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charts/chart3.xml" ContentType="application/vnd.openxmlformats-officedocument.drawingml.char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charts/chart2.xml" ContentType="application/vnd.openxmlformats-officedocument.drawingml.char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57" r:id="rId1"/>
  </p:sldMasterIdLst>
  <p:notesMasterIdLst>
    <p:notesMasterId r:id="rId11"/>
  </p:notesMasterIdLst>
  <p:handoutMasterIdLst>
    <p:handoutMasterId r:id="rId12"/>
  </p:handoutMasterIdLst>
  <p:sldIdLst>
    <p:sldId id="259" r:id="rId2"/>
    <p:sldId id="804" r:id="rId3"/>
    <p:sldId id="796" r:id="rId4"/>
    <p:sldId id="806" r:id="rId5"/>
    <p:sldId id="805" r:id="rId6"/>
    <p:sldId id="801" r:id="rId7"/>
    <p:sldId id="807" r:id="rId8"/>
    <p:sldId id="808" r:id="rId9"/>
    <p:sldId id="419" r:id="rId10"/>
  </p:sldIdLst>
  <p:sldSz cx="9144000" cy="6858000" type="screen4x3"/>
  <p:notesSz cx="6797675" cy="987425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0"/>
      </p:ext>
    </p:extLst>
  </p:showPr>
  <p:clrMru>
    <a:srgbClr val="E6E884"/>
    <a:srgbClr val="978DE3"/>
    <a:srgbClr val="66FFFF"/>
    <a:srgbClr val="00FFFF"/>
    <a:srgbClr val="CC00CC"/>
    <a:srgbClr val="CCFFCC"/>
    <a:srgbClr val="181E0C"/>
    <a:srgbClr val="CC99FF"/>
    <a:srgbClr val="FF66FF"/>
    <a:srgbClr val="ECF1F8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32767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Нет стиля, нет сетки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7DF18680-E054-41AD-8BC1-D1AEF772440D}" styleName="Средний стиль 2 - акцент 5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5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FABFCF23-3B69-468F-B69F-88F6DE6A72F2}" styleName="Средний стиль 1 - акцент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5">
              <a:tint val="20000"/>
            </a:schemeClr>
          </a:solidFill>
        </a:fill>
      </a:tcStyle>
    </a:band1H>
    <a:band1V>
      <a:tcStyle>
        <a:tcBdr/>
        <a:fill>
          <a:solidFill>
            <a:schemeClr val="accent5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Row>
  </a:tblStyle>
  <a:tblStyle styleId="{BDBED569-4797-4DF1-A0F4-6AAB3CD982D8}" styleName="Светлый стиль 3 - акцент 5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D7AC3CCA-C797-4891-BE02-D94E43425B78}" styleName="Средний стиль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74C1A8A3-306A-4EB7-A6B1-4F7E0EB9C5D6}" styleName="Средний стиль 3 - акцент 5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5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5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5FD0F851-EC5A-4D38-B0AD-8093EC10F338}" styleName="Светлый стиль 1 - акцент 5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5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5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5"/>
              </a:solidFill>
            </a:ln>
          </a:bottom>
        </a:tcBdr>
        <a:fill>
          <a:noFill/>
        </a:fill>
      </a:tcStyle>
    </a:firstRow>
  </a:tblStyle>
  <a:tblStyle styleId="{B301B821-A1FF-4177-AEE7-76D212191A09}" styleName="Средний стиль 1 - акцент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5A111915-BE36-4E01-A7E5-04B1672EAD32}" styleName="Светлый стиль 2 - акцент 5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</a:tcStyle>
    </a:band1H>
    <a:band1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1V>
    <a:band2V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5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5"/>
        </a:fillRef>
      </a:tcStyle>
    </a:firstRow>
  </a:tblStyle>
  <a:tblStyle styleId="{35758FB7-9AC5-4552-8A53-C91805E547FA}" styleName="Стиль из темы 1 - акцент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3C2FFA5D-87B4-456A-9821-1D502468CF0F}" styleName="Стиль из темы 1 - акцент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E8B1032C-EA38-4F05-BA0D-38AFFFC7BED3}" styleName="Светлый стиль 3 - акцент 6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 w="12700" cmpd="sng">
              <a:solidFill>
                <a:schemeClr val="accent6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BC89EF96-8CEA-46FF-86C4-4CE0E7609802}" styleName="Светлый стиль 3 - акцент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D113A9D2-9D6B-4929-AA2D-F23B5EE8CBE7}" styleName="Стиль из темы 2 - акцент 1">
    <a:tblBg>
      <a:fillRef idx="3">
        <a:schemeClr val="accent1"/>
      </a:fillRef>
      <a:effectRef idx="3">
        <a:schemeClr val="accent1"/>
      </a:effectRef>
    </a:tblBg>
    <a:wholeTbl>
      <a:tcTxStyle>
        <a:fontRef idx="minor">
          <a:scrgbClr r="0" g="0" b="0"/>
        </a:fontRef>
        <a:schemeClr val="lt1"/>
      </a:tcTxStyle>
      <a:tcStyle>
        <a:tcBdr>
          <a:left>
            <a:lnRef idx="1">
              <a:schemeClr val="accent1">
                <a:tint val="50000"/>
              </a:schemeClr>
            </a:lnRef>
          </a:left>
          <a:right>
            <a:lnRef idx="1">
              <a:schemeClr val="accent1">
                <a:tint val="50000"/>
              </a:schemeClr>
            </a:lnRef>
          </a:right>
          <a:top>
            <a:lnRef idx="1">
              <a:schemeClr val="accent1">
                <a:tint val="50000"/>
              </a:schemeClr>
            </a:lnRef>
          </a:top>
          <a:bottom>
            <a:lnRef idx="1">
              <a:schemeClr val="accent1">
                <a:tint val="50000"/>
              </a:schemeClr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lt1">
              <a:alpha val="20000"/>
            </a:schemeClr>
          </a:solidFill>
        </a:fill>
      </a:tcStyle>
    </a:band1H>
    <a:band1V>
      <a:tcStyle>
        <a:tcBdr/>
        <a:fill>
          <a:solidFill>
            <a:schemeClr val="lt1">
              <a:alpha val="20000"/>
            </a:schemeClr>
          </a:solidFill>
        </a:fill>
      </a:tcStyle>
    </a:band1V>
    <a:lastCol>
      <a:tcTxStyle b="on"/>
      <a:tcStyle>
        <a:tcBdr>
          <a:left>
            <a:lnRef idx="2">
              <a:schemeClr val="lt1"/>
            </a:lnRef>
          </a:left>
        </a:tcBdr>
      </a:tcStyle>
    </a:lastCol>
    <a:firstCol>
      <a:tcTxStyle b="on"/>
      <a:tcStyle>
        <a:tcBdr>
          <a:right>
            <a:lnRef idx="2">
              <a:schemeClr val="lt1"/>
            </a:lnRef>
          </a:right>
        </a:tcBdr>
      </a:tcStyle>
    </a:firstCol>
    <a:lastRow>
      <a:tcTxStyle b="on"/>
      <a:tcStyle>
        <a:tcBdr>
          <a:top>
            <a:lnRef idx="2">
              <a:schemeClr val="lt1"/>
            </a:lnRef>
          </a:top>
        </a:tcBdr>
        <a:fill>
          <a:noFill/>
        </a:fill>
      </a:tcStyle>
    </a:lastRow>
    <a:seCell>
      <a:tcStyle>
        <a:tcBdr>
          <a:left>
            <a:ln>
              <a:noFill/>
            </a:ln>
          </a:left>
          <a:top>
            <a:ln>
              <a:noFill/>
            </a:ln>
          </a:top>
        </a:tcBdr>
      </a:tcStyle>
    </a:seCell>
    <a:swCell>
      <a:tcStyle>
        <a:tcBdr>
          <a:right>
            <a:ln>
              <a:noFill/>
            </a:ln>
          </a:right>
          <a:top>
            <a:ln>
              <a:noFill/>
            </a:ln>
          </a:top>
        </a:tcBdr>
      </a:tcStyle>
    </a:swCell>
    <a:firstRow>
      <a:tcTxStyle b="on"/>
      <a:tcStyle>
        <a:tcBdr>
          <a:bottom>
            <a:lnRef idx="3">
              <a:schemeClr val="lt1"/>
            </a:lnRef>
          </a:bottom>
        </a:tcBdr>
        <a:fill>
          <a:noFill/>
        </a:fill>
      </a:tcStyle>
    </a:firstRow>
    <a:neCell>
      <a:tcStyle>
        <a:tcBdr>
          <a:bottom>
            <a:ln>
              <a:noFill/>
            </a:ln>
          </a:bottom>
        </a:tcBdr>
      </a:tcStyle>
    </a:ne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1779" autoAdjust="0"/>
    <p:restoredTop sz="92874" autoAdjust="0"/>
  </p:normalViewPr>
  <p:slideViewPr>
    <p:cSldViewPr>
      <p:cViewPr varScale="1">
        <p:scale>
          <a:sx n="101" d="100"/>
          <a:sy n="101" d="100"/>
        </p:scale>
        <p:origin x="-41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80" d="100"/>
        <a:sy n="8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72;&#1083;&#1083;&#1080;&#1072;&#1090;&#1080;&#1074;&#1082;&#1072;\&#1082;&#1086;&#1085;&#1092;&#1077;&#1088;&#1077;&#1085;&#1094;&#1080;&#1103;_&#1092;&#1086;&#1088;&#1091;&#1084;_21.03.2019\&#1044;&#1086;&#1082;&#1083;&#1072;&#1076;&#1099;\&#1076;&#1080;&#1072;&#1075;&#1088;&#1072;&#1084;&#1084;&#1099;.xlsx" TargetMode="Externa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72;&#1083;&#1083;&#1080;&#1072;&#1090;&#1080;&#1074;&#1082;&#1072;\&#1082;&#1086;&#1085;&#1092;&#1077;&#1088;&#1077;&#1085;&#1094;&#1080;&#1103;_&#1092;&#1086;&#1088;&#1091;&#1084;_21.03.2019\&#1044;&#1086;&#1082;&#1083;&#1072;&#1076;&#1099;\&#1076;&#1080;&#1072;&#1075;&#1088;&#1072;&#1084;&#1084;&#1099;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F:\&#1087;&#1072;&#1083;&#1083;&#1080;&#1072;&#1090;&#1080;&#1074;&#1082;&#1072;\&#1082;&#1086;&#1085;&#1092;&#1077;&#1088;&#1077;&#1085;&#1094;&#1080;&#1103;_&#1092;&#1086;&#1088;&#1091;&#1084;_21.03.2019\&#1044;&#1086;&#1082;&#1083;&#1072;&#1076;&#1099;\&#1076;&#1080;&#1072;&#1075;&#1088;&#1072;&#1084;&#1084;&#1099;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spPr>
        <a:noFill/>
        <a:ln w="25400">
          <a:noFill/>
        </a:ln>
        <a:effectLst/>
        <a:sp3d/>
      </c:spPr>
    </c:sideWall>
    <c:backWall>
      <c:spPr>
        <a:noFill/>
        <a:ln w="25400">
          <a:noFill/>
        </a:ln>
        <a:effectLst/>
        <a:sp3d/>
      </c:spPr>
    </c:backWall>
    <c:plotArea>
      <c:layout/>
      <c:bar3DChart>
        <c:barDir val="col"/>
        <c:grouping val="standard"/>
        <c:ser>
          <c:idx val="0"/>
          <c:order val="0"/>
          <c:spPr>
            <a:solidFill>
              <a:srgbClr val="1439F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2.2222222222222292E-2"/>
                  <c:y val="-5.0925925925926221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4B2B-453B-81B3-A51AD76CEFAB}"/>
                </c:ext>
              </c:extLst>
            </c:dLbl>
            <c:dLbl>
              <c:idx val="1"/>
              <c:layout>
                <c:manualLayout>
                  <c:x val="3.3333442694663255E-2"/>
                  <c:y val="-6.0185002916302133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4B2B-453B-81B3-A51AD76CEFAB}"/>
                </c:ext>
              </c:extLst>
            </c:dLbl>
            <c:dLbl>
              <c:idx val="2"/>
              <c:layout>
                <c:manualLayout>
                  <c:x val="1.9444444444444445E-2"/>
                  <c:y val="-5.5555555555555455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4B2B-453B-81B3-A51AD76CEFA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взрослые!$D$20:$D$22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взрослые!$E$20:$E$22</c:f>
              <c:numCache>
                <c:formatCode>General</c:formatCode>
                <c:ptCount val="3"/>
                <c:pt idx="0">
                  <c:v>677</c:v>
                </c:pt>
                <c:pt idx="1">
                  <c:v>3135</c:v>
                </c:pt>
                <c:pt idx="2">
                  <c:v>4255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4B2B-453B-81B3-A51AD76CEFAB}"/>
            </c:ext>
          </c:extLst>
        </c:ser>
        <c:shape val="box"/>
        <c:axId val="70551424"/>
        <c:axId val="70552960"/>
        <c:axId val="66990528"/>
      </c:bar3DChart>
      <c:catAx>
        <c:axId val="70551424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0552960"/>
        <c:crosses val="autoZero"/>
        <c:auto val="1"/>
        <c:lblAlgn val="ctr"/>
        <c:lblOffset val="100"/>
      </c:catAx>
      <c:valAx>
        <c:axId val="70552960"/>
        <c:scaling>
          <c:orientation val="minMax"/>
        </c:scaling>
        <c:delete val="1"/>
        <c:axPos val="l"/>
        <c:minorGridlines>
          <c:spPr>
            <a:ln w="9525" cap="flat" cmpd="sng" algn="ctr">
              <a:noFill/>
              <a:round/>
            </a:ln>
            <a:effectLst/>
          </c:spPr>
        </c:minorGridlines>
        <c:numFmt formatCode="General" sourceLinked="1"/>
        <c:majorTickMark val="none"/>
        <c:tickLblPos val="none"/>
        <c:crossAx val="70551424"/>
        <c:crosses val="autoZero"/>
        <c:crossBetween val="between"/>
      </c:valAx>
      <c:serAx>
        <c:axId val="66990528"/>
        <c:scaling>
          <c:orientation val="minMax"/>
        </c:scaling>
        <c:delete val="1"/>
        <c:axPos val="b"/>
        <c:majorTickMark val="none"/>
        <c:tickLblPos val="none"/>
        <c:crossAx val="70552960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solidFill>
            <a:schemeClr val="tx1"/>
          </a:solidFill>
        </a:ln>
        <a:effectLst/>
        <a:sp3d>
          <a:contourClr>
            <a:schemeClr val="tx1"/>
          </a:contourClr>
        </a:sp3d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1914260717410365E-2"/>
          <c:y val="0.20152777777777778"/>
          <c:w val="0.82338429571303551"/>
          <c:h val="0.70959135316419075"/>
        </c:manualLayout>
      </c:layout>
      <c:bar3DChart>
        <c:barDir val="col"/>
        <c:grouping val="standard"/>
        <c:ser>
          <c:idx val="0"/>
          <c:order val="0"/>
          <c:spPr>
            <a:solidFill>
              <a:srgbClr val="1439F4"/>
            </a:solidFill>
            <a:ln>
              <a:noFill/>
            </a:ln>
            <a:effectLst/>
            <a:sp3d/>
          </c:spPr>
          <c:dLbls>
            <c:dLbl>
              <c:idx val="0"/>
              <c:layout>
                <c:manualLayout>
                  <c:x val="8.3333333333333228E-3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F0C7-4C0A-8395-7DE1FDDEB20B}"/>
                </c:ext>
              </c:extLst>
            </c:dLbl>
            <c:dLbl>
              <c:idx val="1"/>
              <c:layout>
                <c:manualLayout>
                  <c:x val="-5.0925337632080612E-17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F0C7-4C0A-8395-7DE1FDDEB20B}"/>
                </c:ext>
              </c:extLst>
            </c:dLbl>
            <c:dLbl>
              <c:idx val="2"/>
              <c:layout>
                <c:manualLayout>
                  <c:x val="1.3888888888888841E-2"/>
                  <c:y val="-4.629629629629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F0C7-4C0A-8395-7DE1FDDEB20B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600" b="1" i="0" u="none" strike="noStrike" kern="1200" baseline="0">
                    <a:solidFill>
                      <a:sysClr val="windowText" lastClr="000000"/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взрослые!$D$11:$D$13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взрослые!$E$11:$E$13</c:f>
              <c:numCache>
                <c:formatCode>General</c:formatCode>
                <c:ptCount val="3"/>
                <c:pt idx="0">
                  <c:v>1839</c:v>
                </c:pt>
                <c:pt idx="1">
                  <c:v>4441</c:v>
                </c:pt>
                <c:pt idx="2">
                  <c:v>6389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F0C7-4C0A-8395-7DE1FDDEB20B}"/>
            </c:ext>
          </c:extLst>
        </c:ser>
        <c:shape val="box"/>
        <c:axId val="72734208"/>
        <c:axId val="72735744"/>
        <c:axId val="42514624"/>
      </c:bar3DChart>
      <c:catAx>
        <c:axId val="72734208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200" b="1" i="0" u="none" strike="noStrike" kern="1200" cap="none" spc="0" normalizeH="0" baseline="0">
                <a:solidFill>
                  <a:sysClr val="windowText" lastClr="000000"/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735744"/>
        <c:crosses val="autoZero"/>
        <c:auto val="1"/>
        <c:lblAlgn val="ctr"/>
        <c:lblOffset val="100"/>
      </c:catAx>
      <c:valAx>
        <c:axId val="72735744"/>
        <c:scaling>
          <c:orientation val="minMax"/>
        </c:scaling>
        <c:delete val="1"/>
        <c:axPos val="l"/>
        <c:numFmt formatCode="General" sourceLinked="1"/>
        <c:majorTickMark val="none"/>
        <c:tickLblPos val="none"/>
        <c:crossAx val="72734208"/>
        <c:crosses val="autoZero"/>
        <c:crossBetween val="between"/>
      </c:valAx>
      <c:serAx>
        <c:axId val="42514624"/>
        <c:scaling>
          <c:orientation val="minMax"/>
        </c:scaling>
        <c:delete val="1"/>
        <c:axPos val="b"/>
        <c:majorTickMark val="none"/>
        <c:tickLblPos val="none"/>
        <c:crossAx val="72735744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1"/>
  <c:lang val="ru-RU"/>
  <c:chart>
    <c:autoTitleDeleted val="1"/>
    <c:view3D>
      <c:depthPercent val="100"/>
      <c:rAngAx val="1"/>
    </c:view3D>
    <c:floor>
      <c:spPr>
        <a:noFill/>
        <a:ln>
          <a:noFill/>
        </a:ln>
        <a:effectLst/>
        <a:sp3d/>
      </c:spPr>
    </c:floor>
    <c:sideWall>
      <c:spPr>
        <a:noFill/>
        <a:ln>
          <a:noFill/>
        </a:ln>
        <a:effectLst/>
        <a:sp3d/>
      </c:spPr>
    </c:sideWall>
    <c:backWall>
      <c:spPr>
        <a:noFill/>
        <a:ln>
          <a:noFill/>
        </a:ln>
        <a:effectLst/>
        <a:sp3d/>
      </c:spPr>
    </c:backWall>
    <c:plotArea>
      <c:layout>
        <c:manualLayout>
          <c:layoutTarget val="inner"/>
          <c:xMode val="edge"/>
          <c:yMode val="edge"/>
          <c:x val="9.9321668124817755E-2"/>
          <c:y val="9.4111620748157584E-2"/>
          <c:w val="0.82338429571303551"/>
          <c:h val="0.70959135316419075"/>
        </c:manualLayout>
      </c:layout>
      <c:bar3DChart>
        <c:barDir val="col"/>
        <c:grouping val="standard"/>
        <c:ser>
          <c:idx val="0"/>
          <c:order val="0"/>
          <c:spPr>
            <a:gradFill rotWithShape="1">
              <a:gsLst>
                <a:gs pos="0">
                  <a:schemeClr val="accent1">
                    <a:shade val="51000"/>
                    <a:satMod val="130000"/>
                  </a:schemeClr>
                </a:gs>
                <a:gs pos="80000">
                  <a:schemeClr val="accent1">
                    <a:shade val="93000"/>
                    <a:satMod val="130000"/>
                  </a:schemeClr>
                </a:gs>
                <a:gs pos="100000">
                  <a:schemeClr val="accent1">
                    <a:shade val="94000"/>
                    <a:satMod val="135000"/>
                  </a:schemeClr>
                </a:gs>
              </a:gsLst>
              <a:lin ang="16200000" scaled="0"/>
            </a:gradFill>
            <a:ln>
              <a:noFill/>
            </a:ln>
            <a:effectLst>
              <a:outerShdw blurRad="40000" dist="23000" dir="5400000" rotWithShape="0">
                <a:srgbClr val="000000">
                  <a:alpha val="35000"/>
                </a:srgbClr>
              </a:outerShdw>
            </a:effectLst>
            <a:scene3d>
              <a:camera prst="orthographicFront">
                <a:rot lat="0" lon="0" rev="0"/>
              </a:camera>
              <a:lightRig rig="threePt" dir="t">
                <a:rot lat="0" lon="0" rev="1200000"/>
              </a:lightRig>
            </a:scene3d>
            <a:sp3d>
              <a:bevelT w="63500" h="25400"/>
            </a:sp3d>
          </c:spPr>
          <c:dLbls>
            <c:dLbl>
              <c:idx val="0"/>
              <c:layout>
                <c:manualLayout>
                  <c:x val="8.3333333333333228E-3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0-1500-44AD-A2D4-4DBC07DE9760}"/>
                </c:ext>
              </c:extLst>
            </c:dLbl>
            <c:dLbl>
              <c:idx val="1"/>
              <c:layout>
                <c:manualLayout>
                  <c:x val="-5.0925337632080612E-17"/>
                  <c:y val="-4.1666666666666664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1-1500-44AD-A2D4-4DBC07DE9760}"/>
                </c:ext>
              </c:extLst>
            </c:dLbl>
            <c:dLbl>
              <c:idx val="2"/>
              <c:layout>
                <c:manualLayout>
                  <c:x val="1.3888888888888841E-2"/>
                  <c:y val="-4.629629629629646E-2"/>
                </c:manualLayout>
              </c:layout>
              <c:showVal val="1"/>
              <c:extLst xmlns:c16r2="http://schemas.microsoft.com/office/drawing/2015/06/chart">
                <c:ext xmlns:c15="http://schemas.microsoft.com/office/drawing/2012/chart" uri="{CE6537A1-D6FC-4f65-9D91-7224C49458BB}">
                  <c15:layout/>
                </c:ext>
                <c:ext xmlns:c16="http://schemas.microsoft.com/office/drawing/2014/chart" uri="{C3380CC4-5D6E-409C-BE32-E72D297353CC}">
                  <c16:uniqueId val="{00000002-1500-44AD-A2D4-4DBC07DE9760}"/>
                </c:ext>
              </c:extLst>
            </c:dLbl>
            <c:spPr>
              <a:noFill/>
              <a:ln>
                <a:noFill/>
              </a:ln>
              <a:effectLst/>
            </c:spPr>
            <c:txPr>
              <a:bodyPr rot="0" spcFirstLastPara="1" vertOverflow="ellipsis" vert="horz" wrap="square" lIns="38100" tIns="19050" rIns="38100" bIns="19050" anchor="ctr" anchorCtr="1">
                <a:spAutoFit/>
              </a:bodyPr>
              <a:lstStyle/>
              <a:p>
                <a:pPr>
                  <a:defRPr sz="1197" b="0" i="0" u="none" strike="noStrike" kern="1200" baseline="0">
                    <a:solidFill>
                      <a:schemeClr val="tx1">
                        <a:lumMod val="75000"/>
                        <a:lumOff val="25000"/>
                      </a:schemeClr>
                    </a:solidFill>
                    <a:latin typeface="+mn-lt"/>
                    <a:ea typeface="+mn-ea"/>
                    <a:cs typeface="+mn-cs"/>
                  </a:defRPr>
                </a:pPr>
                <a:endParaRPr lang="ru-RU"/>
              </a:p>
            </c:txPr>
            <c:showVal val="1"/>
            <c:extLst xmlns:c16r2="http://schemas.microsoft.com/office/drawing/2015/06/chart">
              <c:ext xmlns:c15="http://schemas.microsoft.com/office/drawing/2012/chart" uri="{CE6537A1-D6FC-4f65-9D91-7224C49458BB}">
                <c15:showLeaderLines val="0"/>
              </c:ext>
            </c:extLst>
          </c:dLbls>
          <c:cat>
            <c:numRef>
              <c:f>взрослые!$D$35:$D$37</c:f>
              <c:numCache>
                <c:formatCode>General</c:formatCode>
                <c:ptCount val="3"/>
                <c:pt idx="0">
                  <c:v>2016</c:v>
                </c:pt>
                <c:pt idx="1">
                  <c:v>2017</c:v>
                </c:pt>
                <c:pt idx="2">
                  <c:v>2018</c:v>
                </c:pt>
              </c:numCache>
            </c:numRef>
          </c:cat>
          <c:val>
            <c:numRef>
              <c:f>взрослые!$E$35:$E$37</c:f>
              <c:numCache>
                <c:formatCode>General</c:formatCode>
                <c:ptCount val="3"/>
                <c:pt idx="0">
                  <c:v>638</c:v>
                </c:pt>
                <c:pt idx="1">
                  <c:v>728</c:v>
                </c:pt>
                <c:pt idx="2">
                  <c:v>877</c:v>
                </c:pt>
              </c:numCache>
            </c:numRef>
          </c:val>
          <c:shape val="cylinder"/>
          <c:extLst xmlns:c16r2="http://schemas.microsoft.com/office/drawing/2015/06/chart">
            <c:ext xmlns:c16="http://schemas.microsoft.com/office/drawing/2014/chart" uri="{C3380CC4-5D6E-409C-BE32-E72D297353CC}">
              <c16:uniqueId val="{00000003-1500-44AD-A2D4-4DBC07DE9760}"/>
            </c:ext>
          </c:extLst>
        </c:ser>
        <c:shape val="box"/>
        <c:axId val="72851456"/>
        <c:axId val="72852992"/>
        <c:axId val="66992320"/>
      </c:bar3DChart>
      <c:catAx>
        <c:axId val="72851456"/>
        <c:scaling>
          <c:orientation val="minMax"/>
        </c:scaling>
        <c:axPos val="b"/>
        <c:numFmt formatCode="General" sourceLinked="1"/>
        <c:majorTickMark val="none"/>
        <c:tickLblPos val="nextTo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52992"/>
        <c:crosses val="autoZero"/>
        <c:auto val="1"/>
        <c:lblAlgn val="ctr"/>
        <c:lblOffset val="100"/>
      </c:catAx>
      <c:valAx>
        <c:axId val="72852992"/>
        <c:scaling>
          <c:orientation val="minMax"/>
        </c:scaling>
        <c:axPos val="l"/>
        <c:majorGridlines>
          <c:spPr>
            <a:ln w="9525" cap="flat" cmpd="sng" algn="ctr">
              <a:solidFill>
                <a:schemeClr val="tx1">
                  <a:lumMod val="15000"/>
                  <a:lumOff val="85000"/>
                </a:schemeClr>
              </a:solidFill>
              <a:round/>
            </a:ln>
            <a:effectLst/>
          </c:spPr>
        </c:majorGridlines>
        <c:numFmt formatCode="General" sourceLinked="1"/>
        <c:majorTickMark val="none"/>
        <c:tickLblPos val="none"/>
        <c:spPr>
          <a:noFill/>
          <a:ln>
            <a:noFill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51456"/>
        <c:crosses val="autoZero"/>
        <c:crossBetween val="between"/>
      </c:valAx>
      <c:serAx>
        <c:axId val="66992320"/>
        <c:scaling>
          <c:orientation val="minMax"/>
        </c:scaling>
        <c:axPos val="b"/>
        <c:majorTickMark val="none"/>
        <c:tickLblPos val="none"/>
        <c:spPr>
          <a:noFill/>
          <a:ln w="12700" cap="flat" cmpd="sng" algn="ctr">
            <a:solidFill>
              <a:schemeClr val="tx1">
                <a:lumMod val="15000"/>
                <a:lumOff val="85000"/>
              </a:schemeClr>
            </a:solidFill>
            <a:round/>
          </a:ln>
          <a:effectLst/>
        </c:spPr>
        <c:txPr>
          <a:bodyPr rot="-60000000" spcFirstLastPara="1" vertOverflow="ellipsis" vert="horz" wrap="square" anchor="ctr" anchorCtr="1"/>
          <a:lstStyle/>
          <a:p>
            <a:pPr>
              <a:defRPr sz="1197" b="0" i="0" u="none" strike="noStrike" kern="1200" baseline="0">
                <a:solidFill>
                  <a:schemeClr val="tx1">
                    <a:lumMod val="65000"/>
                    <a:lumOff val="35000"/>
                  </a:schemeClr>
                </a:solidFill>
                <a:latin typeface="+mn-lt"/>
                <a:ea typeface="+mn-ea"/>
                <a:cs typeface="+mn-cs"/>
              </a:defRPr>
            </a:pPr>
            <a:endParaRPr lang="ru-RU"/>
          </a:p>
        </c:txPr>
        <c:crossAx val="72852992"/>
        <c:crosses val="autoZero"/>
      </c:serAx>
      <c:spPr>
        <a:noFill/>
        <a:ln>
          <a:noFill/>
        </a:ln>
        <a:effectLst/>
      </c:spPr>
    </c:plotArea>
    <c:plotVisOnly val="1"/>
    <c:dispBlanksAs val="gap"/>
  </c:chart>
  <c:spPr>
    <a:noFill/>
    <a:ln>
      <a:noFill/>
    </a:ln>
    <a:effectLst/>
  </c:spPr>
  <c:txPr>
    <a:bodyPr/>
    <a:lstStyle/>
    <a:p>
      <a:pPr>
        <a:defRPr/>
      </a:pPr>
      <a:endParaRPr lang="ru-RU"/>
    </a:p>
  </c:txPr>
  <c:externalData r:id="rId1"/>
</c:chartSpace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41A593D3-5CEF-497A-B4E3-58687204AF32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78D5232D-C342-4250-89B0-85E1CEBFD035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AB31EC3D-6F84-4941-BA51-A2F6400BA4AA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3">
            <a:extLst>
              <a:ext uri="{FF2B5EF4-FFF2-40B4-BE49-F238E27FC236}">
                <a16:creationId xmlns="" xmlns:a16="http://schemas.microsoft.com/office/drawing/2014/main" id="{7903CE5A-603C-4B35-87B2-71ADEF8B1F9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>
            <a:extLst>
              <a:ext uri="{FF2B5EF4-FFF2-40B4-BE49-F238E27FC236}">
                <a16:creationId xmlns="" xmlns:a16="http://schemas.microsoft.com/office/drawing/2014/main" id="{691DBB9B-D368-4DF4-B14C-F05727BE82DD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9D104201-000A-4E34-9068-B031D0D57E44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042828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>
            <a:extLst>
              <a:ext uri="{FF2B5EF4-FFF2-40B4-BE49-F238E27FC236}">
                <a16:creationId xmlns="" xmlns:a16="http://schemas.microsoft.com/office/drawing/2014/main" id="{1404812B-9A93-4252-850A-5AFDE472AED9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>
            <a:extLst>
              <a:ext uri="{FF2B5EF4-FFF2-40B4-BE49-F238E27FC236}">
                <a16:creationId xmlns="" xmlns:a16="http://schemas.microsoft.com/office/drawing/2014/main" id="{A816D1C9-2630-45F2-A6BB-9964C36D23DC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fld id="{5194096D-2FCE-4B1C-ABF6-ECB8E0B45515}" type="datetimeFigureOut">
              <a:rPr lang="ru-RU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Образ слайда 3">
            <a:extLst>
              <a:ext uri="{FF2B5EF4-FFF2-40B4-BE49-F238E27FC236}">
                <a16:creationId xmlns="" xmlns:a16="http://schemas.microsoft.com/office/drawing/2014/main" id="{3316491F-8DFD-4ADD-85C7-0EB5CF6D1AA9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930275" y="739775"/>
            <a:ext cx="4937125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>
            <a:extLst>
              <a:ext uri="{FF2B5EF4-FFF2-40B4-BE49-F238E27FC236}">
                <a16:creationId xmlns="" xmlns:a16="http://schemas.microsoft.com/office/drawing/2014/main" id="{A9B6BE2B-3A30-4969-86D5-C8BB7C4BA13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79450" y="4690822"/>
            <a:ext cx="5438775" cy="444293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>
            <a:extLst>
              <a:ext uri="{FF2B5EF4-FFF2-40B4-BE49-F238E27FC236}">
                <a16:creationId xmlns="" xmlns:a16="http://schemas.microsoft.com/office/drawing/2014/main" id="{414EB3DF-FE92-48A9-B4CB-D54C9DB57BDE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0" y="9378485"/>
            <a:ext cx="2946400" cy="4941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hangingPunct="1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>
            <a:extLst>
              <a:ext uri="{FF2B5EF4-FFF2-40B4-BE49-F238E27FC236}">
                <a16:creationId xmlns="" xmlns:a16="http://schemas.microsoft.com/office/drawing/2014/main" id="{23F2CCEB-51D7-4255-908E-971E41744453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3849688" y="9378485"/>
            <a:ext cx="2946400" cy="4941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40DD3279-EBEA-4C70-8B91-180231A8287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923700338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Образ слайда 1">
            <a:extLst>
              <a:ext uri="{FF2B5EF4-FFF2-40B4-BE49-F238E27FC236}">
                <a16:creationId xmlns="" xmlns:a16="http://schemas.microsoft.com/office/drawing/2014/main" id="{71D83C8F-2184-447D-AFE6-D1B4424B2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9395" name="Заметки 2">
            <a:extLst>
              <a:ext uri="{FF2B5EF4-FFF2-40B4-BE49-F238E27FC236}">
                <a16:creationId xmlns="" xmlns:a16="http://schemas.microsoft.com/office/drawing/2014/main" id="{58AC1A17-6CEB-4871-89C4-A52C822C653D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r>
              <a:rPr lang="ru-RU" sz="1200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</a:t>
            </a:r>
          </a:p>
          <a:p>
            <a:r>
              <a:rPr lang="ru-RU" sz="1200" b="1" i="1" kern="1200" dirty="0" smtClean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Добрый день уважаемые коллеги!</a:t>
            </a:r>
            <a:endParaRPr lang="ru-RU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eaLnBrk="1" hangingPunct="1">
              <a:spcBef>
                <a:spcPct val="0"/>
              </a:spcBef>
            </a:pPr>
            <a:endParaRPr lang="ru-RU" altLang="ru-RU" dirty="0"/>
          </a:p>
        </p:txBody>
      </p:sp>
      <p:sp>
        <p:nvSpPr>
          <p:cNvPr id="54276" name="Номер слайда 3">
            <a:extLst>
              <a:ext uri="{FF2B5EF4-FFF2-40B4-BE49-F238E27FC236}">
                <a16:creationId xmlns="" xmlns:a16="http://schemas.microsoft.com/office/drawing/2014/main" id="{7FEC3EBF-E8BF-457E-9E94-B6970EA279A7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AA1AF07-92A9-4157-B187-36FD91479B4E}" type="slidenum">
              <a:rPr lang="ru-RU" altLang="ru-RU"/>
              <a:pPr eaLnBrk="1" hangingPunct="1">
                <a:spcBef>
                  <a:spcPct val="0"/>
                </a:spcBef>
              </a:pPr>
              <a:t>1</a:t>
            </a:fld>
            <a:endParaRPr lang="ru-RU" altLang="ru-RU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7E80636-1BCB-4745-B764-448FF2AFC530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211735670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Образ слайда 1">
            <a:extLst>
              <a:ext uri="{FF2B5EF4-FFF2-40B4-BE49-F238E27FC236}">
                <a16:creationId xmlns="" xmlns:a16="http://schemas.microsoft.com/office/drawing/2014/main" id="{CB21939A-CEFC-4EBA-A524-E98EA1B42107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64515" name="Заметки 2">
            <a:extLst>
              <a:ext uri="{FF2B5EF4-FFF2-40B4-BE49-F238E27FC236}">
                <a16:creationId xmlns="" xmlns:a16="http://schemas.microsoft.com/office/drawing/2014/main" id="{F32C2EA0-DED3-4472-B780-2E184B51092F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altLang="ru-RU"/>
          </a:p>
        </p:txBody>
      </p:sp>
      <p:sp>
        <p:nvSpPr>
          <p:cNvPr id="59396" name="Номер слайда 3">
            <a:extLst>
              <a:ext uri="{FF2B5EF4-FFF2-40B4-BE49-F238E27FC236}">
                <a16:creationId xmlns="" xmlns:a16="http://schemas.microsoft.com/office/drawing/2014/main" id="{9BD5FB90-C984-48FF-B6AB-DF9F72D5672A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B6FD6B7-8A61-49BC-A107-FA011A6D060C}" type="slidenum">
              <a:rPr lang="ru-RU" altLang="ru-RU"/>
              <a:pPr eaLnBrk="1" hangingPunct="1">
                <a:spcBef>
                  <a:spcPct val="0"/>
                </a:spcBef>
              </a:pPr>
              <a:t>9</a:t>
            </a:fld>
            <a:endParaRPr lang="ru-RU" altLang="ru-RU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9474D530-4ABF-43CF-9933-4305A2A2ADC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D35537-2DA5-4CC7-8415-ACD2CEAA1116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1335F72F-6E95-4382-A6EA-6EC60D928E6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7786975B-8156-4EAD-82A8-5D3186A35A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CFBC59-2358-4381-B9E8-1C1029046562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0377963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753A2EBC-E3B2-41AC-A882-34EB96EFE62C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14B34EA3-6E84-49BF-9753-52ADD6F31B0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87E82D7-5320-4D72-A83C-1A90B121B9E7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8AEAC363-0464-450F-8025-AC49AA11C8E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297CE96A-F253-48D3-A843-319245A4C13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19582D-ADB5-48D8-9626-F49890DDAB41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823910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>
            <a:extLst>
              <a:ext uri="{FF2B5EF4-FFF2-40B4-BE49-F238E27FC236}">
                <a16:creationId xmlns="" xmlns:a16="http://schemas.microsoft.com/office/drawing/2014/main" id="{7BBF46D6-62EA-4F51-8EE3-45C452E9E50A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B1557EC1-5EAA-402D-BF67-D68EFBB2FFE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04FB521-94DB-46C6-B59A-26848F3ECC74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CC12884E-608A-4439-86D0-E42C09C20141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FEB6541E-7311-4EDD-868B-76C6190F87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CCD811F-4A8A-4EE3-AD32-4550889773AB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14386845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5D691726-2AD6-460D-9015-402D24168C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64A9831-0B2E-449A-AE4E-7334D439C9C3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2F4540C6-E8E4-427E-82FB-1523CC1CB42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9066735-F985-43DA-B9B6-4E1D323AF8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06EEB6F-CE62-4A70-9AF0-9D9C72A5CEB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12341368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F1C8F9E6-96AD-4BBD-A633-F788F69E28B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C561DC-5E8E-4E88-BBB3-3CDD9AF8FAB7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88D9261D-68BC-4E69-8958-72F227AF3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FCBFF7FE-815F-4113-B83E-2C3DB7571FE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F29566-C7D8-4887-AF4B-0C496FC8949A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3649351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3">
            <a:extLst>
              <a:ext uri="{FF2B5EF4-FFF2-40B4-BE49-F238E27FC236}">
                <a16:creationId xmlns="" xmlns:a16="http://schemas.microsoft.com/office/drawing/2014/main" id="{ED0F79F5-EE6C-433A-A722-92498497D5F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6B3F7F6-A198-4BC2-8B48-DD6F8CB750C6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6" name="Нижний колонтитул 4">
            <a:extLst>
              <a:ext uri="{FF2B5EF4-FFF2-40B4-BE49-F238E27FC236}">
                <a16:creationId xmlns="" xmlns:a16="http://schemas.microsoft.com/office/drawing/2014/main" id="{989D400F-AFCF-4D38-B68F-5852C4C246B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>
            <a:extLst>
              <a:ext uri="{FF2B5EF4-FFF2-40B4-BE49-F238E27FC236}">
                <a16:creationId xmlns="" xmlns:a16="http://schemas.microsoft.com/office/drawing/2014/main" id="{9EE6C91F-1EBC-4102-88E2-59F0D0F456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E22D477-1149-46CE-B513-0F630F1B6F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420208004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3">
            <a:extLst>
              <a:ext uri="{FF2B5EF4-FFF2-40B4-BE49-F238E27FC236}">
                <a16:creationId xmlns="" xmlns:a16="http://schemas.microsoft.com/office/drawing/2014/main" id="{6D23B0E4-C5B1-4F60-AB6E-9D0036BDE04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F6BD03E-964E-47A7-A159-00A79156EF79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8" name="Нижний колонтитул 4">
            <a:extLst>
              <a:ext uri="{FF2B5EF4-FFF2-40B4-BE49-F238E27FC236}">
                <a16:creationId xmlns="" xmlns:a16="http://schemas.microsoft.com/office/drawing/2014/main" id="{99669B72-6A7E-4FAC-AC08-ED3E3EB24D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>
            <a:extLst>
              <a:ext uri="{FF2B5EF4-FFF2-40B4-BE49-F238E27FC236}">
                <a16:creationId xmlns="" xmlns:a16="http://schemas.microsoft.com/office/drawing/2014/main" id="{51F50CCF-C2D2-4B8F-B4E0-DFEBD4F6B95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D4603A9-3FB7-4F6E-9564-2DEE67D9842F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336489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6">
            <a:extLst>
              <a:ext uri="{FF2B5EF4-FFF2-40B4-BE49-F238E27FC236}">
                <a16:creationId xmlns="" xmlns:a16="http://schemas.microsoft.com/office/drawing/2014/main" id="{6C69A56F-21EC-4EE0-BBE1-5056B4FE544D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4" name="Дата 2">
            <a:extLst>
              <a:ext uri="{FF2B5EF4-FFF2-40B4-BE49-F238E27FC236}">
                <a16:creationId xmlns="" xmlns:a16="http://schemas.microsoft.com/office/drawing/2014/main" id="{9808BC69-D8C2-4093-A19F-70B2758EAA4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F32D447-120F-4563-9B27-10EBFB7C8754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3">
            <a:extLst>
              <a:ext uri="{FF2B5EF4-FFF2-40B4-BE49-F238E27FC236}">
                <a16:creationId xmlns="" xmlns:a16="http://schemas.microsoft.com/office/drawing/2014/main" id="{155B0D17-9344-4BB2-BB18-251C0F2CAC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4">
            <a:extLst>
              <a:ext uri="{FF2B5EF4-FFF2-40B4-BE49-F238E27FC236}">
                <a16:creationId xmlns="" xmlns:a16="http://schemas.microsoft.com/office/drawing/2014/main" id="{9F0A2B68-60E0-4AFA-8E25-60AA38CC17B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6111069-2E6F-44F9-B8C5-7F795FB1164C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092074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6">
            <a:extLst>
              <a:ext uri="{FF2B5EF4-FFF2-40B4-BE49-F238E27FC236}">
                <a16:creationId xmlns="" xmlns:a16="http://schemas.microsoft.com/office/drawing/2014/main" id="{674AEC57-C054-4575-BEE8-5ADDDD9F95B5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Дата 1">
            <a:extLst>
              <a:ext uri="{FF2B5EF4-FFF2-40B4-BE49-F238E27FC236}">
                <a16:creationId xmlns="" xmlns:a16="http://schemas.microsoft.com/office/drawing/2014/main" id="{35B7D6B6-083F-43FD-9DFD-D79962BEF91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F56653-FABA-4CC7-8025-08F27852B6A4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4" name="Нижний колонтитул 2">
            <a:extLst>
              <a:ext uri="{FF2B5EF4-FFF2-40B4-BE49-F238E27FC236}">
                <a16:creationId xmlns="" xmlns:a16="http://schemas.microsoft.com/office/drawing/2014/main" id="{427616C8-B3FF-4A27-BC81-24471D7EA60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3">
            <a:extLst>
              <a:ext uri="{FF2B5EF4-FFF2-40B4-BE49-F238E27FC236}">
                <a16:creationId xmlns="" xmlns:a16="http://schemas.microsoft.com/office/drawing/2014/main" id="{BFF8ECAF-06CB-4325-A279-3DE9B5381DFA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5278601-4EDC-491A-9DDD-75C9E9684695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368407543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5F03C747-560D-4F59-9172-74EC7701C0DB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="" xmlns:a16="http://schemas.microsoft.com/office/drawing/2014/main" id="{F1D19690-99BC-44AD-A7FA-5F122DC5724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165A3AB-81B4-4917-815D-A723AA39EBCA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A0F7AC7E-93BA-435D-855C-713B2DE612B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F99E21A7-6AE0-449F-8CD5-ACAB714E94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F794502B-AEC4-4F2D-90DC-CB759C727820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237930669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6">
            <a:extLst>
              <a:ext uri="{FF2B5EF4-FFF2-40B4-BE49-F238E27FC236}">
                <a16:creationId xmlns="" xmlns:a16="http://schemas.microsoft.com/office/drawing/2014/main" id="{8986441B-07C9-4A42-A14C-55508D2239BF}"/>
              </a:ext>
            </a:extLst>
          </p:cNvPr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25" y="6246813"/>
            <a:ext cx="2979738" cy="7826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Дата 4">
            <a:extLst>
              <a:ext uri="{FF2B5EF4-FFF2-40B4-BE49-F238E27FC236}">
                <a16:creationId xmlns="" xmlns:a16="http://schemas.microsoft.com/office/drawing/2014/main" id="{3E27D350-68D0-4D12-9A02-76E8BEF36F3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5CBE7A8-74D3-48AB-85B0-1F43B3CE0E7B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7" name="Нижний колонтитул 5">
            <a:extLst>
              <a:ext uri="{FF2B5EF4-FFF2-40B4-BE49-F238E27FC236}">
                <a16:creationId xmlns="" xmlns:a16="http://schemas.microsoft.com/office/drawing/2014/main" id="{640322FD-F684-4504-8862-64C008BF7BA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8" name="Номер слайда 6">
            <a:extLst>
              <a:ext uri="{FF2B5EF4-FFF2-40B4-BE49-F238E27FC236}">
                <a16:creationId xmlns="" xmlns:a16="http://schemas.microsoft.com/office/drawing/2014/main" id="{378B76CA-61C3-494F-B48F-14693F176EC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CBA9E5B-6B1D-487D-ADA2-DC67D4C2B387}" type="slidenum">
              <a:rPr lang="ru-RU" altLang="ru-RU"/>
              <a:pPr/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="" xmlns:p14="http://schemas.microsoft.com/office/powerpoint/2010/main" val="14131317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>
            <a:extLst>
              <a:ext uri="{FF2B5EF4-FFF2-40B4-BE49-F238E27FC236}">
                <a16:creationId xmlns="" xmlns:a16="http://schemas.microsoft.com/office/drawing/2014/main" id="{364AA493-DE32-4E81-BA25-352DD33F713D}"/>
              </a:ext>
            </a:extLst>
          </p:cNvPr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заголовка</a:t>
            </a:r>
          </a:p>
        </p:txBody>
      </p:sp>
      <p:sp>
        <p:nvSpPr>
          <p:cNvPr id="1027" name="Текст 2">
            <a:extLst>
              <a:ext uri="{FF2B5EF4-FFF2-40B4-BE49-F238E27FC236}">
                <a16:creationId xmlns="" xmlns:a16="http://schemas.microsoft.com/office/drawing/2014/main" id="{D87C4884-1E88-4174-811F-A6515493FE28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/>
              <a:t>Образец текста</a:t>
            </a:r>
          </a:p>
          <a:p>
            <a:pPr lvl="1"/>
            <a:r>
              <a:rPr lang="ru-RU" altLang="ru-RU"/>
              <a:t>Второй уровень</a:t>
            </a:r>
          </a:p>
          <a:p>
            <a:pPr lvl="2"/>
            <a:r>
              <a:rPr lang="ru-RU" altLang="ru-RU"/>
              <a:t>Третий уровень</a:t>
            </a:r>
          </a:p>
          <a:p>
            <a:pPr lvl="3"/>
            <a:r>
              <a:rPr lang="ru-RU" altLang="ru-RU"/>
              <a:t>Четвертый уровень</a:t>
            </a:r>
          </a:p>
          <a:p>
            <a:pPr lvl="4"/>
            <a:r>
              <a:rPr lang="ru-RU" altLang="ru-RU"/>
              <a:t>Пятый уровень</a:t>
            </a:r>
          </a:p>
        </p:txBody>
      </p:sp>
      <p:sp>
        <p:nvSpPr>
          <p:cNvPr id="4" name="Дата 3">
            <a:extLst>
              <a:ext uri="{FF2B5EF4-FFF2-40B4-BE49-F238E27FC236}">
                <a16:creationId xmlns="" xmlns:a16="http://schemas.microsoft.com/office/drawing/2014/main" id="{7EE9092A-5824-42E0-8E6D-DBBD655863F1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fld id="{5802F5BD-7E60-46CC-8A82-0A5C5F20CD79}" type="datetime1">
              <a:rPr lang="ru-RU" smtClean="0"/>
              <a:pPr>
                <a:defRPr/>
              </a:pPr>
              <a:t>18.11.2019</a:t>
            </a:fld>
            <a:endParaRPr lang="ru-RU"/>
          </a:p>
        </p:txBody>
      </p:sp>
      <p:sp>
        <p:nvSpPr>
          <p:cNvPr id="5" name="Нижний колонтитул 4">
            <a:extLst>
              <a:ext uri="{FF2B5EF4-FFF2-40B4-BE49-F238E27FC236}">
                <a16:creationId xmlns="" xmlns:a16="http://schemas.microsoft.com/office/drawing/2014/main" id="{D1558EF6-2C3C-4497-B2A1-323441914A2E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hangingPunct="1">
              <a:defRPr sz="1200">
                <a:solidFill>
                  <a:schemeClr val="tx1">
                    <a:tint val="75000"/>
                  </a:schemeClr>
                </a:solidFill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>
            <a:extLst>
              <a:ext uri="{FF2B5EF4-FFF2-40B4-BE49-F238E27FC236}">
                <a16:creationId xmlns="" xmlns:a16="http://schemas.microsoft.com/office/drawing/2014/main" id="{40E2DC61-0F60-4941-8F52-D21BCE398A1D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</a:defRPr>
            </a:lvl1pPr>
          </a:lstStyle>
          <a:p>
            <a:fld id="{C0B9A376-914C-40BF-992E-A3AD4512C14E}" type="slidenum">
              <a:rPr lang="ru-RU" altLang="ru-RU"/>
              <a:pPr/>
              <a:t>‹#›</a:t>
            </a:fld>
            <a:endParaRPr lang="ru-RU" alt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0" r:id="rId1"/>
    <p:sldLayoutId id="2147483861" r:id="rId2"/>
    <p:sldLayoutId id="2147483862" r:id="rId3"/>
    <p:sldLayoutId id="2147483863" r:id="rId4"/>
    <p:sldLayoutId id="2147483864" r:id="rId5"/>
    <p:sldLayoutId id="2147483865" r:id="rId6"/>
    <p:sldLayoutId id="2147483866" r:id="rId7"/>
    <p:sldLayoutId id="2147483867" r:id="rId8"/>
    <p:sldLayoutId id="2147483868" r:id="rId9"/>
    <p:sldLayoutId id="2147483869" r:id="rId10"/>
    <p:sldLayoutId id="2147483870" r:id="rId11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4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gif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3.xml"/><Relationship Id="rId5" Type="http://schemas.openxmlformats.org/officeDocument/2006/relationships/chart" Target="../charts/chart2.xml"/><Relationship Id="rId4" Type="http://schemas.openxmlformats.org/officeDocument/2006/relationships/chart" Target="../charts/char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5BF85BF7-6281-44F5-BE8C-9DE5C85C6D8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50938" y="1268413"/>
            <a:ext cx="8518314" cy="2300909"/>
          </a:xfrm>
        </p:spPr>
        <p:txBody>
          <a:bodyPr rtlCol="0">
            <a:normAutofit/>
          </a:bodyPr>
          <a:lstStyle/>
          <a:p>
            <a:r>
              <a:rPr lang="ru-RU" sz="28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Изменения в подходах и технологиях социального обслуживания на дому при внедрении системы долговременного ухода в Волгоградской области</a:t>
            </a:r>
            <a:endParaRPr lang="ru-RU" sz="2800" b="1" i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8196" name="Picture 6" descr="Z:\7_Отдел мониторинга ПМ\ОТЧЁТ 8 месяцев 2012\Доклад для МКС\Герб ВО2.jpg">
            <a:extLst>
              <a:ext uri="{FF2B5EF4-FFF2-40B4-BE49-F238E27FC236}">
                <a16:creationId xmlns="" xmlns:a16="http://schemas.microsoft.com/office/drawing/2014/main" id="{A9DA42D6-54DE-43ED-AF1E-1ECD071E888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088"/>
            <a:ext cx="11715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5F583DD4-5730-418C-8FFB-CC51C9C13C46}"/>
              </a:ext>
            </a:extLst>
          </p:cNvPr>
          <p:cNvSpPr txBox="1">
            <a:spLocks/>
          </p:cNvSpPr>
          <p:nvPr/>
        </p:nvSpPr>
        <p:spPr bwMode="auto">
          <a:xfrm>
            <a:off x="1279525" y="333375"/>
            <a:ext cx="5721367" cy="64735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noAutofit/>
          </a:bodyPr>
          <a:lstStyle/>
          <a:p>
            <a:pPr defTabSz="9572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</a:t>
            </a:r>
            <a:r>
              <a:rPr lang="ru-RU" sz="16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СОЦИАЛЬНОЙ ЗАЩИТЫ  НАСЕЛЕНИЯ </a:t>
            </a:r>
          </a:p>
          <a:p>
            <a:pPr defTabSz="9572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16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ВОЛГОГРАДСКОЙ </a:t>
            </a:r>
            <a:r>
              <a:rPr lang="ru-RU" sz="1600" dirty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ОБЛАСТИ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="" xmlns:a16="http://schemas.microsoft.com/office/drawing/2014/main" id="{9BA5972E-50A7-491B-8771-CF6CE5971FDE}"/>
              </a:ext>
            </a:extLst>
          </p:cNvPr>
          <p:cNvSpPr txBox="1"/>
          <p:nvPr/>
        </p:nvSpPr>
        <p:spPr>
          <a:xfrm>
            <a:off x="642910" y="3786190"/>
            <a:ext cx="802720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Заместитель председателя </a:t>
            </a:r>
            <a:r>
              <a:rPr lang="ru-RU" sz="1600" b="1" dirty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комитета </a:t>
            </a: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социальной защиты населения </a:t>
            </a:r>
          </a:p>
          <a:p>
            <a:pPr algn="ctr">
              <a:defRPr/>
            </a:pPr>
            <a:r>
              <a:rPr lang="ru-RU" sz="1600" b="1" dirty="0" smtClean="0">
                <a:solidFill>
                  <a:srgbClr val="002060"/>
                </a:solidFill>
                <a:latin typeface="Times New Roman" panose="02020603050405020304" pitchFamily="18" charset="0"/>
                <a:ea typeface="+mj-ea"/>
                <a:cs typeface="Times New Roman" panose="02020603050405020304" pitchFamily="18" charset="0"/>
              </a:rPr>
              <a:t>Волгоградской области  Елена Владимировна Тришина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ea typeface="+mj-ea"/>
              <a:cs typeface="Times New Roman" panose="02020603050405020304" pitchFamily="18" charset="0"/>
            </a:endParaRPr>
          </a:p>
        </p:txBody>
      </p:sp>
      <p:sp>
        <p:nvSpPr>
          <p:cNvPr id="8199" name="TextBox 4">
            <a:extLst>
              <a:ext uri="{FF2B5EF4-FFF2-40B4-BE49-F238E27FC236}">
                <a16:creationId xmlns="" xmlns:a16="http://schemas.microsoft.com/office/drawing/2014/main" id="{AFF1B104-374F-44BA-A62B-7372B671B8B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5562" y="6334211"/>
            <a:ext cx="2447925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ru-RU" altLang="ru-RU" sz="1800" b="1" dirty="0">
                <a:solidFill>
                  <a:schemeClr val="tx2"/>
                </a:solidFill>
              </a:rPr>
              <a:t>Волгоград </a:t>
            </a:r>
            <a:r>
              <a:rPr lang="ru-RU" altLang="ru-RU" sz="1800" b="1" dirty="0" smtClean="0">
                <a:solidFill>
                  <a:schemeClr val="tx2"/>
                </a:solidFill>
              </a:rPr>
              <a:t>2019</a:t>
            </a:r>
            <a:endParaRPr lang="ru-RU" altLang="ru-RU" sz="1800" b="1" dirty="0">
              <a:solidFill>
                <a:schemeClr val="tx2"/>
              </a:solidFill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EB6F-CE62-4A70-9AF0-9D9C72A5CEB5}" type="slidenum">
              <a:rPr lang="ru-RU" altLang="ru-RU" smtClean="0"/>
              <a:pPr/>
              <a:t>1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EB6F-CE62-4A70-9AF0-9D9C72A5CEB5}" type="slidenum">
              <a:rPr lang="ru-RU" altLang="ru-RU" smtClean="0"/>
              <a:pPr/>
              <a:t>2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693912" y="901461"/>
            <a:ext cx="7992888" cy="53589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 defTabSz="957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ОСНОВНЫЕ ВЫЗОВЫ В СФЕРЕ ДОЛГОВРЕМЕННОГО УХОДА</a:t>
            </a:r>
          </a:p>
          <a:p>
            <a:pPr algn="ctr" defTabSz="957263">
              <a:lnSpc>
                <a:spcPct val="80000"/>
              </a:lnSpc>
              <a:spcBef>
                <a:spcPct val="20000"/>
              </a:spcBef>
            </a:pPr>
            <a:r>
              <a:rPr lang="ru-RU" altLang="ru-RU" sz="1400" dirty="0" smtClean="0">
                <a:solidFill>
                  <a:schemeClr val="tx2">
                    <a:lumMod val="75000"/>
                  </a:schemeClr>
                </a:solidFill>
                <a:latin typeface="Arial Black" pitchFamily="34" charset="0"/>
                <a:cs typeface="Arial" charset="0"/>
              </a:rPr>
              <a:t>В ВОЛГОГРАДСКОЙ ОБЛАСТИ  </a:t>
            </a:r>
            <a:endParaRPr lang="ru-RU" altLang="ru-RU" sz="1400" dirty="0">
              <a:solidFill>
                <a:schemeClr val="tx2">
                  <a:lumMod val="75000"/>
                </a:schemeClr>
              </a:solidFill>
              <a:latin typeface="Arial Black" pitchFamily="34" charset="0"/>
              <a:cs typeface="Arial" charset="0"/>
            </a:endParaRPr>
          </a:p>
        </p:txBody>
      </p:sp>
      <p:sp>
        <p:nvSpPr>
          <p:cNvPr id="9" name="Прямоугольник с двумя скругленными противолежащими углами 8"/>
          <p:cNvSpPr/>
          <p:nvPr/>
        </p:nvSpPr>
        <p:spPr>
          <a:xfrm>
            <a:off x="4929190" y="2357430"/>
            <a:ext cx="3564199" cy="936104"/>
          </a:xfrm>
          <a:prstGeom prst="round2Diag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Доля лиц старше трудоспособного возраста в структуре населения</a:t>
            </a:r>
          </a:p>
          <a:p>
            <a:pPr algn="ctr">
              <a:spcBef>
                <a:spcPct val="20000"/>
              </a:spcBef>
            </a:pP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Волгоградской области</a:t>
            </a:r>
            <a:endParaRPr lang="en-US" altLang="ru-RU" sz="1600" b="1" dirty="0">
              <a:solidFill>
                <a:srgbClr val="002060"/>
              </a:solidFill>
              <a:cs typeface="Arial" charset="0"/>
            </a:endParaRPr>
          </a:p>
        </p:txBody>
      </p:sp>
      <p:sp>
        <p:nvSpPr>
          <p:cNvPr id="18" name="Прямоугольник 47"/>
          <p:cNvSpPr>
            <a:spLocks noChangeArrowheads="1"/>
          </p:cNvSpPr>
          <p:nvPr/>
        </p:nvSpPr>
        <p:spPr bwMode="auto">
          <a:xfrm>
            <a:off x="1357290" y="1642585"/>
            <a:ext cx="5643602" cy="3385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eaLnBrk="0" hangingPunct="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eaLnBrk="0" hangingPunct="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eaLnBrk="0" hangingPunct="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/>
            <a:r>
              <a:rPr lang="ru-RU" altLang="ru-RU" sz="16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altLang="ru-RU" sz="1600" b="1" dirty="0" smtClean="0">
                <a:solidFill>
                  <a:srgbClr val="FF0000"/>
                </a:solidFill>
                <a:latin typeface="Arial Black" pitchFamily="34" charset="0"/>
              </a:rPr>
              <a:t>СТАРЕНИЕ НАСЕЛЕНИЯ</a:t>
            </a:r>
            <a:endParaRPr lang="ru-RU" altLang="ru-RU" sz="1600" dirty="0">
              <a:solidFill>
                <a:srgbClr val="FF0000"/>
              </a:solidFill>
              <a:latin typeface="Arial Black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341314" y="2840567"/>
            <a:ext cx="644525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altLang="ru-RU" sz="1600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cs typeface="Arial" charset="0"/>
              </a:rPr>
              <a:t>22,7%</a:t>
            </a:r>
            <a:endParaRPr lang="ru-RU" sz="1400" dirty="0"/>
          </a:p>
        </p:txBody>
      </p:sp>
      <p:sp>
        <p:nvSpPr>
          <p:cNvPr id="11" name="Прямоугольник 10"/>
          <p:cNvSpPr/>
          <p:nvPr/>
        </p:nvSpPr>
        <p:spPr>
          <a:xfrm>
            <a:off x="1957389" y="2468034"/>
            <a:ext cx="644525" cy="1591733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altLang="ru-RU" sz="1400" b="1" dirty="0" smtClean="0">
                <a:solidFill>
                  <a:schemeClr val="bg1"/>
                </a:solidFill>
                <a:cs typeface="Arial" charset="0"/>
              </a:rPr>
              <a:t>27,4%</a:t>
            </a:r>
            <a:endParaRPr lang="en-US" altLang="ru-RU" sz="1400" b="1" dirty="0">
              <a:solidFill>
                <a:schemeClr val="bg1"/>
              </a:solidFill>
              <a:cs typeface="Arial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571868" y="2214554"/>
            <a:ext cx="644525" cy="18796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spcBef>
                <a:spcPct val="20000"/>
              </a:spcBef>
            </a:pPr>
            <a:r>
              <a:rPr lang="ru-RU" altLang="ru-RU" b="1" dirty="0" smtClean="0">
                <a:solidFill>
                  <a:schemeClr val="bg1"/>
                </a:solidFill>
                <a:cs typeface="Arial" charset="0"/>
              </a:rPr>
              <a:t> </a:t>
            </a:r>
            <a:r>
              <a:rPr lang="ru-RU" altLang="ru-RU" sz="1400" b="1" dirty="0" smtClean="0">
                <a:solidFill>
                  <a:schemeClr val="bg1"/>
                </a:solidFill>
                <a:cs typeface="Arial" charset="0"/>
              </a:rPr>
              <a:t>31,1%</a:t>
            </a:r>
            <a:endParaRPr lang="en-US" altLang="ru-RU" sz="1400" b="1" dirty="0">
              <a:solidFill>
                <a:schemeClr val="bg1"/>
              </a:solidFill>
              <a:cs typeface="Arial" charset="0"/>
            </a:endParaRPr>
          </a:p>
        </p:txBody>
      </p:sp>
      <p:cxnSp>
        <p:nvCxnSpPr>
          <p:cNvPr id="14" name="Прямая со стрелкой 13"/>
          <p:cNvCxnSpPr/>
          <p:nvPr/>
        </p:nvCxnSpPr>
        <p:spPr>
          <a:xfrm flipV="1">
            <a:off x="1004888" y="2840567"/>
            <a:ext cx="931862" cy="742951"/>
          </a:xfrm>
          <a:prstGeom prst="straightConnector1">
            <a:avLst/>
          </a:prstGeom>
          <a:ln w="28575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 flipV="1">
            <a:off x="2620964" y="2468033"/>
            <a:ext cx="922337" cy="795867"/>
          </a:xfrm>
          <a:prstGeom prst="straightConnector1">
            <a:avLst/>
          </a:prstGeom>
          <a:ln w="28575">
            <a:solidFill>
              <a:srgbClr val="C00000"/>
            </a:solidFill>
            <a:prstDash val="dash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>
            <a:off x="285720" y="4786322"/>
            <a:ext cx="4071966" cy="1588"/>
          </a:xfrm>
          <a:prstGeom prst="line">
            <a:avLst/>
          </a:prstGeom>
          <a:ln w="38100">
            <a:solidFill>
              <a:srgbClr val="002060"/>
            </a:solidFill>
            <a:prstDash val="sys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/>
          <p:nvPr/>
        </p:nvCxnSpPr>
        <p:spPr>
          <a:xfrm rot="5400000">
            <a:off x="1964513" y="5107793"/>
            <a:ext cx="642942" cy="1588"/>
          </a:xfrm>
          <a:prstGeom prst="straightConnector1">
            <a:avLst/>
          </a:prstGeom>
          <a:ln w="28575">
            <a:solidFill>
              <a:srgbClr val="00206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Прямоугольник 21"/>
          <p:cNvSpPr/>
          <p:nvPr/>
        </p:nvSpPr>
        <p:spPr>
          <a:xfrm>
            <a:off x="428596" y="5572140"/>
            <a:ext cx="4214842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 eaLnBrk="1" hangingPunct="1">
              <a:lnSpc>
                <a:spcPct val="80000"/>
              </a:lnSpc>
              <a:buClr>
                <a:srgbClr val="996666"/>
              </a:buClr>
              <a:buSzPct val="80000"/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Рост потребности  в социальных </a:t>
            </a:r>
          </a:p>
          <a:p>
            <a:pPr algn="ctr" eaLnBrk="1" hangingPunct="1">
              <a:lnSpc>
                <a:spcPct val="80000"/>
              </a:lnSpc>
              <a:buClr>
                <a:srgbClr val="996666"/>
              </a:buClr>
              <a:buSzPct val="80000"/>
              <a:buFontTx/>
              <a:buNone/>
              <a:defRPr/>
            </a:pPr>
            <a:r>
              <a:rPr lang="ru-RU" altLang="ru-RU" sz="2000" b="1" dirty="0" smtClean="0">
                <a:solidFill>
                  <a:srgbClr val="C00000"/>
                </a:solidFill>
                <a:cs typeface="Times New Roman" pitchFamily="18" charset="0"/>
              </a:rPr>
              <a:t>и медицинских услугах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142844" y="4214818"/>
            <a:ext cx="103765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  <a:cs typeface="Arial" charset="0"/>
              </a:rPr>
              <a:t>2012 год</a:t>
            </a:r>
            <a:endParaRPr lang="en-US" altLang="ru-RU" b="1" dirty="0">
              <a:solidFill>
                <a:srgbClr val="C00000"/>
              </a:solidFill>
              <a:cs typeface="Arial" charset="0"/>
            </a:endParaRPr>
          </a:p>
        </p:txBody>
      </p:sp>
      <p:sp>
        <p:nvSpPr>
          <p:cNvPr id="25" name="Прямоугольник 24"/>
          <p:cNvSpPr/>
          <p:nvPr/>
        </p:nvSpPr>
        <p:spPr>
          <a:xfrm>
            <a:off x="1714480" y="4214818"/>
            <a:ext cx="10905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  <a:cs typeface="Arial" charset="0"/>
              </a:rPr>
              <a:t> </a:t>
            </a:r>
            <a:r>
              <a:rPr lang="ru-RU" altLang="ru-RU" b="1" dirty="0" smtClean="0">
                <a:solidFill>
                  <a:srgbClr val="FF0000"/>
                </a:solidFill>
                <a:cs typeface="Arial" charset="0"/>
              </a:rPr>
              <a:t>2018 год</a:t>
            </a:r>
            <a:endParaRPr lang="en-US" altLang="ru-RU" b="1" dirty="0">
              <a:solidFill>
                <a:srgbClr val="FF0000"/>
              </a:solidFill>
              <a:cs typeface="Arial" charset="0"/>
            </a:endParaRPr>
          </a:p>
        </p:txBody>
      </p:sp>
      <p:sp>
        <p:nvSpPr>
          <p:cNvPr id="26" name="Прямоугольник 25"/>
          <p:cNvSpPr/>
          <p:nvPr/>
        </p:nvSpPr>
        <p:spPr>
          <a:xfrm>
            <a:off x="3357554" y="4214818"/>
            <a:ext cx="1090555" cy="70173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>
              <a:lnSpc>
                <a:spcPts val="2160"/>
              </a:lnSpc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  <a:cs typeface="Arial" charset="0"/>
              </a:rPr>
              <a:t>2030 год </a:t>
            </a:r>
          </a:p>
          <a:p>
            <a:pPr>
              <a:lnSpc>
                <a:spcPts val="2160"/>
              </a:lnSpc>
              <a:spcBef>
                <a:spcPct val="20000"/>
              </a:spcBef>
            </a:pPr>
            <a:r>
              <a:rPr lang="ru-RU" altLang="ru-RU" b="1" dirty="0" smtClean="0">
                <a:solidFill>
                  <a:srgbClr val="002060"/>
                </a:solidFill>
                <a:cs typeface="Arial" charset="0"/>
              </a:rPr>
              <a:t> </a:t>
            </a:r>
            <a:endParaRPr lang="en-US" altLang="ru-RU" b="1" dirty="0">
              <a:solidFill>
                <a:srgbClr val="C00000"/>
              </a:solidFill>
              <a:cs typeface="Arial" charset="0"/>
            </a:endParaRPr>
          </a:p>
        </p:txBody>
      </p:sp>
      <p:pic>
        <p:nvPicPr>
          <p:cNvPr id="19" name="Рисунок 18" descr="C:\Users\EV_Trishina\Pictures\Старшее поколение\81104d99d6d365927b7a7c008fa9e6c8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628" y="3429000"/>
            <a:ext cx="3526754" cy="2987706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20288126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EB6F-CE62-4A70-9AF0-9D9C72A5CEB5}" type="slidenum">
              <a:rPr lang="ru-RU" altLang="ru-RU" smtClean="0"/>
              <a:pPr/>
              <a:t>3</a:t>
            </a:fld>
            <a:endParaRPr lang="ru-RU" altLang="ru-RU"/>
          </a:p>
        </p:txBody>
      </p:sp>
      <p:sp>
        <p:nvSpPr>
          <p:cNvPr id="3" name="Прямоугольник 2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Скругленный прямоугольник 4"/>
          <p:cNvSpPr/>
          <p:nvPr/>
        </p:nvSpPr>
        <p:spPr>
          <a:xfrm>
            <a:off x="5161149" y="2851454"/>
            <a:ext cx="3698979" cy="350734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2019 -2024 гг.</a:t>
            </a:r>
          </a:p>
          <a:p>
            <a:pPr algn="ctr"/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Региональный 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sz="20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Разработка и реализация программы системной поддержки и повышения качества жизни граждан старшего </a:t>
            </a:r>
            <a:r>
              <a:rPr lang="ru-RU" sz="20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поколения "Старшее поколение" национального проекта "Демография"</a:t>
            </a:r>
            <a:endParaRPr lang="ru-RU" sz="20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6" name="Скругленный прямоугольник 5"/>
          <p:cNvSpPr/>
          <p:nvPr/>
        </p:nvSpPr>
        <p:spPr>
          <a:xfrm>
            <a:off x="185595" y="3874933"/>
            <a:ext cx="4387825" cy="2213372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                         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2018 года </a:t>
            </a:r>
          </a:p>
          <a:p>
            <a:pPr lvl="0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"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за лицами пожилого возраста и инвалидами"</a:t>
            </a: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8" name="Скругленный прямоугольник 7"/>
          <p:cNvSpPr/>
          <p:nvPr/>
        </p:nvSpPr>
        <p:spPr>
          <a:xfrm>
            <a:off x="185596" y="1733600"/>
            <a:ext cx="4387824" cy="1293971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lvl="0" algn="ctr"/>
            <a:r>
              <a:rPr lang="ru-RU" sz="1600" i="1" dirty="0">
                <a:solidFill>
                  <a:schemeClr val="tx1">
                    <a:lumMod val="95000"/>
                    <a:lumOff val="5000"/>
                  </a:schemeClr>
                </a:solidFill>
              </a:rPr>
              <a:t> </a:t>
            </a:r>
            <a:r>
              <a:rPr lang="ru-RU" sz="1600" i="1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                                                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2017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года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endParaRPr lang="ru-RU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algn="ctr"/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"</a:t>
            </a:r>
            <a:r>
              <a:rPr lang="ru-RU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Территория </a:t>
            </a:r>
            <a:r>
              <a:rPr lang="ru-RU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заботы"</a:t>
            </a:r>
            <a:endParaRPr lang="ru-RU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https://static-0.rosminzdrav.ru/system/attachments/attaches/000/045/158/large/blobid1551769741670.jpg?156053347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5596" y="855709"/>
            <a:ext cx="2479079" cy="1377055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ÐÐ°ÑÑÐ¸Ð½ÐºÐ¸ Ð¿Ð¾ Ð·Ð°Ð¿ÑÐ¾ÑÑ Ð¼Ð¸Ð½Ð¸ÑÑÐµÑÑÑÐ²Ð¾ ÑÐ¾ÑÐ¸Ð°Ð»ÑÐ½Ð¾Ð¹ Ð·Ð°ÑÐ¸ÑÑ ÑÑ ÑÐ¼Ð±Ð»ÐµÐ¼Ð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371612"/>
            <a:ext cx="3021855" cy="1137508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ÐÐ°ÑÑÐ¸Ð½ÐºÐ¸ Ð¿Ð¾ Ð·Ð°Ð¿ÑÐ¾ÑÑ ÑÐµÐ´ÐµÑÐ°Ð»ÑÐ½ÑÐ¹ Ð¿ÑÐ¾ÐµÐºÑ ÑÑÐ°ÑÑÐµÐµ Ð¿Ð¾ÐºÐ¾Ð»ÐµÐ½Ð¸Ðµ Ð½Ð°ÑÐ¸Ð¾Ð½Ð°Ð»ÑÐ½Ð¾Ð³Ð¾ Ð¿ÑÐ¾ÐµÐºÑÐ° Ð´ÐµÐ¼Ð¾Ð³ÑÐ°ÑÐ¸Ñ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1149" y="972470"/>
            <a:ext cx="3757056" cy="1878984"/>
          </a:xfrm>
          <a:prstGeom prst="rect">
            <a:avLst/>
          </a:prstGeom>
          <a:noFill/>
          <a:ln>
            <a:noFill/>
          </a:ln>
          <a:effectLst>
            <a:outerShdw blurRad="190500" dist="228600" dir="2700000" algn="ctr">
              <a:srgbClr val="000000">
                <a:alpha val="30000"/>
              </a:srgbClr>
            </a:outerShdw>
          </a:effectLst>
          <a:scene3d>
            <a:camera prst="orthographicFront">
              <a:rot lat="0" lon="0" rev="0"/>
            </a:camera>
            <a:lightRig rig="glow" dir="t">
              <a:rot lat="0" lon="0" rev="4800000"/>
            </a:lightRig>
          </a:scene3d>
          <a:sp3d prstMaterial="matte">
            <a:bevelT w="127000" h="63500"/>
          </a:sp3d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="" xmlns:p14="http://schemas.microsoft.com/office/powerpoint/2010/main" val="3127909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" name="Picture 2" descr="C:\Users\EV_Trishina\Pictures\Старшее поколение\old-people-vector-3749776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14678" y="857232"/>
            <a:ext cx="2086654" cy="1794523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8" name="TextBox 87"/>
          <p:cNvSpPr txBox="1"/>
          <p:nvPr/>
        </p:nvSpPr>
        <p:spPr>
          <a:xfrm>
            <a:off x="3057525" y="4000501"/>
            <a:ext cx="2522538" cy="35455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cap="all" dirty="0">
                <a:latin typeface="Arial" panose="020B0604020202020204" pitchFamily="34" charset="0"/>
                <a:cs typeface="Arial" panose="020B0604020202020204" pitchFamily="34" charset="0"/>
              </a:rPr>
              <a:t>Оценка потребности ЧЕЛОВЕКА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cap="all" dirty="0">
                <a:latin typeface="Arial" panose="020B0604020202020204" pitchFamily="34" charset="0"/>
                <a:cs typeface="Arial" panose="020B0604020202020204" pitchFamily="34" charset="0"/>
              </a:rPr>
              <a:t>(типизация,  5 степеней   нуждаемости)</a:t>
            </a:r>
          </a:p>
        </p:txBody>
      </p:sp>
      <p:pic>
        <p:nvPicPr>
          <p:cNvPr id="8195" name="Picture 11" descr="http://ugranow.ru/wp-content/uploads/2016/01/MU.jpg"/>
          <p:cNvPicPr>
            <a:picLocks noChangeAspect="1" noChangeArrowheads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373939" y="1013884"/>
            <a:ext cx="1082675" cy="10054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Прямоугольник 7"/>
          <p:cNvSpPr/>
          <p:nvPr/>
        </p:nvSpPr>
        <p:spPr>
          <a:xfrm>
            <a:off x="6937375" y="2042585"/>
            <a:ext cx="2057400" cy="48683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Учреждения здравоохранения</a:t>
            </a:r>
          </a:p>
        </p:txBody>
      </p:sp>
      <p:pic>
        <p:nvPicPr>
          <p:cNvPr id="8197" name="Picture 4" descr="C:\Users\EG_Kotelnikova\Desktop\142845_html_33552d87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8788" y="1079500"/>
            <a:ext cx="996950" cy="872067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</p:pic>
      <p:sp>
        <p:nvSpPr>
          <p:cNvPr id="11" name="Прямоугольник 10"/>
          <p:cNvSpPr/>
          <p:nvPr/>
        </p:nvSpPr>
        <p:spPr>
          <a:xfrm>
            <a:off x="85726" y="2137833"/>
            <a:ext cx="2022475" cy="7450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Органы местного самоуправления, </a:t>
            </a:r>
            <a:r>
              <a:rPr lang="ru-RU" sz="1050" b="1" dirty="0" err="1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ТОСы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общественные организации, волонтеры</a:t>
            </a:r>
          </a:p>
        </p:txBody>
      </p:sp>
      <p:sp>
        <p:nvSpPr>
          <p:cNvPr id="13" name="Rectangle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2978151" y="2286000"/>
            <a:ext cx="2601913" cy="448733"/>
          </a:xfrm>
          <a:prstGeom prst="rect">
            <a:avLst/>
          </a:prstGeom>
          <a:solidFill>
            <a:srgbClr val="0169AF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600" b="1" cap="small" dirty="0">
                <a:solidFill>
                  <a:schemeClr val="bg1"/>
                </a:solidFill>
                <a:cs typeface="Arial" panose="020B0604020202020204" pitchFamily="34" charset="0"/>
              </a:rPr>
              <a:t>Координационный центр</a:t>
            </a:r>
          </a:p>
        </p:txBody>
      </p:sp>
      <p:cxnSp>
        <p:nvCxnSpPr>
          <p:cNvPr id="25" name="Прямая со стрелкой 24"/>
          <p:cNvCxnSpPr>
            <a:stCxn id="0" idx="3"/>
          </p:cNvCxnSpPr>
          <p:nvPr/>
        </p:nvCxnSpPr>
        <p:spPr>
          <a:xfrm>
            <a:off x="1455738" y="1515533"/>
            <a:ext cx="1708150" cy="770467"/>
          </a:xfrm>
          <a:prstGeom prst="straightConnector1">
            <a:avLst/>
          </a:prstGeom>
          <a:ln w="190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pSp>
        <p:nvGrpSpPr>
          <p:cNvPr id="2" name="Группа 27"/>
          <p:cNvGrpSpPr>
            <a:grpSpLocks/>
          </p:cNvGrpSpPr>
          <p:nvPr/>
        </p:nvGrpSpPr>
        <p:grpSpPr bwMode="auto">
          <a:xfrm>
            <a:off x="142844" y="3071810"/>
            <a:ext cx="2781299" cy="927100"/>
            <a:chOff x="299640" y="950126"/>
            <a:chExt cx="4011757" cy="313506"/>
          </a:xfrm>
        </p:grpSpPr>
        <p:sp>
          <p:nvSpPr>
            <p:cNvPr id="29" name="Скругленный прямоугольник 28"/>
            <p:cNvSpPr/>
            <p:nvPr/>
          </p:nvSpPr>
          <p:spPr>
            <a:xfrm>
              <a:off x="299640" y="950126"/>
              <a:ext cx="4011757" cy="313506"/>
            </a:xfrm>
            <a:prstGeom prst="roundRect">
              <a:avLst/>
            </a:prstGeom>
            <a:ln w="3175">
              <a:solidFill>
                <a:srgbClr val="0169A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0" name="Скругленный прямоугольник 4"/>
            <p:cNvSpPr/>
            <p:nvPr/>
          </p:nvSpPr>
          <p:spPr>
            <a:xfrm>
              <a:off x="299640" y="959431"/>
              <a:ext cx="4011757" cy="304201"/>
            </a:xfrm>
            <a:prstGeom prst="rect">
              <a:avLst/>
            </a:prstGeom>
            <a:ln w="3175">
              <a:solidFill>
                <a:srgbClr val="0169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algn="ctr" defTabSz="46937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Создание и ведение единой базы данных социальной защиты населения и здравоохранения </a:t>
              </a:r>
            </a:p>
          </p:txBody>
        </p:sp>
      </p:grpSp>
      <p:grpSp>
        <p:nvGrpSpPr>
          <p:cNvPr id="5" name="Группа 30"/>
          <p:cNvGrpSpPr>
            <a:grpSpLocks/>
          </p:cNvGrpSpPr>
          <p:nvPr/>
        </p:nvGrpSpPr>
        <p:grpSpPr bwMode="auto">
          <a:xfrm>
            <a:off x="6076951" y="2766485"/>
            <a:ext cx="2917825" cy="747183"/>
            <a:chOff x="1978344" y="993737"/>
            <a:chExt cx="1572600" cy="539007"/>
          </a:xfrm>
        </p:grpSpPr>
        <p:sp>
          <p:nvSpPr>
            <p:cNvPr id="32" name="Скругленный прямоугольник 31"/>
            <p:cNvSpPr/>
            <p:nvPr/>
          </p:nvSpPr>
          <p:spPr>
            <a:xfrm>
              <a:off x="1978344" y="993737"/>
              <a:ext cx="1572600" cy="539007"/>
            </a:xfrm>
            <a:prstGeom prst="roundRect">
              <a:avLst/>
            </a:prstGeom>
            <a:ln w="3175">
              <a:solidFill>
                <a:srgbClr val="0169AF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33" name="Скругленный прямоугольник 4"/>
            <p:cNvSpPr/>
            <p:nvPr/>
          </p:nvSpPr>
          <p:spPr>
            <a:xfrm>
              <a:off x="1985189" y="993737"/>
              <a:ext cx="1565755" cy="539007"/>
            </a:xfrm>
            <a:prstGeom prst="rect">
              <a:avLst/>
            </a:prstGeom>
            <a:ln w="3175">
              <a:solidFill>
                <a:srgbClr val="0169AF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algn="ctr" defTabSz="46937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rgbClr val="00206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Аккумулирование информации и координация участников проекта </a:t>
              </a:r>
            </a:p>
          </p:txBody>
        </p:sp>
      </p:grpSp>
      <p:sp>
        <p:nvSpPr>
          <p:cNvPr id="34" name="Прямоугольник 33"/>
          <p:cNvSpPr/>
          <p:nvPr/>
        </p:nvSpPr>
        <p:spPr>
          <a:xfrm rot="20195331">
            <a:off x="5497247" y="1482059"/>
            <a:ext cx="1779587" cy="35136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3F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3F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нуждающихся   в уходе</a:t>
            </a:r>
          </a:p>
        </p:txBody>
      </p:sp>
      <p:sp>
        <p:nvSpPr>
          <p:cNvPr id="35" name="Прямоугольник 34"/>
          <p:cNvSpPr/>
          <p:nvPr/>
        </p:nvSpPr>
        <p:spPr>
          <a:xfrm rot="1537276">
            <a:off x="1590031" y="1458736"/>
            <a:ext cx="1495425" cy="669765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3F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Выявление нуждающихся               в уходе</a:t>
            </a:r>
          </a:p>
        </p:txBody>
      </p:sp>
      <p:grpSp>
        <p:nvGrpSpPr>
          <p:cNvPr id="6" name="Группа 54"/>
          <p:cNvGrpSpPr>
            <a:grpSpLocks/>
          </p:cNvGrpSpPr>
          <p:nvPr/>
        </p:nvGrpSpPr>
        <p:grpSpPr bwMode="auto">
          <a:xfrm>
            <a:off x="1857356" y="6000768"/>
            <a:ext cx="2419350" cy="584200"/>
            <a:chOff x="304804" y="985090"/>
            <a:chExt cx="1568450" cy="294856"/>
          </a:xfrm>
        </p:grpSpPr>
        <p:sp>
          <p:nvSpPr>
            <p:cNvPr id="56" name="Скругленный прямоугольник 55"/>
            <p:cNvSpPr/>
            <p:nvPr/>
          </p:nvSpPr>
          <p:spPr>
            <a:xfrm>
              <a:off x="304804" y="985090"/>
              <a:ext cx="1568450" cy="294856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57" name="Скругленный прямоугольник 4"/>
            <p:cNvSpPr/>
            <p:nvPr/>
          </p:nvSpPr>
          <p:spPr>
            <a:xfrm>
              <a:off x="319212" y="1001115"/>
              <a:ext cx="1539633" cy="267080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algn="ctr" defTabSz="469379" fontAlgn="auto">
                <a:lnSpc>
                  <a:spcPct val="90000"/>
                </a:lnSpc>
                <a:spcAft>
                  <a:spcPct val="3500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Организации социального обслуживания</a:t>
              </a:r>
            </a:p>
          </p:txBody>
        </p:sp>
      </p:grpSp>
      <p:grpSp>
        <p:nvGrpSpPr>
          <p:cNvPr id="7" name="Группа 57"/>
          <p:cNvGrpSpPr>
            <a:grpSpLocks/>
          </p:cNvGrpSpPr>
          <p:nvPr/>
        </p:nvGrpSpPr>
        <p:grpSpPr bwMode="auto">
          <a:xfrm>
            <a:off x="4435475" y="6024034"/>
            <a:ext cx="2578100" cy="586317"/>
            <a:chOff x="427456" y="1260557"/>
            <a:chExt cx="1568450" cy="294856"/>
          </a:xfrm>
        </p:grpSpPr>
        <p:sp>
          <p:nvSpPr>
            <p:cNvPr id="59" name="Скругленный прямоугольник 58"/>
            <p:cNvSpPr/>
            <p:nvPr/>
          </p:nvSpPr>
          <p:spPr>
            <a:xfrm>
              <a:off x="427456" y="1260557"/>
              <a:ext cx="1568450" cy="294856"/>
            </a:xfrm>
            <a:prstGeom prst="roundRect">
              <a:avLst/>
            </a:pr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hueOff val="0"/>
                <a:satOff val="0"/>
                <a:lumOff val="0"/>
                <a:alphaOff val="0"/>
              </a:schemeClr>
            </a:lnRef>
            <a:fillRef idx="1">
              <a:schemeClr val="lt1">
                <a:alpha val="90000"/>
                <a:hueOff val="0"/>
                <a:satOff val="0"/>
                <a:lumOff val="0"/>
                <a:alphaOff val="0"/>
              </a:schemeClr>
            </a:fillRef>
            <a:effectRef idx="0">
              <a:schemeClr val="lt1">
                <a:alpha val="9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60" name="Скругленный прямоугольник 4"/>
            <p:cNvSpPr/>
            <p:nvPr/>
          </p:nvSpPr>
          <p:spPr>
            <a:xfrm>
              <a:off x="437114" y="1276524"/>
              <a:ext cx="1558792" cy="263986"/>
            </a:xfrm>
            <a:prstGeom prst="rect">
              <a:avLst/>
            </a:prstGeom>
            <a:ln>
              <a:solidFill>
                <a:schemeClr val="accent1"/>
              </a:solidFill>
            </a:ln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lIns="34290" tIns="34290" rIns="34290" bIns="34290" spcCol="1270" anchor="ctr"/>
            <a:lstStyle/>
            <a:p>
              <a:pPr algn="ctr" defTabSz="469379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Неформальный </a:t>
              </a:r>
            </a:p>
            <a:p>
              <a:pPr algn="ctr" defTabSz="469379" fontAlgn="auto">
                <a:lnSpc>
                  <a:spcPct val="90000"/>
                </a:lnSpc>
                <a:spcAft>
                  <a:spcPts val="0"/>
                </a:spcAft>
                <a:defRPr/>
              </a:pPr>
              <a:r>
                <a:rPr lang="ru-RU" sz="1200" b="1" dirty="0">
                  <a:solidFill>
                    <a:schemeClr val="tx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(родственный) уход </a:t>
              </a:r>
            </a:p>
          </p:txBody>
        </p:sp>
      </p:grpSp>
      <p:cxnSp>
        <p:nvCxnSpPr>
          <p:cNvPr id="22" name="Прямая со стрелкой 21"/>
          <p:cNvCxnSpPr/>
          <p:nvPr/>
        </p:nvCxnSpPr>
        <p:spPr>
          <a:xfrm flipH="1">
            <a:off x="3419475" y="5759451"/>
            <a:ext cx="215900" cy="228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cxnSp>
        <p:nvCxnSpPr>
          <p:cNvPr id="26" name="Прямая со стрелкой 25"/>
          <p:cNvCxnSpPr/>
          <p:nvPr/>
        </p:nvCxnSpPr>
        <p:spPr>
          <a:xfrm>
            <a:off x="5148264" y="5759451"/>
            <a:ext cx="261937" cy="228600"/>
          </a:xfrm>
          <a:prstGeom prst="straightConnector1">
            <a:avLst/>
          </a:prstGeom>
          <a:ln>
            <a:solidFill>
              <a:schemeClr val="accent1"/>
            </a:solidFill>
            <a:tailEnd type="arrow"/>
          </a:ln>
        </p:spPr>
        <p:style>
          <a:lnRef idx="2">
            <a:schemeClr val="accent3"/>
          </a:lnRef>
          <a:fillRef idx="0">
            <a:schemeClr val="accent3"/>
          </a:fillRef>
          <a:effectRef idx="1">
            <a:schemeClr val="accent3"/>
          </a:effectRef>
          <a:fontRef idx="minor">
            <a:schemeClr val="tx1"/>
          </a:fontRef>
        </p:style>
      </p:cxnSp>
      <p:sp>
        <p:nvSpPr>
          <p:cNvPr id="86" name="Rectangle 24">
            <a:extLst>
              <a:ext uri="{FF2B5EF4-FFF2-40B4-BE49-F238E27FC236}"/>
            </a:extLst>
          </p:cNvPr>
          <p:cNvSpPr>
            <a:spLocks noChangeArrowheads="1"/>
          </p:cNvSpPr>
          <p:nvPr/>
        </p:nvSpPr>
        <p:spPr bwMode="auto">
          <a:xfrm>
            <a:off x="3071813" y="3048000"/>
            <a:ext cx="2508250" cy="797984"/>
          </a:xfrm>
          <a:prstGeom prst="rect">
            <a:avLst/>
          </a:prstGeom>
          <a:solidFill>
            <a:srgbClr val="0044CC"/>
          </a:solidFill>
          <a:ln w="9525" algn="ctr">
            <a:solidFill>
              <a:schemeClr val="bg1"/>
            </a:solidFill>
            <a:miter lim="800000"/>
            <a:headEnd/>
            <a:tailEnd/>
          </a:ln>
          <a:effectLst>
            <a:prstShdw prst="shdw13" dist="53882" dir="13500000">
              <a:schemeClr val="bg2">
                <a:alpha val="50000"/>
              </a:schemeClr>
            </a:prstShdw>
          </a:effectLst>
        </p:spPr>
        <p:txBody>
          <a:bodyPr wrap="none"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400" b="1" cap="small" dirty="0">
                <a:solidFill>
                  <a:schemeClr val="bg1"/>
                </a:solidFill>
                <a:cs typeface="Arial" panose="020B0604020202020204" pitchFamily="34" charset="0"/>
              </a:rPr>
              <a:t>      </a:t>
            </a:r>
            <a:r>
              <a:rPr lang="ru-RU" altLang="ru-RU" sz="1200" b="1" cap="small" dirty="0">
                <a:solidFill>
                  <a:schemeClr val="bg1"/>
                </a:solidFill>
                <a:cs typeface="Arial" panose="020B0604020202020204" pitchFamily="34" charset="0"/>
              </a:rPr>
              <a:t>Центры социальной 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cap="small" dirty="0">
                <a:solidFill>
                  <a:schemeClr val="bg1"/>
                </a:solidFill>
                <a:cs typeface="Arial" panose="020B0604020202020204" pitchFamily="34" charset="0"/>
              </a:rPr>
              <a:t>защиты населения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altLang="ru-RU" sz="1200" b="1" cap="small" dirty="0">
                <a:solidFill>
                  <a:schemeClr val="bg1"/>
                </a:solidFill>
                <a:cs typeface="Arial" panose="020B0604020202020204" pitchFamily="34" charset="0"/>
              </a:rPr>
              <a:t>       (социальные координаторы)</a:t>
            </a:r>
          </a:p>
        </p:txBody>
      </p:sp>
      <p:sp>
        <p:nvSpPr>
          <p:cNvPr id="89" name="TextBox 88"/>
          <p:cNvSpPr txBox="1"/>
          <p:nvPr/>
        </p:nvSpPr>
        <p:spPr>
          <a:xfrm>
            <a:off x="3071813" y="4572001"/>
            <a:ext cx="2489200" cy="354555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cap="all" dirty="0">
                <a:latin typeface="Arial" panose="020B0604020202020204" pitchFamily="34" charset="0"/>
                <a:cs typeface="Arial" panose="020B0604020202020204" pitchFamily="34" charset="0"/>
              </a:rPr>
              <a:t>Определение формата ухода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cap="all" dirty="0">
                <a:latin typeface="Arial" panose="020B0604020202020204" pitchFamily="34" charset="0"/>
                <a:cs typeface="Arial" panose="020B0604020202020204" pitchFamily="34" charset="0"/>
              </a:rPr>
              <a:t>(маршрутизация)</a:t>
            </a:r>
          </a:p>
        </p:txBody>
      </p:sp>
      <p:pic>
        <p:nvPicPr>
          <p:cNvPr id="8211" name="Рисунок 92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25789" y="3130551"/>
            <a:ext cx="403225" cy="406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" name="Стрелка вниз 19"/>
          <p:cNvSpPr/>
          <p:nvPr/>
        </p:nvSpPr>
        <p:spPr>
          <a:xfrm>
            <a:off x="4000500" y="2667001"/>
            <a:ext cx="331788" cy="359833"/>
          </a:xfrm>
          <a:prstGeom prst="downArrow">
            <a:avLst/>
          </a:prstGeom>
          <a:solidFill>
            <a:srgbClr val="0169A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36" name="Стрелка вниз 35"/>
          <p:cNvSpPr/>
          <p:nvPr/>
        </p:nvSpPr>
        <p:spPr>
          <a:xfrm rot="10800000">
            <a:off x="4286250" y="2667001"/>
            <a:ext cx="331788" cy="359833"/>
          </a:xfrm>
          <a:prstGeom prst="downArrow">
            <a:avLst/>
          </a:prstGeom>
          <a:solidFill>
            <a:srgbClr val="0044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lang="ru-RU"/>
          </a:p>
        </p:txBody>
      </p:sp>
      <p:sp>
        <p:nvSpPr>
          <p:cNvPr id="61" name="Прямоугольник 60"/>
          <p:cNvSpPr/>
          <p:nvPr/>
        </p:nvSpPr>
        <p:spPr>
          <a:xfrm>
            <a:off x="6037263" y="3689351"/>
            <a:ext cx="3009900" cy="772583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Отработано </a:t>
            </a:r>
            <a:r>
              <a:rPr lang="ru-RU" sz="105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 smtClean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более 11000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сигналов </a:t>
            </a:r>
            <a:endParaRPr lang="ru-RU" sz="1050" b="1" dirty="0" smtClean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и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заявлений </a:t>
            </a:r>
            <a:r>
              <a:rPr lang="ru-RU" sz="1050" b="1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</a:t>
            </a:r>
            <a:r>
              <a:rPr lang="ru-RU" sz="1050" b="1" dirty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2019 году</a:t>
            </a:r>
          </a:p>
        </p:txBody>
      </p:sp>
      <p:cxnSp>
        <p:nvCxnSpPr>
          <p:cNvPr id="79" name="Прямая соединительная линия 78"/>
          <p:cNvCxnSpPr/>
          <p:nvPr/>
        </p:nvCxnSpPr>
        <p:spPr>
          <a:xfrm rot="10800000">
            <a:off x="2500314" y="2667000"/>
            <a:ext cx="663575" cy="2117"/>
          </a:xfrm>
          <a:prstGeom prst="line">
            <a:avLst/>
          </a:prstGeom>
          <a:ln w="19050">
            <a:solidFill>
              <a:srgbClr val="0169AF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5" name="Прямая со стрелкой 84"/>
          <p:cNvCxnSpPr/>
          <p:nvPr/>
        </p:nvCxnSpPr>
        <p:spPr>
          <a:xfrm rot="5400000">
            <a:off x="2297902" y="2869398"/>
            <a:ext cx="404809" cy="15"/>
          </a:xfrm>
          <a:prstGeom prst="straightConnector1">
            <a:avLst/>
          </a:prstGeom>
          <a:ln>
            <a:solidFill>
              <a:srgbClr val="0169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2" name="Прямая со стрелкой 1031"/>
          <p:cNvCxnSpPr/>
          <p:nvPr/>
        </p:nvCxnSpPr>
        <p:spPr>
          <a:xfrm flipV="1">
            <a:off x="5580064" y="1526117"/>
            <a:ext cx="1728787" cy="759883"/>
          </a:xfrm>
          <a:prstGeom prst="straightConnector1">
            <a:avLst/>
          </a:prstGeom>
          <a:ln w="19050">
            <a:headEnd type="arrow"/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5" name="Соединительная линия уступом 1034"/>
          <p:cNvCxnSpPr/>
          <p:nvPr/>
        </p:nvCxnSpPr>
        <p:spPr>
          <a:xfrm>
            <a:off x="5572126" y="3429000"/>
            <a:ext cx="504825" cy="416984"/>
          </a:xfrm>
          <a:prstGeom prst="bentConnector3">
            <a:avLst>
              <a:gd name="adj1" fmla="val 50000"/>
            </a:avLst>
          </a:prstGeom>
          <a:ln w="2857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38" name="Прямая со стрелкой 1037"/>
          <p:cNvCxnSpPr/>
          <p:nvPr/>
        </p:nvCxnSpPr>
        <p:spPr>
          <a:xfrm>
            <a:off x="5561014" y="2734734"/>
            <a:ext cx="528637" cy="184151"/>
          </a:xfrm>
          <a:prstGeom prst="straightConnector1">
            <a:avLst/>
          </a:prstGeom>
          <a:ln w="19050">
            <a:solidFill>
              <a:srgbClr val="0169AF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2" name="Прямоугольник 61"/>
          <p:cNvSpPr/>
          <p:nvPr/>
        </p:nvSpPr>
        <p:spPr>
          <a:xfrm rot="20091920">
            <a:off x="5792103" y="1936903"/>
            <a:ext cx="1584325" cy="349249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1050" b="1" dirty="0">
                <a:solidFill>
                  <a:srgbClr val="3F68A5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в медицинской помощи</a:t>
            </a:r>
          </a:p>
        </p:txBody>
      </p:sp>
      <p:sp>
        <p:nvSpPr>
          <p:cNvPr id="69" name="TextBox 68"/>
          <p:cNvSpPr txBox="1"/>
          <p:nvPr/>
        </p:nvSpPr>
        <p:spPr>
          <a:xfrm>
            <a:off x="3071813" y="5143501"/>
            <a:ext cx="2489200" cy="462277"/>
          </a:xfrm>
          <a:prstGeom prst="rect">
            <a:avLst/>
          </a:prstGeom>
          <a:solidFill>
            <a:schemeClr val="bg2"/>
          </a:solidFill>
          <a:ln>
            <a:solidFill>
              <a:schemeClr val="accent1"/>
            </a:solidFill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107287" tIns="53643" rIns="107287" bIns="53643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900" b="1" cap="all" dirty="0">
                <a:latin typeface="Arial" panose="020B0604020202020204" pitchFamily="34" charset="0"/>
                <a:cs typeface="Arial" panose="020B0604020202020204" pitchFamily="34" charset="0"/>
              </a:rPr>
              <a:t>КОНТРОЛЬ</a:t>
            </a:r>
          </a:p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ru-RU" sz="700" b="1" cap="all" dirty="0">
                <a:latin typeface="Arial" panose="020B0604020202020204" pitchFamily="34" charset="0"/>
                <a:cs typeface="Arial" panose="020B0604020202020204" pitchFamily="34" charset="0"/>
              </a:rPr>
              <a:t>(оценка реализации индивидуальной программы</a:t>
            </a:r>
            <a:r>
              <a:rPr lang="ru-RU" sz="700" b="1" cap="all" dirty="0"/>
              <a:t>)</a:t>
            </a:r>
          </a:p>
        </p:txBody>
      </p:sp>
      <p:sp>
        <p:nvSpPr>
          <p:cNvPr id="54" name="Стрелка вниз 53"/>
          <p:cNvSpPr/>
          <p:nvPr/>
        </p:nvSpPr>
        <p:spPr>
          <a:xfrm>
            <a:off x="4143375" y="3810001"/>
            <a:ext cx="285750" cy="190500"/>
          </a:xfrm>
          <a:prstGeom prst="downArrow">
            <a:avLst/>
          </a:prstGeom>
          <a:solidFill>
            <a:srgbClr val="0044CC"/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107287" tIns="53643" rIns="107287" bIns="53643" anchor="ctr"/>
          <a:lstStyle/>
          <a:p>
            <a:pPr algn="ctr">
              <a:defRPr/>
            </a:pPr>
            <a:endParaRPr lang="ru-RU"/>
          </a:p>
        </p:txBody>
      </p:sp>
      <p:sp>
        <p:nvSpPr>
          <p:cNvPr id="8224" name="Заголовок 1"/>
          <p:cNvSpPr txBox="1">
            <a:spLocks/>
          </p:cNvSpPr>
          <p:nvPr/>
        </p:nvSpPr>
        <p:spPr bwMode="auto">
          <a:xfrm>
            <a:off x="0" y="0"/>
            <a:ext cx="9144000" cy="948267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</a:t>
            </a:r>
          </a:p>
        </p:txBody>
      </p:sp>
      <p:sp>
        <p:nvSpPr>
          <p:cNvPr id="4" name="Прямоугольник 3"/>
          <p:cNvSpPr/>
          <p:nvPr/>
        </p:nvSpPr>
        <p:spPr>
          <a:xfrm>
            <a:off x="46038" y="4235451"/>
            <a:ext cx="2932112" cy="738664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050" dirty="0"/>
              <a:t>Принято  более 50 НПА, регулирующих межведомственное взаимодействие, организацию </a:t>
            </a:r>
            <a:r>
              <a:rPr lang="ru-RU" sz="1050" dirty="0" err="1"/>
              <a:t>соцобслуживания</a:t>
            </a:r>
            <a:r>
              <a:rPr lang="ru-RU" sz="1050" dirty="0"/>
              <a:t> и др. </a:t>
            </a:r>
          </a:p>
        </p:txBody>
      </p:sp>
      <p:sp>
        <p:nvSpPr>
          <p:cNvPr id="63" name="Прямоугольник 62"/>
          <p:cNvSpPr/>
          <p:nvPr/>
        </p:nvSpPr>
        <p:spPr>
          <a:xfrm>
            <a:off x="85726" y="5044017"/>
            <a:ext cx="2932113" cy="577081"/>
          </a:xfrm>
          <a:prstGeom prst="rect">
            <a:avLst/>
          </a:prstGeom>
        </p:spPr>
        <p:txBody>
          <a:bodyPr>
            <a:spAutoFit/>
          </a:bodyPr>
          <a:lstStyle/>
          <a:p>
            <a:pPr marL="171450" indent="-171450">
              <a:buFont typeface="Wingdings" panose="05000000000000000000" pitchFamily="2" charset="2"/>
              <a:buChar char="§"/>
              <a:defRPr/>
            </a:pPr>
            <a:r>
              <a:rPr lang="ru-RU" sz="1050" dirty="0"/>
              <a:t>Изменен сам подход к определению нуждающихся в </a:t>
            </a:r>
            <a:r>
              <a:rPr lang="ru-RU" sz="1050" dirty="0" err="1"/>
              <a:t>соцобслуживании</a:t>
            </a:r>
            <a:r>
              <a:rPr lang="ru-RU" sz="1050" dirty="0"/>
              <a:t> –                 </a:t>
            </a:r>
            <a:r>
              <a:rPr lang="ru-RU" sz="1050" b="1" dirty="0">
                <a:solidFill>
                  <a:srgbClr val="FF0000"/>
                </a:solidFill>
              </a:rPr>
              <a:t>с заявительного на </a:t>
            </a:r>
            <a:r>
              <a:rPr lang="ru-RU" sz="1050" b="1" dirty="0" err="1">
                <a:solidFill>
                  <a:srgbClr val="FF0000"/>
                </a:solidFill>
              </a:rPr>
              <a:t>выявительный</a:t>
            </a:r>
            <a:r>
              <a:rPr lang="ru-RU" sz="1050" b="1" dirty="0">
                <a:solidFill>
                  <a:srgbClr val="FF0000"/>
                </a:solidFill>
              </a:rPr>
              <a:t> </a:t>
            </a:r>
          </a:p>
        </p:txBody>
      </p:sp>
      <p:sp>
        <p:nvSpPr>
          <p:cNvPr id="8227" name="Прямоугольник 4"/>
          <p:cNvSpPr>
            <a:spLocks noChangeArrowheads="1"/>
          </p:cNvSpPr>
          <p:nvPr/>
        </p:nvSpPr>
        <p:spPr bwMode="auto">
          <a:xfrm>
            <a:off x="5824539" y="4461933"/>
            <a:ext cx="3235325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ru-RU" altLang="ru-RU" sz="1100"/>
              <a:t>В результате в пилотных территориях </a:t>
            </a:r>
            <a:r>
              <a:rPr lang="ru-RU" altLang="ru-RU" sz="1100" b="1">
                <a:solidFill>
                  <a:srgbClr val="C00000"/>
                </a:solidFill>
              </a:rPr>
              <a:t>70%</a:t>
            </a:r>
            <a:r>
              <a:rPr lang="ru-RU" altLang="ru-RU" sz="1100"/>
              <a:t> жителей старшего возраста, нуждающихся в различных формах соцобслуживания, было выявлено именно по сигналам с мест. </a:t>
            </a:r>
          </a:p>
        </p:txBody>
      </p:sp>
      <p:sp>
        <p:nvSpPr>
          <p:cNvPr id="3" name="Номер слайда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r>
              <a:rPr lang="ru-RU" altLang="ru-RU" dirty="0" smtClean="0"/>
              <a:t>4</a:t>
            </a:r>
            <a:endParaRPr lang="ru-RU" alt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2700" y="6186327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4DACF-95B4-452E-AD89-9FFF825CC63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5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grpSp>
        <p:nvGrpSpPr>
          <p:cNvPr id="5" name="Группа 3"/>
          <p:cNvGrpSpPr>
            <a:grpSpLocks noChangeAspect="1"/>
          </p:cNvGrpSpPr>
          <p:nvPr/>
        </p:nvGrpSpPr>
        <p:grpSpPr bwMode="auto">
          <a:xfrm>
            <a:off x="2214546" y="1500174"/>
            <a:ext cx="1857387" cy="3357586"/>
            <a:chOff x="6574233" y="932069"/>
            <a:chExt cx="2257348" cy="5328226"/>
          </a:xfrm>
        </p:grpSpPr>
        <p:sp>
          <p:nvSpPr>
            <p:cNvPr id="17" name="Скругленный прямоугольник 16"/>
            <p:cNvSpPr/>
            <p:nvPr/>
          </p:nvSpPr>
          <p:spPr>
            <a:xfrm rot="20845453">
              <a:off x="6574233" y="932069"/>
              <a:ext cx="1866850" cy="1724994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6" name="Группа 5"/>
            <p:cNvGrpSpPr>
              <a:grpSpLocks/>
            </p:cNvGrpSpPr>
            <p:nvPr/>
          </p:nvGrpSpPr>
          <p:grpSpPr bwMode="auto">
            <a:xfrm>
              <a:off x="6574233" y="937476"/>
              <a:ext cx="2257348" cy="5322819"/>
              <a:chOff x="6845811" y="136689"/>
              <a:chExt cx="1949098" cy="4970661"/>
            </a:xfrm>
          </p:grpSpPr>
          <p:sp>
            <p:nvSpPr>
              <p:cNvPr id="19" name="Скругленный прямоугольник 18"/>
              <p:cNvSpPr/>
              <p:nvPr/>
            </p:nvSpPr>
            <p:spPr>
              <a:xfrm>
                <a:off x="6919079" y="136689"/>
                <a:ext cx="1531785" cy="1532598"/>
              </a:xfrm>
              <a:prstGeom prst="roundRect">
                <a:avLst>
                  <a:gd name="adj" fmla="val 16670"/>
                </a:avLst>
              </a:prstGeom>
              <a:blipFill>
                <a:blip r:embed="rId2" cstate="print"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0" name="Скругленный прямоугольник 19"/>
              <p:cNvSpPr/>
              <p:nvPr/>
            </p:nvSpPr>
            <p:spPr>
              <a:xfrm>
                <a:off x="7120570" y="166987"/>
                <a:ext cx="1531785" cy="1527548"/>
              </a:xfrm>
              <a:prstGeom prst="roundRect">
                <a:avLst>
                  <a:gd name="adj" fmla="val 16670"/>
                </a:avLst>
              </a:prstGeom>
              <a:blipFill>
                <a:blip r:embed="rId2" cstate="print"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21" name="Прямоугольник 20"/>
              <p:cNvSpPr/>
              <p:nvPr/>
            </p:nvSpPr>
            <p:spPr>
              <a:xfrm>
                <a:off x="6845811" y="1252681"/>
                <a:ext cx="1949098" cy="3854669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000" tIns="27000" rIns="27000" bIns="27000">
                <a:spAutoFit/>
              </a:bodyPr>
              <a:lstStyle/>
              <a:p>
                <a:r>
                  <a:rPr lang="ru-RU" sz="1400" i="1" dirty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Приказ </a:t>
                </a:r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комитета социальной защиты населения Волгоградской области</a:t>
                </a:r>
                <a:r>
                  <a:rPr lang="ru-RU" sz="1400" dirty="0" smtClean="0"/>
                  <a:t>  28.05.2018 N 816 (ред. от 21.08.2019)</a:t>
                </a:r>
              </a:p>
              <a:p>
                <a:pPr algn="ctr"/>
                <a:r>
                  <a:rPr lang="ru-RU" sz="1400" b="1" i="1" dirty="0" smtClean="0"/>
                  <a:t>"Об утверждении Положения о технологии "Персональный помощник "</a:t>
                </a:r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 </a:t>
                </a:r>
                <a:endPara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sp>
        <p:nvSpPr>
          <p:cNvPr id="29" name="Прямоугольник 28"/>
          <p:cNvSpPr/>
          <p:nvPr/>
        </p:nvSpPr>
        <p:spPr>
          <a:xfrm>
            <a:off x="6572264" y="1357298"/>
            <a:ext cx="2279569" cy="2571768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   мая 2018  года: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5 - дневное обслуживание по 4 часа ежедневно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 2018 год </a:t>
            </a:r>
            <a:r>
              <a:rPr lang="ru-RU" sz="1400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год</a:t>
            </a:r>
            <a:r>
              <a:rPr lang="ru-RU" sz="14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140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обслужено </a:t>
            </a:r>
            <a:r>
              <a:rPr lang="ru-RU" sz="1400" b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737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пожилых граждан </a:t>
            </a:r>
            <a:endParaRPr lang="ru-RU" sz="1400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endParaRPr lang="ru-RU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 августа 2019 года: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7 – дневное обслуживание  по 4 часа ежедневно</a:t>
            </a:r>
          </a:p>
          <a:p>
            <a:pPr algn="ctr"/>
            <a:r>
              <a:rPr lang="ru-RU" sz="1400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За 2019 год  обслужено </a:t>
            </a:r>
            <a:r>
              <a:rPr lang="ru-RU" sz="1400" b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1586 </a:t>
            </a:r>
            <a:r>
              <a:rPr lang="ru-RU" sz="1400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пожилых граждан </a:t>
            </a:r>
            <a:endParaRPr lang="ru-RU" sz="1400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Прямоугольник с двумя скругленными противолежащими углами 27"/>
          <p:cNvSpPr/>
          <p:nvPr/>
        </p:nvSpPr>
        <p:spPr>
          <a:xfrm>
            <a:off x="571472" y="5000636"/>
            <a:ext cx="5286412" cy="1571636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/>
            <a:r>
              <a:rPr lang="ru-RU" altLang="ru-RU" sz="1400" b="1" dirty="0" smtClean="0">
                <a:solidFill>
                  <a:srgbClr val="00359E"/>
                </a:solidFill>
              </a:rPr>
              <a:t>В рамках технологии получателям  увеличены объем  и кратность предоставления социальных услуг (в среднем  8 услуг в день  или  176 услуг в месяц). Обслуживание осуществляется ежедневно     с понедельника по пятницу (</a:t>
            </a:r>
            <a:r>
              <a:rPr lang="ru-RU" altLang="ru-RU" sz="1400" b="1" dirty="0" err="1" smtClean="0">
                <a:solidFill>
                  <a:srgbClr val="00359E"/>
                </a:solidFill>
              </a:rPr>
              <a:t>одинокопроживающим</a:t>
            </a:r>
            <a:r>
              <a:rPr lang="ru-RU" altLang="ru-RU" sz="1400" b="1" dirty="0" smtClean="0">
                <a:solidFill>
                  <a:srgbClr val="00359E"/>
                </a:solidFill>
              </a:rPr>
              <a:t> гражданам - семь дней в неделю),  не более 4 часов пребывания социального работника у одного получателя </a:t>
            </a:r>
            <a:r>
              <a:rPr lang="ru-RU" altLang="ru-RU" sz="1600" b="1" dirty="0" smtClean="0">
                <a:solidFill>
                  <a:srgbClr val="00359E"/>
                </a:solidFill>
              </a:rPr>
              <a:t>социальных услуг.</a:t>
            </a:r>
            <a:endParaRPr lang="ru-RU" sz="1600" b="1" dirty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" name="Скругленный прямоугольник 21"/>
          <p:cNvSpPr/>
          <p:nvPr/>
        </p:nvSpPr>
        <p:spPr>
          <a:xfrm>
            <a:off x="571472" y="785794"/>
            <a:ext cx="7992888" cy="408623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b="1" dirty="0" smtClean="0">
                <a:solidFill>
                  <a:schemeClr val="tx2">
                    <a:lumMod val="75000"/>
                  </a:schemeClr>
                </a:solidFill>
                <a:latin typeface="Times New Roman" pitchFamily="18" charset="0"/>
                <a:cs typeface="Times New Roman" pitchFamily="18" charset="0"/>
              </a:rPr>
              <a:t>Приоритет надомного социального обслуживания</a:t>
            </a:r>
            <a:endParaRPr lang="ru-RU" b="1" dirty="0">
              <a:solidFill>
                <a:schemeClr val="tx2">
                  <a:lumMod val="75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5" name="Группа 3"/>
          <p:cNvGrpSpPr>
            <a:grpSpLocks noChangeAspect="1"/>
          </p:cNvGrpSpPr>
          <p:nvPr/>
        </p:nvGrpSpPr>
        <p:grpSpPr bwMode="auto">
          <a:xfrm>
            <a:off x="4357686" y="1428736"/>
            <a:ext cx="1857389" cy="3344933"/>
            <a:chOff x="6574233" y="932069"/>
            <a:chExt cx="2257350" cy="5695035"/>
          </a:xfrm>
        </p:grpSpPr>
        <p:sp>
          <p:nvSpPr>
            <p:cNvPr id="36" name="Скругленный прямоугольник 35"/>
            <p:cNvSpPr/>
            <p:nvPr/>
          </p:nvSpPr>
          <p:spPr>
            <a:xfrm rot="20845453">
              <a:off x="6574233" y="932069"/>
              <a:ext cx="1866850" cy="1724994"/>
            </a:xfrm>
            <a:prstGeom prst="roundRect">
              <a:avLst>
                <a:gd name="adj" fmla="val 16670"/>
              </a:avLst>
            </a:prstGeom>
            <a:blipFill>
              <a:blip r:embed="rId2" cstate="print">
                <a:extLst/>
              </a:blip>
              <a:srcRect/>
              <a:stretch>
                <a:fillRect/>
              </a:stretch>
            </a:blipFill>
            <a:ln>
              <a:noFill/>
            </a:ln>
          </p:spPr>
          <p:style>
            <a:lnRef idx="2">
              <a:scrgbClr r="0" g="0" b="0"/>
            </a:lnRef>
            <a:fillRef idx="1">
              <a:scrgbClr r="0" g="0" b="0"/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grpSp>
          <p:nvGrpSpPr>
            <p:cNvPr id="37" name="Группа 5"/>
            <p:cNvGrpSpPr>
              <a:grpSpLocks/>
            </p:cNvGrpSpPr>
            <p:nvPr/>
          </p:nvGrpSpPr>
          <p:grpSpPr bwMode="auto">
            <a:xfrm>
              <a:off x="6574234" y="937476"/>
              <a:ext cx="2257349" cy="5689628"/>
              <a:chOff x="6845812" y="136689"/>
              <a:chExt cx="1949099" cy="5313203"/>
            </a:xfrm>
          </p:grpSpPr>
          <p:sp>
            <p:nvSpPr>
              <p:cNvPr id="38" name="Скругленный прямоугольник 37"/>
              <p:cNvSpPr/>
              <p:nvPr/>
            </p:nvSpPr>
            <p:spPr>
              <a:xfrm>
                <a:off x="6919079" y="136689"/>
                <a:ext cx="1531785" cy="1532598"/>
              </a:xfrm>
              <a:prstGeom prst="roundRect">
                <a:avLst>
                  <a:gd name="adj" fmla="val 16670"/>
                </a:avLst>
              </a:prstGeom>
              <a:blipFill>
                <a:blip r:embed="rId2" cstate="print"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39" name="Скругленный прямоугольник 38"/>
              <p:cNvSpPr/>
              <p:nvPr/>
            </p:nvSpPr>
            <p:spPr>
              <a:xfrm>
                <a:off x="7120570" y="166987"/>
                <a:ext cx="1531785" cy="1527548"/>
              </a:xfrm>
              <a:prstGeom prst="roundRect">
                <a:avLst>
                  <a:gd name="adj" fmla="val 16670"/>
                </a:avLst>
              </a:prstGeom>
              <a:blipFill>
                <a:blip r:embed="rId2" cstate="print">
                  <a:extLst/>
                </a:blip>
                <a:srcRect/>
                <a:stretch>
                  <a:fillRect/>
                </a:stretch>
              </a:blipFill>
              <a:ln>
                <a:noFill/>
              </a:ln>
            </p:spPr>
            <p:style>
              <a:lnRef idx="2">
                <a:scrgbClr r="0" g="0" b="0"/>
              </a:lnRef>
              <a:fillRef idx="1">
                <a:scrgbClr r="0" g="0" b="0"/>
              </a:fillRef>
              <a:effectRef idx="0">
                <a:schemeClr val="accent1">
                  <a:hueOff val="0"/>
                  <a:satOff val="0"/>
                  <a:lumOff val="0"/>
                  <a:alphaOff val="0"/>
                </a:schemeClr>
              </a:effectRef>
              <a:fontRef idx="minor">
                <a:schemeClr val="lt1"/>
              </a:fontRef>
            </p:style>
          </p:sp>
          <p:sp>
            <p:nvSpPr>
              <p:cNvPr id="40" name="Прямоугольник 39"/>
              <p:cNvSpPr/>
              <p:nvPr/>
            </p:nvSpPr>
            <p:spPr>
              <a:xfrm>
                <a:off x="6845812" y="1252681"/>
                <a:ext cx="1949099" cy="4197211"/>
              </a:xfrm>
              <a:prstGeom prst="rect">
                <a:avLst/>
              </a:prstGeom>
              <a:ln w="25400">
                <a:solidFill>
                  <a:schemeClr val="bg1"/>
                </a:solidFill>
              </a:ln>
            </p:spPr>
            <p:style>
              <a:lnRef idx="1">
                <a:schemeClr val="accent4"/>
              </a:lnRef>
              <a:fillRef idx="2">
                <a:schemeClr val="accent4"/>
              </a:fillRef>
              <a:effectRef idx="1">
                <a:schemeClr val="accent4"/>
              </a:effectRef>
              <a:fontRef idx="minor">
                <a:schemeClr val="dk1"/>
              </a:fontRef>
            </p:style>
            <p:txBody>
              <a:bodyPr wrap="square" lIns="27000" tIns="27000" rIns="27000" bIns="27000">
                <a:spAutoFit/>
              </a:bodyPr>
              <a:lstStyle/>
              <a:p>
                <a:r>
                  <a:rPr lang="ru-RU" sz="1400" i="1" dirty="0" smtClean="0"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Приказ комитета социальной защиты населения Волгоградской области</a:t>
                </a:r>
                <a:r>
                  <a:rPr lang="ru-RU" sz="1400" dirty="0" smtClean="0"/>
                  <a:t>  19.02.2015 N 345</a:t>
                </a:r>
              </a:p>
              <a:p>
                <a:pPr algn="ctr"/>
                <a:r>
                  <a:rPr lang="ru-RU" sz="1400" b="1" i="1" dirty="0" smtClean="0"/>
                  <a:t>" Об утверждении Порядка предоставления социальных услуг в форме социального обслуживания на дому "</a:t>
                </a:r>
                <a:endParaRPr lang="ru-RU" sz="1400" i="1" dirty="0"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</p:txBody>
          </p:sp>
        </p:grpSp>
      </p:grpSp>
      <p:pic>
        <p:nvPicPr>
          <p:cNvPr id="3075" name="Picture 3" descr="20181112_Ukhod-za-pozhilym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142908" y="1714488"/>
            <a:ext cx="2395561" cy="2519507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7" name="Picture 5" descr="caring-for-seniors-helping-moving-around-elderly-vector-10619429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01028" y="3929066"/>
            <a:ext cx="2442972" cy="2636845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="" xmlns:p14="http://schemas.microsoft.com/office/powerpoint/2010/main" val="9615118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>
          <a:xfrm>
            <a:off x="6932700" y="6186327"/>
            <a:ext cx="2133600" cy="36512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557213" indent="-214313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8572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2001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1543050" indent="-171450" eaLnBrk="0" hangingPunct="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18859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2288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25717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2914650" indent="-17145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 eaLnBrk="1" hangingPunct="1"/>
            <a:fld id="{5044DACF-95B4-452E-AD89-9FFF825CC63B}" type="slidenum">
              <a:rPr lang="ru-RU" altLang="ru-RU">
                <a:solidFill>
                  <a:srgbClr val="898989"/>
                </a:solidFill>
                <a:latin typeface="Calibri" panose="020F0502020204030204" pitchFamily="34" charset="0"/>
              </a:rPr>
              <a:pPr eaLnBrk="1" hangingPunct="1"/>
              <a:t>6</a:t>
            </a:fld>
            <a:endParaRPr lang="ru-RU" altLang="ru-RU">
              <a:solidFill>
                <a:srgbClr val="898989"/>
              </a:solidFill>
              <a:latin typeface="Calibri" panose="020F0502020204030204" pitchFamily="34" charset="0"/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Создание системы долговременного ухода 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" name="Текст 5"/>
          <p:cNvSpPr txBox="1">
            <a:spLocks/>
          </p:cNvSpPr>
          <p:nvPr/>
        </p:nvSpPr>
        <p:spPr bwMode="auto">
          <a:xfrm>
            <a:off x="357158" y="1000108"/>
            <a:ext cx="2000264" cy="1143008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4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Создание социальных (приемных) семей</a:t>
            </a:r>
          </a:p>
        </p:txBody>
      </p:sp>
      <p:sp>
        <p:nvSpPr>
          <p:cNvPr id="12" name="Текст 5"/>
          <p:cNvSpPr txBox="1">
            <a:spLocks/>
          </p:cNvSpPr>
          <p:nvPr/>
        </p:nvSpPr>
        <p:spPr bwMode="auto">
          <a:xfrm>
            <a:off x="3143240" y="1071546"/>
            <a:ext cx="2000264" cy="1071570"/>
          </a:xfrm>
          <a:prstGeom prst="roundRect">
            <a:avLst/>
          </a:prstGeom>
          <a:solidFill>
            <a:schemeClr val="accent2">
              <a:lumMod val="20000"/>
              <a:lumOff val="80000"/>
            </a:schemeClr>
          </a:solidFill>
          <a:ln w="9525" cap="flat" cmpd="sng" algn="ctr">
            <a:solidFill>
              <a:schemeClr val="accent1">
                <a:shade val="95000"/>
                <a:satMod val="105000"/>
              </a:schemeClr>
            </a:solidFill>
            <a:prstDash val="solid"/>
            <a:miter lim="800000"/>
            <a:headEnd/>
            <a:tailEnd/>
          </a:ln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lvl1pPr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tabLst>
                <a:tab pos="0" algn="l"/>
              </a:tabLs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lnSpc>
                <a:spcPct val="80000"/>
              </a:lnSpc>
              <a:defRPr/>
            </a:pPr>
            <a:r>
              <a:rPr lang="ru-RU" altLang="ru-RU" sz="13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Организация работы службы сиделок (для участников и инвалидов ВОВ и паллиативных  больных</a:t>
            </a:r>
            <a:r>
              <a:rPr lang="en-US" altLang="ru-RU" sz="1300" dirty="0" smtClean="0">
                <a:solidFill>
                  <a:schemeClr val="accent2">
                    <a:lumMod val="50000"/>
                  </a:schemeClr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  <a:endParaRPr lang="ru-RU" altLang="ru-RU" sz="1300" dirty="0" smtClean="0">
              <a:solidFill>
                <a:schemeClr val="accent2">
                  <a:lumMod val="50000"/>
                </a:schemeClr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4" name="Текст 5"/>
          <p:cNvSpPr>
            <a:spLocks/>
          </p:cNvSpPr>
          <p:nvPr/>
        </p:nvSpPr>
        <p:spPr bwMode="auto">
          <a:xfrm>
            <a:off x="5715008" y="1071546"/>
            <a:ext cx="2719394" cy="85725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A9E3FF"/>
              </a:gs>
              <a:gs pos="35001">
                <a:srgbClr val="C2EAFF"/>
              </a:gs>
              <a:gs pos="100000">
                <a:srgbClr val="E4F6FF"/>
              </a:gs>
            </a:gsLst>
            <a:lin ang="16200000" scaled="1"/>
          </a:gradFill>
          <a:ln w="9525" algn="ctr">
            <a:solidFill>
              <a:srgbClr val="0066CC"/>
            </a:solidFill>
            <a:miter lim="800000"/>
            <a:headEnd/>
            <a:tailEnd/>
          </a:ln>
          <a:effectLst>
            <a:outerShdw dist="20000" dir="5400000" rotWithShape="0">
              <a:srgbClr val="000000">
                <a:alpha val="37999"/>
              </a:srgbClr>
            </a:outerShdw>
          </a:effectLst>
        </p:spPr>
        <p:txBody>
          <a:bodyPr anchor="ctr"/>
          <a:lstStyle/>
          <a:p>
            <a:pPr algn="ctr">
              <a:lnSpc>
                <a:spcPct val="80000"/>
              </a:lnSpc>
              <a:buSzPct val="75000"/>
              <a:tabLst>
                <a:tab pos="0" algn="l"/>
              </a:tabLst>
              <a:defRPr/>
            </a:pPr>
            <a:r>
              <a:rPr lang="ru-RU" altLang="ru-RU" sz="1400" dirty="0" smtClean="0">
                <a:solidFill>
                  <a:srgbClr val="0033CC"/>
                </a:solidFill>
                <a:cs typeface="Arial" charset="0"/>
              </a:rPr>
              <a:t>Поддержка неформального (родственного) ухода</a:t>
            </a:r>
            <a:endParaRPr lang="ru-RU" altLang="ru-RU" sz="1400" dirty="0">
              <a:solidFill>
                <a:srgbClr val="0033CC"/>
              </a:solidFill>
              <a:cs typeface="Arial" charset="0"/>
            </a:endParaRPr>
          </a:p>
        </p:txBody>
      </p:sp>
      <p:cxnSp>
        <p:nvCxnSpPr>
          <p:cNvPr id="39" name="Прямая со стрелкой 38"/>
          <p:cNvCxnSpPr/>
          <p:nvPr/>
        </p:nvCxnSpPr>
        <p:spPr>
          <a:xfrm rot="5400000">
            <a:off x="6929848" y="2071284"/>
            <a:ext cx="286551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2" name="Прямая со стрелкой 51"/>
          <p:cNvCxnSpPr/>
          <p:nvPr/>
        </p:nvCxnSpPr>
        <p:spPr>
          <a:xfrm rot="5400000">
            <a:off x="1108051" y="2320917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7" name="Прямоугольник 56"/>
          <p:cNvSpPr/>
          <p:nvPr/>
        </p:nvSpPr>
        <p:spPr>
          <a:xfrm>
            <a:off x="428596" y="2571744"/>
            <a:ext cx="1785950" cy="1785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вознаграждение в размере 9942 руб. и 14913 за инвалида 1 группы</a:t>
            </a:r>
          </a:p>
          <a:p>
            <a:pPr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01.11.2019 г. в социальные семьи помещены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163 человека.  </a:t>
            </a:r>
            <a:endParaRPr lang="ru-RU" sz="14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8" name="Прямоугольник 57"/>
          <p:cNvSpPr/>
          <p:nvPr/>
        </p:nvSpPr>
        <p:spPr>
          <a:xfrm>
            <a:off x="3286116" y="2571744"/>
            <a:ext cx="1785950" cy="17859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chemeClr val="accent2">
                <a:lumMod val="7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1400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Уходом сиделки на бесплатной основе  охвачены более </a:t>
            </a:r>
            <a:r>
              <a:rPr lang="ru-RU" sz="1400" b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  <a:ea typeface="Times New Roman" pitchFamily="18" charset="0"/>
                <a:cs typeface="Times New Roman" pitchFamily="18" charset="0"/>
              </a:rPr>
              <a:t>32 участников и инвалидов ВОВ, а также 43 паллиативных больных</a:t>
            </a:r>
            <a:endParaRPr lang="ru-RU" sz="14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9" name="Прямоугольник 58"/>
          <p:cNvSpPr/>
          <p:nvPr/>
        </p:nvSpPr>
        <p:spPr>
          <a:xfrm>
            <a:off x="5500694" y="2285992"/>
            <a:ext cx="3208263" cy="221457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Обучение родственников навыкам ухода осуществлялась на базе 45 медицинских и социальных организаций </a:t>
            </a:r>
          </a:p>
          <a:p>
            <a:pPr algn="ctr"/>
            <a:r>
              <a:rPr lang="ru-RU" sz="1400" b="1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приобретено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2300 ед. оборудования </a:t>
            </a:r>
            <a:r>
              <a:rPr lang="ru-RU" sz="12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(многофункциональные кровати, противопролежневые матрасы, ходунки,   и пр.) </a:t>
            </a:r>
            <a:r>
              <a:rPr lang="ru-RU" sz="1400" dirty="0" smtClean="0">
                <a:solidFill>
                  <a:schemeClr val="tx2"/>
                </a:solidFill>
                <a:latin typeface="Times New Roman" pitchFamily="18" charset="0"/>
                <a:cs typeface="Times New Roman" pitchFamily="18" charset="0"/>
              </a:rPr>
              <a:t>для выдачи во временное пользование лицам, осуществляющим уход</a:t>
            </a:r>
            <a:endParaRPr lang="ru-RU" sz="1400" dirty="0">
              <a:solidFill>
                <a:schemeClr val="tx2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32" name="Прямая со стрелкой 31"/>
          <p:cNvCxnSpPr>
            <a:stCxn id="12" idx="2"/>
          </p:cNvCxnSpPr>
          <p:nvPr/>
        </p:nvCxnSpPr>
        <p:spPr>
          <a:xfrm rot="5400000">
            <a:off x="3964777" y="2321711"/>
            <a:ext cx="357190" cy="1588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33" name="Рисунок 32" descr="C:\Users\EV_Trishina\Pictures\Старшее поколение\kisspng-old-age-clip-art-aged-care-vector-graphics-image-5ba42c20a63d06.6818692615374858566809.jpg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000760" y="4572008"/>
            <a:ext cx="2520936" cy="21431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4" name="Рисунок 33" descr="C:\Users\EV_Trishina\Pictures\Старшее поколение\8535063_l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85720" y="4500570"/>
            <a:ext cx="2409834" cy="219554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37" name="Рисунок 36" descr="C:\Users\EV_Trishina\Pictures\Старшее поколение\uhod_za_bolnimi.gif"/>
          <p:cNvPicPr/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3214678" y="4643446"/>
            <a:ext cx="2214578" cy="2071678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  <p:extLst>
      <p:ext uri="{BB962C8B-B14F-4D97-AF65-F5344CB8AC3E}">
        <p14:creationId xmlns="" xmlns:p14="http://schemas.microsoft.com/office/powerpoint/2010/main" val="2577402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Прямоугольник 21"/>
          <p:cNvSpPr>
            <a:spLocks noChangeArrowheads="1"/>
          </p:cNvSpPr>
          <p:nvPr/>
        </p:nvSpPr>
        <p:spPr bwMode="auto">
          <a:xfrm>
            <a:off x="1835151" y="1746251"/>
            <a:ext cx="868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2017 год</a:t>
            </a:r>
          </a:p>
        </p:txBody>
      </p:sp>
      <p:sp>
        <p:nvSpPr>
          <p:cNvPr id="23" name="Скругленный прямоугольник 22"/>
          <p:cNvSpPr/>
          <p:nvPr/>
        </p:nvSpPr>
        <p:spPr>
          <a:xfrm>
            <a:off x="2901950" y="1822451"/>
            <a:ext cx="167005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18 кабинетов</a:t>
            </a:r>
          </a:p>
        </p:txBody>
      </p:sp>
      <p:sp>
        <p:nvSpPr>
          <p:cNvPr id="13316" name="Прямоугольник 23"/>
          <p:cNvSpPr>
            <a:spLocks noChangeArrowheads="1"/>
          </p:cNvSpPr>
          <p:nvPr/>
        </p:nvSpPr>
        <p:spPr bwMode="auto">
          <a:xfrm>
            <a:off x="1835150" y="2118784"/>
            <a:ext cx="869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2018 год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2901950" y="2194985"/>
            <a:ext cx="167005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10 кабинетов</a:t>
            </a:r>
          </a:p>
        </p:txBody>
      </p:sp>
      <p:sp>
        <p:nvSpPr>
          <p:cNvPr id="13318" name="Прямоугольник 25"/>
          <p:cNvSpPr>
            <a:spLocks noChangeArrowheads="1"/>
          </p:cNvSpPr>
          <p:nvPr/>
        </p:nvSpPr>
        <p:spPr bwMode="auto">
          <a:xfrm>
            <a:off x="1838326" y="2489201"/>
            <a:ext cx="868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2019 год</a:t>
            </a:r>
          </a:p>
        </p:txBody>
      </p:sp>
      <p:sp>
        <p:nvSpPr>
          <p:cNvPr id="27" name="Скругленный прямоугольник 26"/>
          <p:cNvSpPr/>
          <p:nvPr/>
        </p:nvSpPr>
        <p:spPr>
          <a:xfrm>
            <a:off x="2901950" y="2535767"/>
            <a:ext cx="1670050" cy="215900"/>
          </a:xfrm>
          <a:prstGeom prst="roundRect">
            <a:avLst/>
          </a:prstGeom>
          <a:ln>
            <a:solidFill>
              <a:srgbClr val="C00000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solidFill>
                  <a:srgbClr val="FF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9 кабинетов</a:t>
            </a:r>
          </a:p>
        </p:txBody>
      </p:sp>
      <p:sp>
        <p:nvSpPr>
          <p:cNvPr id="13321" name="Прямоугольник 25"/>
          <p:cNvSpPr>
            <a:spLocks noChangeArrowheads="1"/>
          </p:cNvSpPr>
          <p:nvPr/>
        </p:nvSpPr>
        <p:spPr bwMode="auto">
          <a:xfrm>
            <a:off x="1838326" y="2857501"/>
            <a:ext cx="868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2020 год</a:t>
            </a:r>
          </a:p>
        </p:txBody>
      </p:sp>
      <p:sp>
        <p:nvSpPr>
          <p:cNvPr id="33" name="Скругленный прямоугольник 32"/>
          <p:cNvSpPr/>
          <p:nvPr/>
        </p:nvSpPr>
        <p:spPr>
          <a:xfrm>
            <a:off x="2901950" y="2933701"/>
            <a:ext cx="1670050" cy="218017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кабинетов</a:t>
            </a: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2908300" y="3304118"/>
            <a:ext cx="167005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6 кабинетов</a:t>
            </a:r>
          </a:p>
        </p:txBody>
      </p:sp>
      <p:sp>
        <p:nvSpPr>
          <p:cNvPr id="13324" name="Прямоугольник 25"/>
          <p:cNvSpPr>
            <a:spLocks noChangeArrowheads="1"/>
          </p:cNvSpPr>
          <p:nvPr/>
        </p:nvSpPr>
        <p:spPr bwMode="auto">
          <a:xfrm>
            <a:off x="1831975" y="3545418"/>
            <a:ext cx="869950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2022 год</a:t>
            </a:r>
          </a:p>
        </p:txBody>
      </p:sp>
      <p:sp>
        <p:nvSpPr>
          <p:cNvPr id="37" name="Скругленный прямоугольник 36"/>
          <p:cNvSpPr/>
          <p:nvPr/>
        </p:nvSpPr>
        <p:spPr>
          <a:xfrm>
            <a:off x="2908300" y="3621618"/>
            <a:ext cx="167005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5 кабинетов</a:t>
            </a:r>
          </a:p>
        </p:txBody>
      </p:sp>
      <p:sp>
        <p:nvSpPr>
          <p:cNvPr id="38" name="Правая фигурная скобка 37"/>
          <p:cNvSpPr/>
          <p:nvPr/>
        </p:nvSpPr>
        <p:spPr>
          <a:xfrm>
            <a:off x="4779963" y="1780118"/>
            <a:ext cx="279400" cy="2010833"/>
          </a:xfrm>
          <a:prstGeom prst="rightBrace">
            <a:avLst>
              <a:gd name="adj1" fmla="val 87820"/>
              <a:gd name="adj2" fmla="val 50000"/>
            </a:avLst>
          </a:prstGeom>
          <a:ln w="12700"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3327" name="Скругленный прямоугольник 39"/>
          <p:cNvSpPr>
            <a:spLocks noChangeArrowheads="1"/>
          </p:cNvSpPr>
          <p:nvPr/>
        </p:nvSpPr>
        <p:spPr bwMode="auto">
          <a:xfrm>
            <a:off x="5113339" y="2489200"/>
            <a:ext cx="1322387" cy="35754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 b="1">
                <a:solidFill>
                  <a:srgbClr val="00359E"/>
                </a:solidFill>
                <a:latin typeface="Times New Roman" pitchFamily="18" charset="0"/>
                <a:cs typeface="Times New Roman" pitchFamily="18" charset="0"/>
              </a:rPr>
              <a:t>54 кабинета</a:t>
            </a:r>
          </a:p>
        </p:txBody>
      </p:sp>
      <p:sp>
        <p:nvSpPr>
          <p:cNvPr id="13328" name="Прямоугольник 25"/>
          <p:cNvSpPr>
            <a:spLocks noChangeArrowheads="1"/>
          </p:cNvSpPr>
          <p:nvPr/>
        </p:nvSpPr>
        <p:spPr bwMode="auto">
          <a:xfrm>
            <a:off x="1838326" y="3227918"/>
            <a:ext cx="868363" cy="2769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200" b="1">
                <a:latin typeface="Times New Roman" pitchFamily="18" charset="0"/>
                <a:cs typeface="Times New Roman" pitchFamily="18" charset="0"/>
              </a:rPr>
              <a:t>2021 год</a:t>
            </a:r>
          </a:p>
        </p:txBody>
      </p:sp>
      <p:sp>
        <p:nvSpPr>
          <p:cNvPr id="13329" name="Заголовок 1"/>
          <p:cNvSpPr txBox="1">
            <a:spLocks/>
          </p:cNvSpPr>
          <p:nvPr/>
        </p:nvSpPr>
        <p:spPr bwMode="auto">
          <a:xfrm>
            <a:off x="0" y="4233"/>
            <a:ext cx="9144000" cy="710123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 w="9525">
            <a:noFill/>
            <a:miter lim="800000"/>
            <a:headEnd/>
            <a:tailEnd/>
          </a:ln>
        </p:spPr>
        <p:txBody>
          <a:bodyPr lIns="107287" tIns="53643" rIns="107287" bIns="53643" anchor="ctr"/>
          <a:lstStyle/>
          <a:p>
            <a:pPr algn="ctr" defTabSz="685800"/>
            <a:r>
              <a:rPr lang="ru-RU" altLang="ru-RU" sz="1600" b="1" dirty="0">
                <a:latin typeface="Arial Black" pitchFamily="34" charset="0"/>
              </a:rPr>
              <a:t>Внедрение системы долговременного ухода за гражданами пожилого возраста и инвалидами в части оказания медицинской помощи</a:t>
            </a:r>
          </a:p>
        </p:txBody>
      </p:sp>
      <p:sp>
        <p:nvSpPr>
          <p:cNvPr id="13330" name="Rectangle 583"/>
          <p:cNvSpPr>
            <a:spLocks noChangeArrowheads="1"/>
          </p:cNvSpPr>
          <p:nvPr/>
        </p:nvSpPr>
        <p:spPr bwMode="auto">
          <a:xfrm>
            <a:off x="2714612" y="1500174"/>
            <a:ext cx="3857652" cy="3196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ru-RU" altLang="ru-RU" sz="1600" b="1" u="sng" dirty="0" smtClean="0">
                <a:solidFill>
                  <a:srgbClr val="0070C0"/>
                </a:solidFill>
                <a:cs typeface="Arial" charset="0"/>
              </a:rPr>
              <a:t>ОТКРЫТИЕ  ГЕРИАТРИЧЕСКИХ КАБИНЕТОВ</a:t>
            </a:r>
            <a:endParaRPr lang="ru-RU" altLang="ru-RU" sz="1600" b="1" u="sng" dirty="0">
              <a:solidFill>
                <a:srgbClr val="0070C0"/>
              </a:solidFill>
              <a:cs typeface="Arial" charset="0"/>
            </a:endParaRP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5208588" y="1818218"/>
            <a:ext cx="167005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1809 пациентов</a:t>
            </a: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5208588" y="2194985"/>
            <a:ext cx="3035300" cy="215900"/>
          </a:xfrm>
          <a:prstGeom prst="roundRect">
            <a:avLst/>
          </a:prstGeom>
          <a:ln>
            <a:solidFill>
              <a:srgbClr val="0044CC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200" b="1" dirty="0">
                <a:solidFill>
                  <a:srgbClr val="00359E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5835 пациентов</a:t>
            </a:r>
          </a:p>
        </p:txBody>
      </p:sp>
      <p:cxnSp>
        <p:nvCxnSpPr>
          <p:cNvPr id="5" name="Прямая со стрелкой 4"/>
          <p:cNvCxnSpPr/>
          <p:nvPr/>
        </p:nvCxnSpPr>
        <p:spPr>
          <a:xfrm flipH="1" flipV="1">
            <a:off x="6878638" y="1818218"/>
            <a:ext cx="1365250" cy="300567"/>
          </a:xfrm>
          <a:prstGeom prst="straightConnector1">
            <a:avLst/>
          </a:prstGeom>
          <a:ln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35" name="Скругленный прямоугольник 46"/>
          <p:cNvSpPr>
            <a:spLocks noChangeArrowheads="1"/>
          </p:cNvSpPr>
          <p:nvPr/>
        </p:nvSpPr>
        <p:spPr bwMode="auto">
          <a:xfrm>
            <a:off x="7092951" y="1462618"/>
            <a:ext cx="1800225" cy="357545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ru-RU" altLang="ru-RU" sz="1500" b="1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Больше в 3,2 раза</a:t>
            </a:r>
          </a:p>
        </p:txBody>
      </p:sp>
      <p:sp>
        <p:nvSpPr>
          <p:cNvPr id="13336" name="Скругленный прямоугольник 47"/>
          <p:cNvSpPr>
            <a:spLocks noChangeArrowheads="1"/>
          </p:cNvSpPr>
          <p:nvPr/>
        </p:nvSpPr>
        <p:spPr bwMode="auto">
          <a:xfrm>
            <a:off x="1952625" y="4669367"/>
            <a:ext cx="4662488" cy="340519"/>
          </a:xfrm>
          <a:prstGeom prst="roundRect">
            <a:avLst>
              <a:gd name="adj" fmla="val 16667"/>
            </a:avLst>
          </a:prstGeom>
          <a:noFill/>
          <a:ln w="9525">
            <a:noFill/>
            <a:round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ru-RU" altLang="ru-RU" sz="1400" b="1" u="sng">
                <a:solidFill>
                  <a:schemeClr val="tx2"/>
                </a:solidFill>
                <a:cs typeface="Arial" charset="0"/>
              </a:rPr>
              <a:t>в стационарных условиях</a:t>
            </a:r>
          </a:p>
        </p:txBody>
      </p:sp>
      <p:sp>
        <p:nvSpPr>
          <p:cNvPr id="49" name="Rectangle 49"/>
          <p:cNvSpPr>
            <a:spLocks noChangeArrowheads="1"/>
          </p:cNvSpPr>
          <p:nvPr/>
        </p:nvSpPr>
        <p:spPr bwMode="auto">
          <a:xfrm>
            <a:off x="133350" y="4102100"/>
            <a:ext cx="3816350" cy="56091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  <a:ln w="28575" algn="ctr">
            <a:solidFill>
              <a:schemeClr val="bg1"/>
            </a:solidFill>
            <a:miter lim="800000"/>
            <a:headEnd/>
            <a:tailEnd/>
          </a:ln>
          <a:effectLst/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cap="small" dirty="0">
                <a:solidFill>
                  <a:srgbClr val="0033CC"/>
                </a:solidFill>
              </a:rPr>
              <a:t>Организация работы </a:t>
            </a:r>
            <a:endParaRPr lang="ru-RU" altLang="ru-RU" sz="1100" b="1" cap="small" dirty="0" smtClean="0">
              <a:solidFill>
                <a:srgbClr val="0033CC"/>
              </a:solidFill>
            </a:endParaRPr>
          </a:p>
          <a:p>
            <a:pPr algn="ctr" eaLnBrk="1" hangingPunct="1">
              <a:spcBef>
                <a:spcPct val="0"/>
              </a:spcBef>
              <a:buFontTx/>
              <a:buNone/>
              <a:defRPr/>
            </a:pPr>
            <a:r>
              <a:rPr lang="ru-RU" altLang="ru-RU" sz="1100" b="1" cap="small" dirty="0" smtClean="0">
                <a:solidFill>
                  <a:srgbClr val="0033CC"/>
                </a:solidFill>
              </a:rPr>
              <a:t>междисциплинарных </a:t>
            </a:r>
            <a:r>
              <a:rPr lang="ru-RU" altLang="ru-RU" sz="1100" b="1" cap="small" dirty="0">
                <a:solidFill>
                  <a:srgbClr val="0033CC"/>
                </a:solidFill>
              </a:rPr>
              <a:t>выездных бригад     </a:t>
            </a:r>
          </a:p>
        </p:txBody>
      </p:sp>
      <p:sp>
        <p:nvSpPr>
          <p:cNvPr id="50" name="Скругленный прямоугольник 49"/>
          <p:cNvSpPr/>
          <p:nvPr/>
        </p:nvSpPr>
        <p:spPr>
          <a:xfrm>
            <a:off x="4643439" y="4161367"/>
            <a:ext cx="4105275" cy="501651"/>
          </a:xfrm>
          <a:prstGeom prst="roundRect">
            <a:avLst/>
          </a:prstGeom>
          <a:solidFill>
            <a:schemeClr val="accent2">
              <a:lumMod val="40000"/>
              <a:lumOff val="60000"/>
            </a:schemeClr>
          </a:solidFill>
          <a:ln>
            <a:solidFill>
              <a:srgbClr val="0044CC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100" b="1" dirty="0">
                <a:solidFill>
                  <a:srgbClr val="00359E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Повышение доступности гериатрической помощи для жителей сельских районов </a:t>
            </a:r>
          </a:p>
        </p:txBody>
      </p:sp>
      <p:cxnSp>
        <p:nvCxnSpPr>
          <p:cNvPr id="7" name="Прямая со стрелкой 6"/>
          <p:cNvCxnSpPr/>
          <p:nvPr/>
        </p:nvCxnSpPr>
        <p:spPr>
          <a:xfrm>
            <a:off x="4067175" y="4381500"/>
            <a:ext cx="433388" cy="0"/>
          </a:xfrm>
          <a:prstGeom prst="straightConnector1">
            <a:avLst/>
          </a:prstGeom>
          <a:ln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2" name="Прямоугольник 51"/>
          <p:cNvSpPr/>
          <p:nvPr/>
        </p:nvSpPr>
        <p:spPr>
          <a:xfrm>
            <a:off x="428596" y="5643578"/>
            <a:ext cx="1598613" cy="799057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ru-RU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150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гериатрических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коек</a:t>
            </a:r>
          </a:p>
        </p:txBody>
      </p:sp>
      <p:sp>
        <p:nvSpPr>
          <p:cNvPr id="53" name="Прямоугольник с двумя скругленными противолежащими углами 52"/>
          <p:cNvSpPr/>
          <p:nvPr/>
        </p:nvSpPr>
        <p:spPr>
          <a:xfrm>
            <a:off x="5715008" y="5214950"/>
            <a:ext cx="2693988" cy="1153583"/>
          </a:xfrm>
          <a:prstGeom prst="round2Diag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rgbClr val="003366"/>
            </a:solidFill>
          </a:ln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2017 г. – 3042 чел.,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2018 г. - 3715 чел., </a:t>
            </a:r>
          </a:p>
          <a:p>
            <a:pPr algn="ctr">
              <a:defRPr/>
            </a:pPr>
            <a:r>
              <a:rPr lang="ru-RU" sz="1400" b="1" dirty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 полугодие 2019 года – 1695 человек</a:t>
            </a:r>
          </a:p>
        </p:txBody>
      </p:sp>
      <p:sp>
        <p:nvSpPr>
          <p:cNvPr id="13343" name="Прямоугольник 7"/>
          <p:cNvSpPr>
            <a:spLocks noChangeArrowheads="1"/>
          </p:cNvSpPr>
          <p:nvPr/>
        </p:nvSpPr>
        <p:spPr bwMode="auto">
          <a:xfrm>
            <a:off x="2571736" y="5214950"/>
            <a:ext cx="2714644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- ГБУЗ "Волгоградский областной клинический госпиталь ветеранов войн"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2428860" y="5286388"/>
            <a:ext cx="0" cy="1356784"/>
          </a:xfrm>
          <a:prstGeom prst="line">
            <a:avLst/>
          </a:prstGeom>
          <a:ln>
            <a:solidFill>
              <a:srgbClr val="003366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345" name="Прямоугольник 11"/>
          <p:cNvSpPr>
            <a:spLocks noChangeArrowheads="1"/>
          </p:cNvSpPr>
          <p:nvPr/>
        </p:nvSpPr>
        <p:spPr bwMode="auto">
          <a:xfrm>
            <a:off x="2571736" y="5929330"/>
            <a:ext cx="2500330" cy="7386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altLang="ru-RU" sz="1200" dirty="0">
                <a:solidFill>
                  <a:srgbClr val="002060"/>
                </a:solidFill>
                <a:cs typeface="Arial" charset="0"/>
              </a:rPr>
              <a:t>- </a:t>
            </a:r>
            <a:r>
              <a:rPr lang="ru-RU" altLang="ru-RU" sz="1400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Гериатрическое</a:t>
            </a:r>
            <a:r>
              <a:rPr lang="ru-RU" altLang="ru-RU" sz="14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отделение          в ГУЗ "Клиническая больница №11" </a:t>
            </a:r>
            <a:endParaRPr lang="ru-RU" altLang="ru-RU" sz="1400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0" name="Правая фигурная скобка 59"/>
          <p:cNvSpPr/>
          <p:nvPr/>
        </p:nvSpPr>
        <p:spPr>
          <a:xfrm>
            <a:off x="5286380" y="5143512"/>
            <a:ext cx="141288" cy="1519767"/>
          </a:xfrm>
          <a:prstGeom prst="rightBrace">
            <a:avLst>
              <a:gd name="adj1" fmla="val 87820"/>
              <a:gd name="adj2" fmla="val 50000"/>
            </a:avLst>
          </a:prstGeom>
          <a:ln w="12700">
            <a:solidFill>
              <a:srgbClr val="003366"/>
            </a:solidFill>
          </a:ln>
        </p:spPr>
        <p:style>
          <a:lnRef idx="2">
            <a:schemeClr val="accent5"/>
          </a:lnRef>
          <a:fillRef idx="1">
            <a:schemeClr val="lt1"/>
          </a:fillRef>
          <a:effectRef idx="0">
            <a:schemeClr val="accent5"/>
          </a:effectRef>
          <a:fontRef idx="minor">
            <a:schemeClr val="dk1"/>
          </a:fontRef>
        </p:style>
        <p:txBody>
          <a:bodyPr anchor="ctr"/>
          <a:lstStyle/>
          <a:p>
            <a:pPr algn="ctr">
              <a:defRPr/>
            </a:pPr>
            <a:endParaRPr lang="ru-RU" sz="1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6" name="Рисунок 35"/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 t="8382" b="9333"/>
          <a:stretch/>
        </p:blipFill>
        <p:spPr>
          <a:xfrm>
            <a:off x="428596" y="4572008"/>
            <a:ext cx="1702528" cy="1143008"/>
          </a:xfrm>
          <a:prstGeom prst="rect">
            <a:avLst/>
          </a:prstGeom>
        </p:spPr>
      </p:pic>
      <p:pic>
        <p:nvPicPr>
          <p:cNvPr id="39" name="Рисунок 38" descr="C:\Users\EV_Trishina\Pictures\Старшее поколение\aibolit-rastr.pn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158" y="1928802"/>
            <a:ext cx="1214446" cy="1857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5844" name="Picture 4" descr="C:\Users\EV_Trishina\Pictures\Старшее поколение\Без названия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6572264" y="2571744"/>
            <a:ext cx="1638718" cy="1395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40" name="Скругленный прямоугольник 39"/>
          <p:cNvSpPr/>
          <p:nvPr/>
        </p:nvSpPr>
        <p:spPr>
          <a:xfrm>
            <a:off x="1214414" y="785794"/>
            <a:ext cx="7021566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гериатрической медицинской помощи  взрослому населению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01.06.2019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5" name="Picture 1" descr="C:\Users\EV_Trishina\Pictures\Старшее поколение\Без названия (2)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571868" y="1928802"/>
            <a:ext cx="2515026" cy="1528227"/>
          </a:xfrm>
          <a:prstGeom prst="rect">
            <a:avLst/>
          </a:prstGeom>
          <a:noFill/>
        </p:spPr>
      </p:pic>
      <p:sp>
        <p:nvSpPr>
          <p:cNvPr id="17" name="Прямоугольник 16"/>
          <p:cNvSpPr/>
          <p:nvPr/>
        </p:nvSpPr>
        <p:spPr>
          <a:xfrm>
            <a:off x="700557" y="2956638"/>
            <a:ext cx="2811773" cy="83561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</a:pPr>
            <a:r>
              <a:rPr lang="ru-RU" sz="1050" b="1" cap="all" dirty="0">
                <a:solidFill>
                  <a:srgbClr val="C00000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45 кабинетов паллиативной МП: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- 8 кабинетов в Волгограде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- 1 кабинет в г.Волжском</a:t>
            </a:r>
          </a:p>
          <a:p>
            <a:pPr algn="just">
              <a:lnSpc>
                <a:spcPct val="115000"/>
              </a:lnSpc>
            </a:pPr>
            <a:r>
              <a:rPr lang="ru-RU" sz="105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- 36 кабинетов в ЦРБ</a:t>
            </a:r>
          </a:p>
        </p:txBody>
      </p:sp>
      <p:sp>
        <p:nvSpPr>
          <p:cNvPr id="20" name="Прямоугольник 19"/>
          <p:cNvSpPr/>
          <p:nvPr/>
        </p:nvSpPr>
        <p:spPr>
          <a:xfrm>
            <a:off x="5715008" y="1785927"/>
            <a:ext cx="3378729" cy="46397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05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1 </a:t>
            </a:r>
            <a:r>
              <a:rPr lang="ru-RU" sz="1050" b="1" cap="all" dirty="0" smtClean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выездная </a:t>
            </a:r>
            <a:r>
              <a:rPr lang="ru-RU" sz="105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служба паллиативной МП</a:t>
            </a:r>
          </a:p>
          <a:p>
            <a:pPr algn="ctr">
              <a:lnSpc>
                <a:spcPct val="115000"/>
              </a:lnSpc>
            </a:pPr>
            <a:r>
              <a:rPr lang="ru-RU" sz="1050" b="1" dirty="0">
                <a:latin typeface="Arial" panose="020B0604020202020204" pitchFamily="34" charset="0"/>
                <a:ea typeface="Times New Roman" panose="02020603050405020304" pitchFamily="18" charset="0"/>
              </a:rPr>
              <a:t>         (ГБУЗ «ВОКХ» с 2014 года)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6174337" y="2259338"/>
            <a:ext cx="2737251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население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Волгограда, Волжского                              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и близлежащих районов области </a:t>
            </a:r>
            <a:r>
              <a:rPr lang="ru-RU" sz="1200" b="1" dirty="0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ru-RU" sz="1200" b="1" dirty="0" err="1" smtClean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Городищенский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,  </a:t>
            </a:r>
            <a:r>
              <a:rPr lang="ru-RU" sz="1200" b="1" dirty="0" err="1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Среднеахтубинский</a:t>
            </a:r>
            <a:r>
              <a:rPr lang="ru-RU" sz="1200" b="1" dirty="0"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 и др.)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653686" y="3896226"/>
            <a:ext cx="2811096" cy="5170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Получили </a:t>
            </a:r>
          </a:p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амбулаторную ПМП</a:t>
            </a: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426F79B-0987-4C21-9CBB-1EABD39E6CD7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21" name="Прямоугольник 20"/>
          <p:cNvSpPr/>
          <p:nvPr/>
        </p:nvSpPr>
        <p:spPr>
          <a:xfrm>
            <a:off x="797795" y="1818252"/>
            <a:ext cx="271735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  <a:buClr>
                <a:srgbClr val="C00000"/>
              </a:buClr>
              <a:buSzPct val="200000"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МЗ РФ от 14.04.2015 № 187н </a:t>
            </a:r>
          </a:p>
        </p:txBody>
      </p:sp>
      <p:sp>
        <p:nvSpPr>
          <p:cNvPr id="25" name="Скругленный прямоугольник 24"/>
          <p:cNvSpPr/>
          <p:nvPr/>
        </p:nvSpPr>
        <p:spPr>
          <a:xfrm>
            <a:off x="806142" y="2128590"/>
            <a:ext cx="2506182" cy="3540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 врач – на 100 тыс. </a:t>
            </a:r>
            <a:r>
              <a:rPr lang="ru-RU" sz="105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взрослого  </a:t>
            </a:r>
            <a:r>
              <a:rPr lang="ru-RU" sz="1050" dirty="0">
                <a:latin typeface="Times New Roman" panose="02020603050405020304" pitchFamily="18" charset="0"/>
                <a:cs typeface="Times New Roman" panose="02020603050405020304" pitchFamily="18" charset="0"/>
              </a:rPr>
              <a:t>населения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700556" y="2628291"/>
            <a:ext cx="2717355" cy="2781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lnSpc>
                <a:spcPct val="115000"/>
              </a:lnSpc>
              <a:spcAft>
                <a:spcPts val="450"/>
              </a:spcAft>
              <a:buClr>
                <a:srgbClr val="C00000"/>
              </a:buClr>
              <a:buSzPct val="200000"/>
            </a:pPr>
            <a:r>
              <a:rPr lang="ru-RU" sz="1050" b="1" dirty="0">
                <a:solidFill>
                  <a:prstClr val="black"/>
                </a:solidFill>
                <a:latin typeface="Times New Roman" panose="02020603050405020304" pitchFamily="18" charset="0"/>
                <a:ea typeface="Times New Roman" panose="02020603050405020304" pitchFamily="18" charset="0"/>
                <a:cs typeface="Times New Roman" panose="02020603050405020304" pitchFamily="18" charset="0"/>
              </a:rPr>
              <a:t>Приказ КЗ ВО от 27.08.2015 № 2853 </a:t>
            </a:r>
          </a:p>
        </p:txBody>
      </p:sp>
      <p:sp>
        <p:nvSpPr>
          <p:cNvPr id="27" name="Прямоугольник 26"/>
          <p:cNvSpPr/>
          <p:nvPr/>
        </p:nvSpPr>
        <p:spPr>
          <a:xfrm>
            <a:off x="3359769" y="3701638"/>
            <a:ext cx="2698802" cy="3046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>
              <a:lnSpc>
                <a:spcPct val="115000"/>
              </a:lnSpc>
            </a:pPr>
            <a:r>
              <a:rPr lang="ru-RU" sz="1200" b="1" cap="all" dirty="0">
                <a:solidFill>
                  <a:srgbClr val="C00000"/>
                </a:solidFill>
                <a:latin typeface="Arial" panose="020B0604020202020204" pitchFamily="34" charset="0"/>
                <a:ea typeface="Times New Roman" panose="02020603050405020304" pitchFamily="18" charset="0"/>
              </a:rPr>
              <a:t>Школы по уходу</a:t>
            </a:r>
          </a:p>
        </p:txBody>
      </p:sp>
      <p:grpSp>
        <p:nvGrpSpPr>
          <p:cNvPr id="2" name="Группа 4"/>
          <p:cNvGrpSpPr/>
          <p:nvPr/>
        </p:nvGrpSpPr>
        <p:grpSpPr>
          <a:xfrm>
            <a:off x="3571868" y="4071942"/>
            <a:ext cx="2674829" cy="1707030"/>
            <a:chOff x="4968295" y="3907465"/>
            <a:chExt cx="3566439" cy="2276040"/>
          </a:xfrm>
        </p:grpSpPr>
        <p:graphicFrame>
          <p:nvGraphicFramePr>
            <p:cNvPr id="34" name="Диаграмма 33"/>
            <p:cNvGraphicFramePr>
              <a:graphicFrameLocks/>
            </p:cNvGraphicFramePr>
            <p:nvPr>
              <p:extLst/>
            </p:nvPr>
          </p:nvGraphicFramePr>
          <p:xfrm>
            <a:off x="4968295" y="3907465"/>
            <a:ext cx="3566439" cy="2276040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4"/>
            </a:graphicData>
          </a:graphic>
        </p:graphicFrame>
        <p:sp>
          <p:nvSpPr>
            <p:cNvPr id="35" name="Стрелка вправо 11"/>
            <p:cNvSpPr/>
            <p:nvPr/>
          </p:nvSpPr>
          <p:spPr bwMode="auto">
            <a:xfrm rot="17729388">
              <a:off x="6903906" y="4735567"/>
              <a:ext cx="774374" cy="58364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6" name="Стрелка вправо 11"/>
            <p:cNvSpPr/>
            <p:nvPr/>
          </p:nvSpPr>
          <p:spPr bwMode="auto">
            <a:xfrm rot="17729388">
              <a:off x="5915855" y="4971363"/>
              <a:ext cx="724975" cy="486974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4" name="Группа 7"/>
          <p:cNvGrpSpPr/>
          <p:nvPr/>
        </p:nvGrpSpPr>
        <p:grpSpPr>
          <a:xfrm>
            <a:off x="597578" y="4071941"/>
            <a:ext cx="3017729" cy="1669141"/>
            <a:chOff x="796770" y="4158150"/>
            <a:chExt cx="4023639" cy="2353625"/>
          </a:xfrm>
        </p:grpSpPr>
        <p:graphicFrame>
          <p:nvGraphicFramePr>
            <p:cNvPr id="32" name="Диаграмма 31"/>
            <p:cNvGraphicFramePr>
              <a:graphicFrameLocks/>
            </p:cNvGraphicFramePr>
            <p:nvPr>
              <p:extLst/>
            </p:nvPr>
          </p:nvGraphicFramePr>
          <p:xfrm>
            <a:off x="796770" y="4158150"/>
            <a:ext cx="4023639" cy="2353625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5"/>
            </a:graphicData>
          </a:graphic>
        </p:graphicFrame>
        <p:sp>
          <p:nvSpPr>
            <p:cNvPr id="37" name="Стрелка вправо 11"/>
            <p:cNvSpPr/>
            <p:nvPr/>
          </p:nvSpPr>
          <p:spPr bwMode="auto">
            <a:xfrm rot="17729388">
              <a:off x="2952421" y="5095201"/>
              <a:ext cx="774374" cy="58364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38" name="Стрелка вправо 11"/>
            <p:cNvSpPr/>
            <p:nvPr/>
          </p:nvSpPr>
          <p:spPr bwMode="auto">
            <a:xfrm rot="17729388">
              <a:off x="1958517" y="5271504"/>
              <a:ext cx="774374" cy="58364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grpSp>
        <p:nvGrpSpPr>
          <p:cNvPr id="5" name="Группа 9"/>
          <p:cNvGrpSpPr/>
          <p:nvPr/>
        </p:nvGrpSpPr>
        <p:grpSpPr>
          <a:xfrm>
            <a:off x="5929322" y="3000372"/>
            <a:ext cx="3429000" cy="2051787"/>
            <a:chOff x="7523456" y="2166789"/>
            <a:chExt cx="4572000" cy="2735716"/>
          </a:xfrm>
        </p:grpSpPr>
        <p:graphicFrame>
          <p:nvGraphicFramePr>
            <p:cNvPr id="39" name="Диаграмма 38"/>
            <p:cNvGraphicFramePr>
              <a:graphicFrameLocks/>
            </p:cNvGraphicFramePr>
            <p:nvPr>
              <p:extLst>
                <p:ext uri="{D42A27DB-BD31-4B8C-83A1-F6EECF244321}">
                  <p14:modId xmlns="" xmlns:p14="http://schemas.microsoft.com/office/powerpoint/2010/main" val="2767656207"/>
                </p:ext>
              </p:extLst>
            </p:nvPr>
          </p:nvGraphicFramePr>
          <p:xfrm>
            <a:off x="7523456" y="2166789"/>
            <a:ext cx="4572000" cy="2735716"/>
          </p:xfrm>
          <a:graphic>
            <a:graphicData uri="http://schemas.openxmlformats.org/drawingml/2006/chart">
              <c:chart xmlns:c="http://schemas.openxmlformats.org/drawingml/2006/chart" xmlns:r="http://schemas.openxmlformats.org/officeDocument/2006/relationships" r:id="rId6"/>
            </a:graphicData>
          </a:graphic>
        </p:graphicFrame>
        <p:sp>
          <p:nvSpPr>
            <p:cNvPr id="24" name="Стрелка вправо 11"/>
            <p:cNvSpPr/>
            <p:nvPr/>
          </p:nvSpPr>
          <p:spPr bwMode="auto">
            <a:xfrm rot="17747828">
              <a:off x="8850272" y="3570272"/>
              <a:ext cx="911739" cy="55361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66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  <p:sp>
          <p:nvSpPr>
            <p:cNvPr id="40" name="Стрелка вправо 11"/>
            <p:cNvSpPr/>
            <p:nvPr/>
          </p:nvSpPr>
          <p:spPr bwMode="auto">
            <a:xfrm rot="17747828">
              <a:off x="9965797" y="3447457"/>
              <a:ext cx="911739" cy="553613"/>
            </a:xfrm>
            <a:custGeom>
              <a:avLst/>
              <a:gdLst>
                <a:gd name="connsiteX0" fmla="*/ 0 w 990600"/>
                <a:gd name="connsiteY0" fmla="*/ 55186 h 220744"/>
                <a:gd name="connsiteX1" fmla="*/ 738521 w 990600"/>
                <a:gd name="connsiteY1" fmla="*/ 55186 h 220744"/>
                <a:gd name="connsiteX2" fmla="*/ 738521 w 990600"/>
                <a:gd name="connsiteY2" fmla="*/ 0 h 220744"/>
                <a:gd name="connsiteX3" fmla="*/ 990600 w 990600"/>
                <a:gd name="connsiteY3" fmla="*/ 110372 h 220744"/>
                <a:gd name="connsiteX4" fmla="*/ 738521 w 990600"/>
                <a:gd name="connsiteY4" fmla="*/ 220744 h 220744"/>
                <a:gd name="connsiteX5" fmla="*/ 738521 w 990600"/>
                <a:gd name="connsiteY5" fmla="*/ 165558 h 220744"/>
                <a:gd name="connsiteX6" fmla="*/ 0 w 990600"/>
                <a:gd name="connsiteY6" fmla="*/ 165558 h 220744"/>
                <a:gd name="connsiteX7" fmla="*/ 0 w 990600"/>
                <a:gd name="connsiteY7" fmla="*/ 55186 h 220744"/>
                <a:gd name="connsiteX0" fmla="*/ 0 w 1206500"/>
                <a:gd name="connsiteY0" fmla="*/ 0 h 483058"/>
                <a:gd name="connsiteX1" fmla="*/ 954421 w 1206500"/>
                <a:gd name="connsiteY1" fmla="*/ 317500 h 483058"/>
                <a:gd name="connsiteX2" fmla="*/ 954421 w 1206500"/>
                <a:gd name="connsiteY2" fmla="*/ 262314 h 483058"/>
                <a:gd name="connsiteX3" fmla="*/ 1206500 w 1206500"/>
                <a:gd name="connsiteY3" fmla="*/ 372686 h 483058"/>
                <a:gd name="connsiteX4" fmla="*/ 954421 w 1206500"/>
                <a:gd name="connsiteY4" fmla="*/ 483058 h 483058"/>
                <a:gd name="connsiteX5" fmla="*/ 954421 w 1206500"/>
                <a:gd name="connsiteY5" fmla="*/ 427872 h 483058"/>
                <a:gd name="connsiteX6" fmla="*/ 215900 w 1206500"/>
                <a:gd name="connsiteY6" fmla="*/ 427872 h 483058"/>
                <a:gd name="connsiteX7" fmla="*/ 0 w 120650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22250 w 1428750"/>
                <a:gd name="connsiteY0" fmla="*/ 0 h 483058"/>
                <a:gd name="connsiteX1" fmla="*/ 1176671 w 1428750"/>
                <a:gd name="connsiteY1" fmla="*/ 317500 h 483058"/>
                <a:gd name="connsiteX2" fmla="*/ 1176671 w 1428750"/>
                <a:gd name="connsiteY2" fmla="*/ 262314 h 483058"/>
                <a:gd name="connsiteX3" fmla="*/ 1428750 w 1428750"/>
                <a:gd name="connsiteY3" fmla="*/ 372686 h 483058"/>
                <a:gd name="connsiteX4" fmla="*/ 1176671 w 1428750"/>
                <a:gd name="connsiteY4" fmla="*/ 483058 h 483058"/>
                <a:gd name="connsiteX5" fmla="*/ 1176671 w 1428750"/>
                <a:gd name="connsiteY5" fmla="*/ 427872 h 483058"/>
                <a:gd name="connsiteX6" fmla="*/ 0 w 1428750"/>
                <a:gd name="connsiteY6" fmla="*/ 40522 h 483058"/>
                <a:gd name="connsiteX7" fmla="*/ 222250 w 1428750"/>
                <a:gd name="connsiteY7" fmla="*/ 0 h 4830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260350 w 1428750"/>
                <a:gd name="connsiteY0" fmla="*/ 0 h 521158"/>
                <a:gd name="connsiteX1" fmla="*/ 1176671 w 1428750"/>
                <a:gd name="connsiteY1" fmla="*/ 355600 h 521158"/>
                <a:gd name="connsiteX2" fmla="*/ 1176671 w 1428750"/>
                <a:gd name="connsiteY2" fmla="*/ 300414 h 521158"/>
                <a:gd name="connsiteX3" fmla="*/ 1428750 w 1428750"/>
                <a:gd name="connsiteY3" fmla="*/ 410786 h 521158"/>
                <a:gd name="connsiteX4" fmla="*/ 1176671 w 1428750"/>
                <a:gd name="connsiteY4" fmla="*/ 521158 h 521158"/>
                <a:gd name="connsiteX5" fmla="*/ 1176671 w 1428750"/>
                <a:gd name="connsiteY5" fmla="*/ 465972 h 521158"/>
                <a:gd name="connsiteX6" fmla="*/ 0 w 1428750"/>
                <a:gd name="connsiteY6" fmla="*/ 78622 h 521158"/>
                <a:gd name="connsiteX7" fmla="*/ 260350 w 1428750"/>
                <a:gd name="connsiteY7" fmla="*/ 0 h 521158"/>
                <a:gd name="connsiteX0" fmla="*/ 450381 w 1618781"/>
                <a:gd name="connsiteY0" fmla="*/ 21912 h 543070"/>
                <a:gd name="connsiteX1" fmla="*/ 1366702 w 1618781"/>
                <a:gd name="connsiteY1" fmla="*/ 377512 h 543070"/>
                <a:gd name="connsiteX2" fmla="*/ 1366702 w 1618781"/>
                <a:gd name="connsiteY2" fmla="*/ 322326 h 543070"/>
                <a:gd name="connsiteX3" fmla="*/ 1618781 w 1618781"/>
                <a:gd name="connsiteY3" fmla="*/ 432698 h 543070"/>
                <a:gd name="connsiteX4" fmla="*/ 1366702 w 1618781"/>
                <a:gd name="connsiteY4" fmla="*/ 543070 h 543070"/>
                <a:gd name="connsiteX5" fmla="*/ 1366702 w 1618781"/>
                <a:gd name="connsiteY5" fmla="*/ 487884 h 543070"/>
                <a:gd name="connsiteX6" fmla="*/ 0 w 1618781"/>
                <a:gd name="connsiteY6" fmla="*/ 0 h 543070"/>
                <a:gd name="connsiteX7" fmla="*/ 450381 w 1618781"/>
                <a:gd name="connsiteY7" fmla="*/ 21912 h 543070"/>
                <a:gd name="connsiteX0" fmla="*/ 358885 w 1618781"/>
                <a:gd name="connsiteY0" fmla="*/ 0 h 613959"/>
                <a:gd name="connsiteX1" fmla="*/ 1366702 w 1618781"/>
                <a:gd name="connsiteY1" fmla="*/ 448401 h 613959"/>
                <a:gd name="connsiteX2" fmla="*/ 1366702 w 1618781"/>
                <a:gd name="connsiteY2" fmla="*/ 393215 h 613959"/>
                <a:gd name="connsiteX3" fmla="*/ 1618781 w 1618781"/>
                <a:gd name="connsiteY3" fmla="*/ 503587 h 613959"/>
                <a:gd name="connsiteX4" fmla="*/ 1366702 w 1618781"/>
                <a:gd name="connsiteY4" fmla="*/ 613959 h 613959"/>
                <a:gd name="connsiteX5" fmla="*/ 1366702 w 1618781"/>
                <a:gd name="connsiteY5" fmla="*/ 558773 h 613959"/>
                <a:gd name="connsiteX6" fmla="*/ 0 w 1618781"/>
                <a:gd name="connsiteY6" fmla="*/ 70889 h 613959"/>
                <a:gd name="connsiteX7" fmla="*/ 358885 w 1618781"/>
                <a:gd name="connsiteY7" fmla="*/ 0 h 61395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1618781" h="613959">
                  <a:moveTo>
                    <a:pt x="358885" y="0"/>
                  </a:moveTo>
                  <a:cubicBezTo>
                    <a:pt x="632575" y="283633"/>
                    <a:pt x="1048562" y="418768"/>
                    <a:pt x="1366702" y="448401"/>
                  </a:cubicBezTo>
                  <a:lnTo>
                    <a:pt x="1366702" y="393215"/>
                  </a:lnTo>
                  <a:lnTo>
                    <a:pt x="1618781" y="503587"/>
                  </a:lnTo>
                  <a:lnTo>
                    <a:pt x="1366702" y="613959"/>
                  </a:lnTo>
                  <a:lnTo>
                    <a:pt x="1366702" y="558773"/>
                  </a:lnTo>
                  <a:cubicBezTo>
                    <a:pt x="980828" y="550306"/>
                    <a:pt x="328724" y="454006"/>
                    <a:pt x="0" y="70889"/>
                  </a:cubicBezTo>
                  <a:lnTo>
                    <a:pt x="358885" y="0"/>
                  </a:lnTo>
                  <a:close/>
                </a:path>
              </a:pathLst>
            </a:custGeom>
            <a:solidFill>
              <a:srgbClr val="FFFF00"/>
            </a:solidFill>
            <a:ln>
              <a:solidFill>
                <a:srgbClr val="FFFF66"/>
              </a:solidFill>
              <a:headEnd/>
              <a:tailEnd/>
            </a:ln>
          </p:spPr>
          <p:style>
            <a:lnRef idx="0">
              <a:schemeClr val="accent6"/>
            </a:lnRef>
            <a:fillRef idx="3">
              <a:schemeClr val="accent6"/>
            </a:fillRef>
            <a:effectRef idx="3">
              <a:schemeClr val="accent6"/>
            </a:effectRef>
            <a:fontRef idx="minor">
              <a:schemeClr val="lt1"/>
            </a:fontRef>
          </p:style>
          <p:txBody>
            <a:bodyPr wrap="none" rtlCol="0" anchor="ctr"/>
            <a:lstStyle/>
            <a:p>
              <a:pPr algn="ctr"/>
              <a:endParaRPr lang="ru-RU" sz="1200" b="1" i="1">
                <a:solidFill>
                  <a:schemeClr val="tx2">
                    <a:lumMod val="75000"/>
                  </a:schemeClr>
                </a:solidFill>
              </a:endParaRPr>
            </a:p>
          </p:txBody>
        </p:sp>
      </p:grpSp>
      <p:sp>
        <p:nvSpPr>
          <p:cNvPr id="29" name="Скругленный прямоугольник 28"/>
          <p:cNvSpPr/>
          <p:nvPr/>
        </p:nvSpPr>
        <p:spPr>
          <a:xfrm>
            <a:off x="1174925" y="837613"/>
            <a:ext cx="6989618" cy="646986"/>
          </a:xfrm>
          <a:prstGeom prst="roundRect">
            <a:avLst/>
          </a:prstGeom>
          <a:scene3d>
            <a:camera prst="orthographicFront"/>
            <a:lightRig rig="threePt" dir="t"/>
          </a:scene3d>
          <a:sp3d>
            <a:bevelT w="165100" prst="coolSlant"/>
          </a:sp3d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anchor="ctr">
            <a:spAutoFit/>
          </a:bodyPr>
          <a:lstStyle/>
          <a:p>
            <a:pPr algn="ctr"/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Структура амбулаторной паллиативной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  взрослому населению  </a:t>
            </a:r>
            <a:r>
              <a:rPr lang="ru-RU" sz="1600" b="1" dirty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Волгоградской области на </a:t>
            </a:r>
            <a:r>
              <a:rPr lang="ru-RU" sz="1600" b="1" dirty="0" smtClean="0">
                <a:solidFill>
                  <a:schemeClr val="tx2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01.01.2019</a:t>
            </a:r>
            <a:endParaRPr lang="ru-RU" sz="1600" dirty="0">
              <a:solidFill>
                <a:schemeClr val="tx2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1" name="Прямоугольник 30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  <a:ln>
            <a:noFill/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Организация </a:t>
            </a:r>
            <a:r>
              <a:rPr lang="ru-RU" sz="2400" b="1" dirty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оказания паллиативной </a:t>
            </a:r>
            <a:r>
              <a:rPr lang="ru-RU" sz="24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медицинской помощи</a:t>
            </a:r>
          </a:p>
          <a:p>
            <a:pPr algn="ctr"/>
            <a:endParaRPr lang="ru-RU" sz="800" b="1" dirty="0" smtClean="0">
              <a:solidFill>
                <a:srgbClr val="00206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8" name="Скругленный прямоугольник 27"/>
          <p:cNvSpPr/>
          <p:nvPr/>
        </p:nvSpPr>
        <p:spPr>
          <a:xfrm>
            <a:off x="597577" y="5849080"/>
            <a:ext cx="3017729" cy="50727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2019 г. – 5523 человека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0" name="Скругленный прямоугольник 29"/>
          <p:cNvSpPr/>
          <p:nvPr/>
        </p:nvSpPr>
        <p:spPr>
          <a:xfrm>
            <a:off x="6286512" y="5214950"/>
            <a:ext cx="2698802" cy="526440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ru-RU" sz="1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 полугодие 2019 г. – 313 человек</a:t>
            </a:r>
            <a:endParaRPr lang="ru-RU" sz="1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16448554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Заголовок 1">
            <a:extLst>
              <a:ext uri="{FF2B5EF4-FFF2-40B4-BE49-F238E27FC236}">
                <a16:creationId xmlns="" xmlns:a16="http://schemas.microsoft.com/office/drawing/2014/main" id="{AEE15981-2C1E-498F-954E-2554AC414E9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1188" y="1052513"/>
            <a:ext cx="8064500" cy="3959225"/>
          </a:xfrm>
        </p:spPr>
        <p:txBody>
          <a:bodyPr rtlCol="0">
            <a:norm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4800" b="1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БЛАГОДАРЮ </a:t>
            </a:r>
            <a:r>
              <a:rPr lang="ru-RU" sz="4800" b="1" dirty="0">
                <a:solidFill>
                  <a:schemeClr val="accent1">
                    <a:lumMod val="50000"/>
                  </a:schemeClr>
                </a:solidFill>
                <a:latin typeface="Arial Narrow" pitchFamily="34" charset="0"/>
                <a:cs typeface="Times New Roman" pitchFamily="18" charset="0"/>
              </a:rPr>
              <a:t>ЗА ВНИМАНИЕ!</a:t>
            </a:r>
          </a:p>
        </p:txBody>
      </p:sp>
      <p:pic>
        <p:nvPicPr>
          <p:cNvPr id="57348" name="Picture 6" descr="Z:\7_Отдел мониторинга ПМ\ОТЧЁТ 8 месяцев 2012\Доклад для МКС\Герб ВО2.jpg">
            <a:extLst>
              <a:ext uri="{FF2B5EF4-FFF2-40B4-BE49-F238E27FC236}">
                <a16:creationId xmlns="" xmlns:a16="http://schemas.microsoft.com/office/drawing/2014/main" id="{11117CD1-1885-40CC-98F6-40042D5A1C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F"/>
              </a:clrFrom>
              <a:clrTo>
                <a:srgbClr val="FCFDFF">
                  <a:alpha val="0"/>
                </a:srgbClr>
              </a:clrTo>
            </a:clrChange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388" y="65088"/>
            <a:ext cx="1171575" cy="12033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Подзаголовок 2">
            <a:extLst>
              <a:ext uri="{FF2B5EF4-FFF2-40B4-BE49-F238E27FC236}">
                <a16:creationId xmlns="" xmlns:a16="http://schemas.microsoft.com/office/drawing/2014/main" id="{3E74852D-9637-47E1-8BEA-6B16117FDFEC}"/>
              </a:ext>
            </a:extLst>
          </p:cNvPr>
          <p:cNvSpPr txBox="1">
            <a:spLocks/>
          </p:cNvSpPr>
          <p:nvPr/>
        </p:nvSpPr>
        <p:spPr bwMode="auto">
          <a:xfrm>
            <a:off x="1279525" y="333375"/>
            <a:ext cx="6149995" cy="935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95782" tIns="47891" rIns="95782" bIns="47891">
            <a:normAutofit/>
          </a:bodyPr>
          <a:lstStyle/>
          <a:p>
            <a:pPr defTabSz="9572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КОМИТЕТ СОЦИАЛЬНОЙ ЗАЩИТЫ  НАСЕЛЕНИЯ </a:t>
            </a:r>
          </a:p>
          <a:p>
            <a:pPr defTabSz="957263" fontAlgn="auto">
              <a:lnSpc>
                <a:spcPct val="80000"/>
              </a:lnSpc>
              <a:spcBef>
                <a:spcPct val="20000"/>
              </a:spcBef>
              <a:spcAft>
                <a:spcPts val="0"/>
              </a:spcAft>
              <a:defRPr/>
            </a:pPr>
            <a:r>
              <a:rPr lang="ru-RU" sz="2000" dirty="0" smtClean="0">
                <a:solidFill>
                  <a:srgbClr val="7F7F7F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                 ВОЛГОГРАДСКОЙ ОБЛАСТИ</a:t>
            </a:r>
            <a:endParaRPr lang="ru-RU" sz="2000" dirty="0">
              <a:solidFill>
                <a:srgbClr val="7F7F7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Номер слайда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06EEB6F-CE62-4A70-9AF0-9D9C72A5CEB5}" type="slidenum">
              <a:rPr lang="ru-RU" altLang="ru-RU" smtClean="0"/>
              <a:pPr/>
              <a:t>9</a:t>
            </a:fld>
            <a:endParaRPr lang="ru-RU" alt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23781</TotalTime>
  <Words>820</Words>
  <Application>Microsoft Office PowerPoint</Application>
  <PresentationFormat>Экран (4:3)</PresentationFormat>
  <Paragraphs>159</Paragraphs>
  <Slides>9</Slides>
  <Notes>3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9</vt:i4>
      </vt:variant>
    </vt:vector>
  </HeadingPairs>
  <TitlesOfParts>
    <vt:vector size="10" baseType="lpstr">
      <vt:lpstr>Тема Office</vt:lpstr>
      <vt:lpstr>Изменения в подходах и технологиях социального обслуживания на дому при внедрении системы долговременного ухода в Волгоградской области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БЛАГОДАРЮ ЗА ВНИМАНИЕ!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Подготовка выпускной квалификационной работы (ВКР) по программе  «ЭФФЕКТИВНОЕ  УПРАВЛЕНИЕ  ФИНАНСОВЫМИ РЕСУРСАМИ  В  МЕДИЦИНСКОЙ  ОРГАНИЗАЦИИ»</dc:title>
  <dc:creator>Admin</dc:creator>
  <cp:lastModifiedBy>EV_Trishina</cp:lastModifiedBy>
  <cp:revision>2238</cp:revision>
  <cp:lastPrinted>2018-12-17T05:27:38Z</cp:lastPrinted>
  <dcterms:created xsi:type="dcterms:W3CDTF">2015-03-30T18:44:41Z</dcterms:created>
  <dcterms:modified xsi:type="dcterms:W3CDTF">2019-11-18T12:40:59Z</dcterms:modified>
</cp:coreProperties>
</file>