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76" r:id="rId2"/>
    <p:sldId id="258" r:id="rId3"/>
    <p:sldId id="259" r:id="rId4"/>
    <p:sldId id="260" r:id="rId5"/>
    <p:sldId id="280" r:id="rId6"/>
    <p:sldId id="270" r:id="rId7"/>
    <p:sldId id="263" r:id="rId8"/>
    <p:sldId id="268" r:id="rId9"/>
    <p:sldId id="266" r:id="rId10"/>
    <p:sldId id="272" r:id="rId11"/>
    <p:sldId id="273" r:id="rId12"/>
    <p:sldId id="264" r:id="rId13"/>
    <p:sldId id="271" r:id="rId14"/>
    <p:sldId id="274" r:id="rId15"/>
    <p:sldId id="277" r:id="rId16"/>
    <p:sldId id="265" r:id="rId17"/>
    <p:sldId id="275" r:id="rId18"/>
    <p:sldId id="267" r:id="rId19"/>
    <p:sldId id="261" r:id="rId20"/>
    <p:sldId id="278" r:id="rId21"/>
    <p:sldId id="279" r:id="rId22"/>
    <p:sldId id="262"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8D66A-F7F6-4AF2-80E4-0D04DE6202BB}" type="datetimeFigureOut">
              <a:rPr lang="de-DE" smtClean="0"/>
              <a:t>15.11.2019</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1BE5C-692D-40C5-B78E-658986970F82}" type="slidenum">
              <a:rPr lang="de-DE" smtClean="0"/>
              <a:t>‹Nr.›</a:t>
            </a:fld>
            <a:endParaRPr lang="de-DE"/>
          </a:p>
        </p:txBody>
      </p:sp>
    </p:spTree>
    <p:extLst>
      <p:ext uri="{BB962C8B-B14F-4D97-AF65-F5344CB8AC3E}">
        <p14:creationId xmlns:p14="http://schemas.microsoft.com/office/powerpoint/2010/main" val="343890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68FF1F4-FE90-4AD9-96DC-A9DAE459A833}" type="datetime1">
              <a:rPr lang="de-DE" smtClean="0"/>
              <a:t>15.11.2019</a:t>
            </a:fld>
            <a:endParaRPr lang="de-DE"/>
          </a:p>
        </p:txBody>
      </p:sp>
      <p:sp>
        <p:nvSpPr>
          <p:cNvPr id="5" name="Fußzeilenplatzhalter 4"/>
          <p:cNvSpPr>
            <a:spLocks noGrp="1"/>
          </p:cNvSpPr>
          <p:nvPr>
            <p:ph type="ftr" sz="quarter" idx="11"/>
          </p:nvPr>
        </p:nvSpPr>
        <p:spPr/>
        <p:txBody>
          <a:bodyPr/>
          <a:lstStyle/>
          <a:p>
            <a:r>
              <a:rPr lang="de-DE"/>
              <a:t>ZSL e.V. Erlangen Arina Alstut</a:t>
            </a:r>
          </a:p>
        </p:txBody>
      </p:sp>
      <p:sp>
        <p:nvSpPr>
          <p:cNvPr id="6" name="Foliennummernplatzhalter 5"/>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139489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70B212-D050-4997-83E3-CF965CBAF37C}" type="datetime1">
              <a:rPr lang="de-DE" smtClean="0"/>
              <a:t>15.11.2019</a:t>
            </a:fld>
            <a:endParaRPr lang="de-DE"/>
          </a:p>
        </p:txBody>
      </p:sp>
      <p:sp>
        <p:nvSpPr>
          <p:cNvPr id="5" name="Fußzeilenplatzhalter 4"/>
          <p:cNvSpPr>
            <a:spLocks noGrp="1"/>
          </p:cNvSpPr>
          <p:nvPr>
            <p:ph type="ftr" sz="quarter" idx="11"/>
          </p:nvPr>
        </p:nvSpPr>
        <p:spPr/>
        <p:txBody>
          <a:bodyPr/>
          <a:lstStyle/>
          <a:p>
            <a:r>
              <a:rPr lang="de-DE"/>
              <a:t>ZSL e.V. Erlangen Arina Alstut</a:t>
            </a:r>
          </a:p>
        </p:txBody>
      </p:sp>
      <p:sp>
        <p:nvSpPr>
          <p:cNvPr id="6" name="Foliennummernplatzhalter 5"/>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391793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119250-2994-4C6B-B7C8-05620DBEF7E4}" type="datetime1">
              <a:rPr lang="de-DE" smtClean="0"/>
              <a:t>15.11.2019</a:t>
            </a:fld>
            <a:endParaRPr lang="de-DE"/>
          </a:p>
        </p:txBody>
      </p:sp>
      <p:sp>
        <p:nvSpPr>
          <p:cNvPr id="5" name="Fußzeilenplatzhalter 4"/>
          <p:cNvSpPr>
            <a:spLocks noGrp="1"/>
          </p:cNvSpPr>
          <p:nvPr>
            <p:ph type="ftr" sz="quarter" idx="11"/>
          </p:nvPr>
        </p:nvSpPr>
        <p:spPr/>
        <p:txBody>
          <a:bodyPr/>
          <a:lstStyle/>
          <a:p>
            <a:r>
              <a:rPr lang="de-DE"/>
              <a:t>ZSL e.V. Erlangen Arina Alstut</a:t>
            </a:r>
          </a:p>
        </p:txBody>
      </p:sp>
      <p:sp>
        <p:nvSpPr>
          <p:cNvPr id="6" name="Foliennummernplatzhalter 5"/>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398753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57246DC-24F8-4E49-B934-A6C76B636586}" type="datetime1">
              <a:rPr lang="de-DE" smtClean="0"/>
              <a:t>15.11.2019</a:t>
            </a:fld>
            <a:endParaRPr lang="de-DE"/>
          </a:p>
        </p:txBody>
      </p:sp>
      <p:sp>
        <p:nvSpPr>
          <p:cNvPr id="5" name="Fußzeilenplatzhalter 4"/>
          <p:cNvSpPr>
            <a:spLocks noGrp="1"/>
          </p:cNvSpPr>
          <p:nvPr>
            <p:ph type="ftr" sz="quarter" idx="11"/>
          </p:nvPr>
        </p:nvSpPr>
        <p:spPr/>
        <p:txBody>
          <a:bodyPr/>
          <a:lstStyle/>
          <a:p>
            <a:r>
              <a:rPr lang="de-DE"/>
              <a:t>ZSL e.V. Erlangen Arina Alstut</a:t>
            </a:r>
          </a:p>
        </p:txBody>
      </p:sp>
      <p:sp>
        <p:nvSpPr>
          <p:cNvPr id="6" name="Foliennummernplatzhalter 5"/>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254071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CCBB103-6067-444F-AD77-43F9854DF2EF}" type="datetime1">
              <a:rPr lang="de-DE" smtClean="0"/>
              <a:t>15.11.2019</a:t>
            </a:fld>
            <a:endParaRPr lang="de-DE"/>
          </a:p>
        </p:txBody>
      </p:sp>
      <p:sp>
        <p:nvSpPr>
          <p:cNvPr id="5" name="Fußzeilenplatzhalter 4"/>
          <p:cNvSpPr>
            <a:spLocks noGrp="1"/>
          </p:cNvSpPr>
          <p:nvPr>
            <p:ph type="ftr" sz="quarter" idx="11"/>
          </p:nvPr>
        </p:nvSpPr>
        <p:spPr/>
        <p:txBody>
          <a:bodyPr/>
          <a:lstStyle/>
          <a:p>
            <a:r>
              <a:rPr lang="de-DE"/>
              <a:t>ZSL e.V. Erlangen Arina Alstut</a:t>
            </a:r>
          </a:p>
        </p:txBody>
      </p:sp>
      <p:sp>
        <p:nvSpPr>
          <p:cNvPr id="6" name="Foliennummernplatzhalter 5"/>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197678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CF414DB2-8630-45AC-A7AF-7FB6F0A0557D}" type="datetime1">
              <a:rPr lang="de-DE" smtClean="0"/>
              <a:t>15.11.2019</a:t>
            </a:fld>
            <a:endParaRPr lang="de-DE"/>
          </a:p>
        </p:txBody>
      </p:sp>
      <p:sp>
        <p:nvSpPr>
          <p:cNvPr id="6" name="Fußzeilenplatzhalter 5"/>
          <p:cNvSpPr>
            <a:spLocks noGrp="1"/>
          </p:cNvSpPr>
          <p:nvPr>
            <p:ph type="ftr" sz="quarter" idx="11"/>
          </p:nvPr>
        </p:nvSpPr>
        <p:spPr/>
        <p:txBody>
          <a:bodyPr/>
          <a:lstStyle/>
          <a:p>
            <a:r>
              <a:rPr lang="de-DE"/>
              <a:t>ZSL e.V. Erlangen Arina Alstut</a:t>
            </a:r>
          </a:p>
        </p:txBody>
      </p:sp>
      <p:sp>
        <p:nvSpPr>
          <p:cNvPr id="7" name="Foliennummernplatzhalter 6"/>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400658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5C0DA17-57A1-4A3E-BF4E-314314601B5B}" type="datetime1">
              <a:rPr lang="de-DE" smtClean="0"/>
              <a:t>15.11.2019</a:t>
            </a:fld>
            <a:endParaRPr lang="de-DE"/>
          </a:p>
        </p:txBody>
      </p:sp>
      <p:sp>
        <p:nvSpPr>
          <p:cNvPr id="8" name="Fußzeilenplatzhalter 7"/>
          <p:cNvSpPr>
            <a:spLocks noGrp="1"/>
          </p:cNvSpPr>
          <p:nvPr>
            <p:ph type="ftr" sz="quarter" idx="11"/>
          </p:nvPr>
        </p:nvSpPr>
        <p:spPr/>
        <p:txBody>
          <a:bodyPr/>
          <a:lstStyle/>
          <a:p>
            <a:r>
              <a:rPr lang="de-DE"/>
              <a:t>ZSL e.V. Erlangen Arina Alstut</a:t>
            </a:r>
          </a:p>
        </p:txBody>
      </p:sp>
      <p:sp>
        <p:nvSpPr>
          <p:cNvPr id="9" name="Foliennummernplatzhalter 8"/>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204117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9F70B12-71E4-4AD3-977A-77E14A42FA7E}" type="datetime1">
              <a:rPr lang="de-DE" smtClean="0"/>
              <a:t>15.11.2019</a:t>
            </a:fld>
            <a:endParaRPr lang="de-DE"/>
          </a:p>
        </p:txBody>
      </p:sp>
      <p:sp>
        <p:nvSpPr>
          <p:cNvPr id="4" name="Fußzeilenplatzhalter 3"/>
          <p:cNvSpPr>
            <a:spLocks noGrp="1"/>
          </p:cNvSpPr>
          <p:nvPr>
            <p:ph type="ftr" sz="quarter" idx="11"/>
          </p:nvPr>
        </p:nvSpPr>
        <p:spPr/>
        <p:txBody>
          <a:bodyPr/>
          <a:lstStyle/>
          <a:p>
            <a:r>
              <a:rPr lang="de-DE"/>
              <a:t>ZSL e.V. Erlangen Arina Alstut</a:t>
            </a:r>
          </a:p>
        </p:txBody>
      </p:sp>
      <p:sp>
        <p:nvSpPr>
          <p:cNvPr id="5" name="Foliennummernplatzhalter 4"/>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367943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8E700A-2816-4E05-B1E2-D0A706FF093D}" type="datetime1">
              <a:rPr lang="de-DE" smtClean="0"/>
              <a:t>15.11.2019</a:t>
            </a:fld>
            <a:endParaRPr lang="de-DE"/>
          </a:p>
        </p:txBody>
      </p:sp>
      <p:sp>
        <p:nvSpPr>
          <p:cNvPr id="3" name="Fußzeilenplatzhalter 2"/>
          <p:cNvSpPr>
            <a:spLocks noGrp="1"/>
          </p:cNvSpPr>
          <p:nvPr>
            <p:ph type="ftr" sz="quarter" idx="11"/>
          </p:nvPr>
        </p:nvSpPr>
        <p:spPr/>
        <p:txBody>
          <a:bodyPr/>
          <a:lstStyle/>
          <a:p>
            <a:r>
              <a:rPr lang="de-DE"/>
              <a:t>ZSL e.V. Erlangen Arina Alstut</a:t>
            </a:r>
          </a:p>
        </p:txBody>
      </p:sp>
      <p:sp>
        <p:nvSpPr>
          <p:cNvPr id="4" name="Foliennummernplatzhalter 3"/>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10301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6BBDD86-B53E-4733-B991-8541F3DF00DA}" type="datetime1">
              <a:rPr lang="de-DE" smtClean="0"/>
              <a:t>15.11.2019</a:t>
            </a:fld>
            <a:endParaRPr lang="de-DE"/>
          </a:p>
        </p:txBody>
      </p:sp>
      <p:sp>
        <p:nvSpPr>
          <p:cNvPr id="6" name="Fußzeilenplatzhalter 5"/>
          <p:cNvSpPr>
            <a:spLocks noGrp="1"/>
          </p:cNvSpPr>
          <p:nvPr>
            <p:ph type="ftr" sz="quarter" idx="11"/>
          </p:nvPr>
        </p:nvSpPr>
        <p:spPr/>
        <p:txBody>
          <a:bodyPr/>
          <a:lstStyle/>
          <a:p>
            <a:r>
              <a:rPr lang="de-DE"/>
              <a:t>ZSL e.V. Erlangen Arina Alstut</a:t>
            </a:r>
          </a:p>
        </p:txBody>
      </p:sp>
      <p:sp>
        <p:nvSpPr>
          <p:cNvPr id="7" name="Foliennummernplatzhalter 6"/>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243135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23F7B67-D46C-4E21-882F-1DA8026FF4AF}" type="datetime1">
              <a:rPr lang="de-DE" smtClean="0"/>
              <a:t>15.11.2019</a:t>
            </a:fld>
            <a:endParaRPr lang="de-DE"/>
          </a:p>
        </p:txBody>
      </p:sp>
      <p:sp>
        <p:nvSpPr>
          <p:cNvPr id="6" name="Fußzeilenplatzhalter 5"/>
          <p:cNvSpPr>
            <a:spLocks noGrp="1"/>
          </p:cNvSpPr>
          <p:nvPr>
            <p:ph type="ftr" sz="quarter" idx="11"/>
          </p:nvPr>
        </p:nvSpPr>
        <p:spPr/>
        <p:txBody>
          <a:bodyPr/>
          <a:lstStyle/>
          <a:p>
            <a:r>
              <a:rPr lang="de-DE"/>
              <a:t>ZSL e.V. Erlangen Arina Alstut</a:t>
            </a:r>
          </a:p>
        </p:txBody>
      </p:sp>
      <p:sp>
        <p:nvSpPr>
          <p:cNvPr id="7" name="Foliennummernplatzhalter 6"/>
          <p:cNvSpPr>
            <a:spLocks noGrp="1"/>
          </p:cNvSpPr>
          <p:nvPr>
            <p:ph type="sldNum" sz="quarter" idx="12"/>
          </p:nvPr>
        </p:nvSpPr>
        <p:spPr/>
        <p:txBody>
          <a:bodyPr/>
          <a:lstStyle/>
          <a:p>
            <a:fld id="{54BF81D2-EFD1-4289-9DD5-8B860693E6A6}" type="slidenum">
              <a:rPr lang="de-DE" smtClean="0"/>
              <a:t>‹Nr.›</a:t>
            </a:fld>
            <a:endParaRPr lang="de-DE"/>
          </a:p>
        </p:txBody>
      </p:sp>
    </p:spTree>
    <p:extLst>
      <p:ext uri="{BB962C8B-B14F-4D97-AF65-F5344CB8AC3E}">
        <p14:creationId xmlns:p14="http://schemas.microsoft.com/office/powerpoint/2010/main" val="249395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7C234-C62C-409D-8F8A-12CB69ACFC96}" type="datetime1">
              <a:rPr lang="de-DE" smtClean="0"/>
              <a:t>15.11.2019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ZSL e.V. Erlangen Arina Alstut</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F81D2-EFD1-4289-9DD5-8B860693E6A6}" type="slidenum">
              <a:rPr lang="de-DE" smtClean="0"/>
              <a:t>‹Nr.›</a:t>
            </a:fld>
            <a:endParaRPr lang="de-DE"/>
          </a:p>
        </p:txBody>
      </p:sp>
    </p:spTree>
    <p:extLst>
      <p:ext uri="{BB962C8B-B14F-4D97-AF65-F5344CB8AC3E}">
        <p14:creationId xmlns:p14="http://schemas.microsoft.com/office/powerpoint/2010/main" val="1281067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pons.com/&#252;bersetzung/russisch-deutsch/&#1087;&#1077;&#1076;&#1072;&#1075;&#1086;&#1075;" TargetMode="External"/><Relationship Id="rId2" Type="http://schemas.openxmlformats.org/officeDocument/2006/relationships/hyperlink" Target="https://de.pons.com/&#252;bersetzung/russisch-deutsch/&#1051;&#1077;&#1095;&#1077;&#1073;&#1085;&#1099;&#10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de.pons.com/&#252;bersetzung/russisch-deutsch/&#1076;&#1077;&#1090;&#1089;&#1082;&#1080;&#1081;" TargetMode="External"/><Relationship Id="rId2" Type="http://schemas.openxmlformats.org/officeDocument/2006/relationships/hyperlink" Target="https://de.pons.com/&#252;bersetzung/russisch-deutsch/&#1074;&#1086;&#1089;&#1087;&#1080;&#1090;&#1072;&#1090;&#1077;&#1083;&#11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976BD-43F4-4099-A243-380872DDBDA1}"/>
              </a:ext>
            </a:extLst>
          </p:cNvPr>
          <p:cNvSpPr>
            <a:spLocks noGrp="1"/>
          </p:cNvSpPr>
          <p:nvPr>
            <p:ph type="title"/>
          </p:nvPr>
        </p:nvSpPr>
        <p:spPr/>
        <p:txBody>
          <a:bodyPr>
            <a:normAutofit fontScale="90000"/>
          </a:bodyPr>
          <a:lstStyle/>
          <a:p>
            <a:r>
              <a:rPr lang="ru-RU" b="1" dirty="0">
                <a:solidFill>
                  <a:schemeClr val="tx2"/>
                </a:solidFill>
              </a:rPr>
              <a:t>Профессия социального работника в Германии</a:t>
            </a:r>
            <a:endParaRPr lang="de-DE" dirty="0"/>
          </a:p>
        </p:txBody>
      </p:sp>
      <p:sp>
        <p:nvSpPr>
          <p:cNvPr id="4" name="Fußzeilenplatzhalter 3">
            <a:extLst>
              <a:ext uri="{FF2B5EF4-FFF2-40B4-BE49-F238E27FC236}">
                <a16:creationId xmlns:a16="http://schemas.microsoft.com/office/drawing/2014/main" id="{82268C72-5648-45EF-BCBE-2E05ABECC1AB}"/>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5C767EC5-A974-430D-850B-F77CC2380D69}"/>
              </a:ext>
            </a:extLst>
          </p:cNvPr>
          <p:cNvSpPr>
            <a:spLocks noGrp="1"/>
          </p:cNvSpPr>
          <p:nvPr>
            <p:ph type="sldNum" sz="quarter" idx="12"/>
          </p:nvPr>
        </p:nvSpPr>
        <p:spPr/>
        <p:txBody>
          <a:bodyPr/>
          <a:lstStyle/>
          <a:p>
            <a:fld id="{54BF81D2-EFD1-4289-9DD5-8B860693E6A6}" type="slidenum">
              <a:rPr lang="de-DE" smtClean="0"/>
              <a:t>1</a:t>
            </a:fld>
            <a:endParaRPr lang="de-DE"/>
          </a:p>
        </p:txBody>
      </p:sp>
      <p:pic>
        <p:nvPicPr>
          <p:cNvPr id="6" name="Inhaltsplatzhalter 5">
            <a:extLst>
              <a:ext uri="{FF2B5EF4-FFF2-40B4-BE49-F238E27FC236}">
                <a16:creationId xmlns:a16="http://schemas.microsoft.com/office/drawing/2014/main" id="{12321868-9574-4828-8821-CC124EE9AB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571" y="1600201"/>
            <a:ext cx="4066058" cy="2225869"/>
          </a:xfrm>
          <a:prstGeom prst="rect">
            <a:avLst/>
          </a:prstGeom>
        </p:spPr>
      </p:pic>
      <p:pic>
        <p:nvPicPr>
          <p:cNvPr id="7" name="Inhaltsplatzhalter 6">
            <a:extLst>
              <a:ext uri="{FF2B5EF4-FFF2-40B4-BE49-F238E27FC236}">
                <a16:creationId xmlns:a16="http://schemas.microsoft.com/office/drawing/2014/main" id="{611FF98A-22E9-4B37-B752-35E15CEDE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1" y="1600201"/>
            <a:ext cx="4090428" cy="2774353"/>
          </a:xfrm>
          <a:prstGeom prst="rect">
            <a:avLst/>
          </a:prstGeom>
        </p:spPr>
      </p:pic>
      <p:pic>
        <p:nvPicPr>
          <p:cNvPr id="8" name="Grafik 7">
            <a:extLst>
              <a:ext uri="{FF2B5EF4-FFF2-40B4-BE49-F238E27FC236}">
                <a16:creationId xmlns:a16="http://schemas.microsoft.com/office/drawing/2014/main" id="{1A0645A6-CF64-41DE-B450-F77E9F158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826071"/>
            <a:ext cx="4066058" cy="2442542"/>
          </a:xfrm>
          <a:prstGeom prst="rect">
            <a:avLst/>
          </a:prstGeom>
        </p:spPr>
      </p:pic>
      <p:pic>
        <p:nvPicPr>
          <p:cNvPr id="9" name="Grafik 8">
            <a:extLst>
              <a:ext uri="{FF2B5EF4-FFF2-40B4-BE49-F238E27FC236}">
                <a16:creationId xmlns:a16="http://schemas.microsoft.com/office/drawing/2014/main" id="{09D863CA-D350-4A86-BC81-01310FA656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3702647"/>
            <a:ext cx="4114800" cy="2653704"/>
          </a:xfrm>
          <a:prstGeom prst="rect">
            <a:avLst/>
          </a:prstGeom>
        </p:spPr>
      </p:pic>
    </p:spTree>
    <p:extLst>
      <p:ext uri="{BB962C8B-B14F-4D97-AF65-F5344CB8AC3E}">
        <p14:creationId xmlns:p14="http://schemas.microsoft.com/office/powerpoint/2010/main" val="166321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FFFC3B-085B-4188-BD3F-408507B8477A}"/>
              </a:ext>
            </a:extLst>
          </p:cNvPr>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a:extLst>
              <a:ext uri="{FF2B5EF4-FFF2-40B4-BE49-F238E27FC236}">
                <a16:creationId xmlns:a16="http://schemas.microsoft.com/office/drawing/2014/main" id="{DD0B929B-AF53-44BC-8A07-7A0CD7207DB0}"/>
              </a:ext>
            </a:extLst>
          </p:cNvPr>
          <p:cNvSpPr>
            <a:spLocks noGrp="1"/>
          </p:cNvSpPr>
          <p:nvPr>
            <p:ph idx="1"/>
          </p:nvPr>
        </p:nvSpPr>
        <p:spPr>
          <a:xfrm>
            <a:off x="457200" y="1600200"/>
            <a:ext cx="8229600" cy="4983162"/>
          </a:xfrm>
        </p:spPr>
        <p:txBody>
          <a:bodyPr>
            <a:normAutofit fontScale="32500" lnSpcReduction="20000"/>
          </a:bodyPr>
          <a:lstStyle/>
          <a:p>
            <a:pPr marL="0" indent="0">
              <a:buNone/>
            </a:pPr>
            <a:r>
              <a:rPr lang="ru-RU" sz="7000" b="1" dirty="0"/>
              <a:t>Обязанности медсестры</a:t>
            </a:r>
            <a:r>
              <a:rPr lang="de-DE" sz="7000" b="1" dirty="0"/>
              <a:t>:</a:t>
            </a:r>
            <a:endParaRPr lang="ru-RU" sz="6000" b="1" dirty="0">
              <a:solidFill>
                <a:srgbClr val="C00000"/>
              </a:solidFill>
            </a:endParaRPr>
          </a:p>
          <a:p>
            <a:r>
              <a:rPr lang="ru-RU" sz="6000" dirty="0"/>
              <a:t>мониторинг таких жизненно важных показателей больного, как сердечный пульс, общая температура тела, артериальное давление </a:t>
            </a:r>
          </a:p>
          <a:p>
            <a:r>
              <a:rPr lang="ru-RU" sz="6000" dirty="0"/>
              <a:t>контроль общего состояния больного и ведение необходимой документации</a:t>
            </a:r>
          </a:p>
          <a:p>
            <a:r>
              <a:rPr lang="ru-RU" sz="6000" dirty="0"/>
              <a:t>контроль и обеспечение пациента лекарственными средствами, прописанными врачом</a:t>
            </a:r>
          </a:p>
          <a:p>
            <a:r>
              <a:rPr lang="ru-RU" sz="6000" dirty="0"/>
              <a:t>уведомление врача о состоянии пациента и быстрое реанимирование больного в случае возникновения непредвиденных обстоятельств</a:t>
            </a:r>
          </a:p>
          <a:p>
            <a:r>
              <a:rPr lang="ru-RU" sz="6000" dirty="0"/>
              <a:t>подготовка больного к аппаратному или обычному обследованию</a:t>
            </a:r>
          </a:p>
          <a:p>
            <a:r>
              <a:rPr lang="ru-RU" sz="6000" dirty="0"/>
              <a:t>внутримышечные и парентеральные уколы/капельницы</a:t>
            </a:r>
          </a:p>
          <a:p>
            <a:r>
              <a:rPr lang="ru-RU" sz="6000" dirty="0"/>
              <a:t>умение подключать катетер «бабочку» при работе с маленькими детьми и взрослыми с «мелкими» венами</a:t>
            </a:r>
          </a:p>
          <a:p>
            <a:r>
              <a:rPr lang="ru-RU" sz="6000" dirty="0"/>
              <a:t>осуществление электрокардиографии, спирографии, электроэнцефалографии (ЭЭГ)</a:t>
            </a:r>
            <a:r>
              <a:rPr lang="de-DE" sz="6000" dirty="0"/>
              <a:t>, …..</a:t>
            </a:r>
            <a:endParaRPr lang="ru-RU" sz="6000" dirty="0"/>
          </a:p>
        </p:txBody>
      </p:sp>
      <p:sp>
        <p:nvSpPr>
          <p:cNvPr id="4" name="Fußzeilenplatzhalter 3">
            <a:extLst>
              <a:ext uri="{FF2B5EF4-FFF2-40B4-BE49-F238E27FC236}">
                <a16:creationId xmlns:a16="http://schemas.microsoft.com/office/drawing/2014/main" id="{24A968D8-09DB-4B51-8A7D-479C9E362F02}"/>
              </a:ext>
            </a:extLst>
          </p:cNvPr>
          <p:cNvSpPr>
            <a:spLocks noGrp="1"/>
          </p:cNvSpPr>
          <p:nvPr>
            <p:ph type="ftr" sz="quarter" idx="11"/>
          </p:nvPr>
        </p:nvSpPr>
        <p:spPr/>
        <p:txBody>
          <a:bodyPr/>
          <a:lstStyle/>
          <a:p>
            <a:r>
              <a:rPr lang="de-DE" dirty="0"/>
              <a:t>ZSL e.V. Erlangen Arina Alstut</a:t>
            </a:r>
          </a:p>
        </p:txBody>
      </p:sp>
      <p:sp>
        <p:nvSpPr>
          <p:cNvPr id="5" name="Foliennummernplatzhalter 4">
            <a:extLst>
              <a:ext uri="{FF2B5EF4-FFF2-40B4-BE49-F238E27FC236}">
                <a16:creationId xmlns:a16="http://schemas.microsoft.com/office/drawing/2014/main" id="{E02392A3-EA51-483E-AF28-37C6868F09F5}"/>
              </a:ext>
            </a:extLst>
          </p:cNvPr>
          <p:cNvSpPr>
            <a:spLocks noGrp="1"/>
          </p:cNvSpPr>
          <p:nvPr>
            <p:ph type="sldNum" sz="quarter" idx="12"/>
          </p:nvPr>
        </p:nvSpPr>
        <p:spPr/>
        <p:txBody>
          <a:bodyPr/>
          <a:lstStyle/>
          <a:p>
            <a:fld id="{54BF81D2-EFD1-4289-9DD5-8B860693E6A6}" type="slidenum">
              <a:rPr lang="de-DE" smtClean="0"/>
              <a:t>10</a:t>
            </a:fld>
            <a:endParaRPr lang="de-DE" dirty="0"/>
          </a:p>
        </p:txBody>
      </p:sp>
    </p:spTree>
    <p:extLst>
      <p:ext uri="{BB962C8B-B14F-4D97-AF65-F5344CB8AC3E}">
        <p14:creationId xmlns:p14="http://schemas.microsoft.com/office/powerpoint/2010/main" val="427001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21710A-395F-40B5-9534-32B4AC5DD22E}"/>
              </a:ext>
            </a:extLst>
          </p:cNvPr>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a:extLst>
              <a:ext uri="{FF2B5EF4-FFF2-40B4-BE49-F238E27FC236}">
                <a16:creationId xmlns:a16="http://schemas.microsoft.com/office/drawing/2014/main" id="{661794CE-9421-4B0F-A538-5108AAB20BF4}"/>
              </a:ext>
            </a:extLst>
          </p:cNvPr>
          <p:cNvSpPr>
            <a:spLocks noGrp="1"/>
          </p:cNvSpPr>
          <p:nvPr>
            <p:ph idx="1"/>
          </p:nvPr>
        </p:nvSpPr>
        <p:spPr/>
        <p:txBody>
          <a:bodyPr>
            <a:normAutofit fontScale="85000" lnSpcReduction="10000"/>
          </a:bodyPr>
          <a:lstStyle/>
          <a:p>
            <a:pPr marL="0" indent="0">
              <a:buNone/>
            </a:pPr>
            <a:r>
              <a:rPr lang="ru-RU" sz="3600" b="1" dirty="0"/>
              <a:t>Обязанности медсестры</a:t>
            </a:r>
            <a:r>
              <a:rPr lang="de-DE" sz="3600" b="1" dirty="0"/>
              <a:t>:</a:t>
            </a:r>
            <a:endParaRPr lang="ru-RU" sz="3600" b="1" dirty="0"/>
          </a:p>
          <a:p>
            <a:pPr marL="0" indent="0" algn="ctr">
              <a:buNone/>
            </a:pPr>
            <a:endParaRPr lang="ru-RU" b="1" dirty="0"/>
          </a:p>
          <a:p>
            <a:pPr marL="0" indent="0">
              <a:buNone/>
            </a:pPr>
            <a:r>
              <a:rPr lang="ru-RU" b="1" dirty="0"/>
              <a:t>Уход (Grundpflege) включает следующие действия</a:t>
            </a:r>
            <a:endParaRPr lang="de-DE" b="1" dirty="0"/>
          </a:p>
          <a:p>
            <a:pPr marL="0" indent="0">
              <a:buNone/>
            </a:pPr>
            <a:endParaRPr lang="ru-RU" b="1" dirty="0"/>
          </a:p>
          <a:p>
            <a:r>
              <a:rPr lang="ru-RU" sz="2600" dirty="0"/>
              <a:t>процедуры личной гигиены больного (мытьё, расчесывание, чистка зубов и полости рта, бритьё, контроль мочеиспускания и стула, чистка приборов для искусственного выведения урины или отходов жизнедеятельности)</a:t>
            </a:r>
          </a:p>
          <a:p>
            <a:r>
              <a:rPr lang="ru-RU" sz="2600" dirty="0"/>
              <a:t>питание больного, высчитывание нормы потребляемой медицинской продукции для диабетиков</a:t>
            </a:r>
          </a:p>
          <a:p>
            <a:r>
              <a:rPr lang="ru-RU" sz="2600" dirty="0"/>
              <a:t>помощь в передвижении (перемещение при подъеме с кровати и т.д.)</a:t>
            </a:r>
          </a:p>
          <a:p>
            <a:endParaRPr lang="de-DE" dirty="0"/>
          </a:p>
        </p:txBody>
      </p:sp>
      <p:sp>
        <p:nvSpPr>
          <p:cNvPr id="4" name="Fußzeilenplatzhalter 3">
            <a:extLst>
              <a:ext uri="{FF2B5EF4-FFF2-40B4-BE49-F238E27FC236}">
                <a16:creationId xmlns:a16="http://schemas.microsoft.com/office/drawing/2014/main" id="{C8A68474-1709-4F4B-86CE-1F53CE9C638E}"/>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A01C348B-8E2C-4661-9ACD-147A5DE539C9}"/>
              </a:ext>
            </a:extLst>
          </p:cNvPr>
          <p:cNvSpPr>
            <a:spLocks noGrp="1"/>
          </p:cNvSpPr>
          <p:nvPr>
            <p:ph type="sldNum" sz="quarter" idx="12"/>
          </p:nvPr>
        </p:nvSpPr>
        <p:spPr/>
        <p:txBody>
          <a:bodyPr/>
          <a:lstStyle/>
          <a:p>
            <a:fld id="{54BF81D2-EFD1-4289-9DD5-8B860693E6A6}" type="slidenum">
              <a:rPr lang="de-DE" smtClean="0"/>
              <a:t>11</a:t>
            </a:fld>
            <a:endParaRPr lang="de-DE"/>
          </a:p>
        </p:txBody>
      </p:sp>
    </p:spTree>
    <p:extLst>
      <p:ext uri="{BB962C8B-B14F-4D97-AF65-F5344CB8AC3E}">
        <p14:creationId xmlns:p14="http://schemas.microsoft.com/office/powerpoint/2010/main" val="416160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ru-RU" sz="3200" b="1" dirty="0">
                <a:solidFill>
                  <a:schemeClr val="tx2"/>
                </a:solidFill>
              </a:rPr>
              <a:t>Профессия социального работника в Германии</a:t>
            </a:r>
            <a:endParaRPr lang="de-DE" sz="3200" dirty="0"/>
          </a:p>
        </p:txBody>
      </p:sp>
      <p:sp>
        <p:nvSpPr>
          <p:cNvPr id="3" name="Inhaltsplatzhalter 2"/>
          <p:cNvSpPr>
            <a:spLocks noGrp="1"/>
          </p:cNvSpPr>
          <p:nvPr>
            <p:ph idx="1"/>
          </p:nvPr>
        </p:nvSpPr>
        <p:spPr/>
        <p:txBody>
          <a:bodyPr>
            <a:normAutofit/>
          </a:bodyPr>
          <a:lstStyle/>
          <a:p>
            <a:pPr marL="0" indent="0" algn="ctr">
              <a:buNone/>
            </a:pPr>
            <a:r>
              <a:rPr lang="ru-RU" sz="2400" b="1" dirty="0">
                <a:solidFill>
                  <a:srgbClr val="C00000"/>
                </a:solidFill>
              </a:rPr>
              <a:t>Медицинская сестра по уходу за пациентами пожилого и старческого возраста (нем. </a:t>
            </a:r>
            <a:r>
              <a:rPr lang="de-DE" sz="2400" b="1" dirty="0">
                <a:solidFill>
                  <a:srgbClr val="C00000"/>
                </a:solidFill>
              </a:rPr>
              <a:t>Altenpfleger/-in)</a:t>
            </a:r>
            <a:endParaRPr lang="ru-RU" sz="2400" b="1" dirty="0">
              <a:solidFill>
                <a:srgbClr val="C00000"/>
              </a:solidFill>
            </a:endParaRPr>
          </a:p>
          <a:p>
            <a:pPr marL="0" indent="0">
              <a:buNone/>
            </a:pPr>
            <a:r>
              <a:rPr lang="ru-RU" sz="2400" b="1" dirty="0"/>
              <a:t>Место работы</a:t>
            </a:r>
            <a:r>
              <a:rPr lang="de-DE" sz="2400" b="1" dirty="0"/>
              <a:t>:</a:t>
            </a:r>
          </a:p>
          <a:p>
            <a:r>
              <a:rPr lang="ru-RU" sz="2400" dirty="0"/>
              <a:t>дома престарелых</a:t>
            </a:r>
            <a:endParaRPr lang="de-DE" sz="2400" dirty="0"/>
          </a:p>
          <a:p>
            <a:r>
              <a:rPr lang="ru-RU" sz="2400" dirty="0"/>
              <a:t>дома для инвалидов а также в </a:t>
            </a:r>
            <a:endParaRPr lang="de-DE" sz="2400" dirty="0"/>
          </a:p>
          <a:p>
            <a:r>
              <a:rPr lang="ru-RU" sz="2400" dirty="0"/>
              <a:t>гериатрические отделения многопрофильных больниц, где осуществляет уход за пациентами пожилого и старческого возраста</a:t>
            </a:r>
            <a:endParaRPr lang="de-DE" sz="2400" dirty="0"/>
          </a:p>
          <a:p>
            <a:r>
              <a:rPr lang="ru-RU" sz="2400" dirty="0"/>
              <a:t>амбулаторной уходе</a:t>
            </a:r>
            <a:endParaRPr lang="de-DE" sz="2400" dirty="0"/>
          </a:p>
        </p:txBody>
      </p:sp>
      <p:sp>
        <p:nvSpPr>
          <p:cNvPr id="4" name="Fußzeilenplatzhalter 3">
            <a:extLst>
              <a:ext uri="{FF2B5EF4-FFF2-40B4-BE49-F238E27FC236}">
                <a16:creationId xmlns:a16="http://schemas.microsoft.com/office/drawing/2014/main" id="{DE79390C-1383-4EBE-9E70-6813209F5773}"/>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19C386F1-C02D-466C-B9F6-EC40641F4C35}"/>
              </a:ext>
            </a:extLst>
          </p:cNvPr>
          <p:cNvSpPr>
            <a:spLocks noGrp="1"/>
          </p:cNvSpPr>
          <p:nvPr>
            <p:ph type="sldNum" sz="quarter" idx="12"/>
          </p:nvPr>
        </p:nvSpPr>
        <p:spPr/>
        <p:txBody>
          <a:bodyPr/>
          <a:lstStyle/>
          <a:p>
            <a:fld id="{54BF81D2-EFD1-4289-9DD5-8B860693E6A6}" type="slidenum">
              <a:rPr lang="de-DE" smtClean="0"/>
              <a:t>12</a:t>
            </a:fld>
            <a:endParaRPr lang="de-DE"/>
          </a:p>
        </p:txBody>
      </p:sp>
    </p:spTree>
    <p:extLst>
      <p:ext uri="{BB962C8B-B14F-4D97-AF65-F5344CB8AC3E}">
        <p14:creationId xmlns:p14="http://schemas.microsoft.com/office/powerpoint/2010/main" val="231286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82139E-CC04-4244-B2A1-F6D2AAE16F28}"/>
              </a:ext>
            </a:extLst>
          </p:cNvPr>
          <p:cNvSpPr>
            <a:spLocks noGrp="1"/>
          </p:cNvSpPr>
          <p:nvPr>
            <p:ph type="title"/>
          </p:nvPr>
        </p:nvSpPr>
        <p:spPr>
          <a:xfrm>
            <a:off x="442914" y="260648"/>
            <a:ext cx="8229600" cy="1143000"/>
          </a:xfrm>
        </p:spPr>
        <p:txBody>
          <a:bodyPr>
            <a:noAutofit/>
          </a:bodyPr>
          <a:lstStyle/>
          <a:p>
            <a:br>
              <a:rPr lang="ru-RU" sz="3600" b="1" dirty="0">
                <a:solidFill>
                  <a:schemeClr val="tx2"/>
                </a:solidFill>
              </a:rPr>
            </a:br>
            <a:br>
              <a:rPr lang="ru-RU" sz="3600" b="1" dirty="0">
                <a:solidFill>
                  <a:schemeClr val="tx2"/>
                </a:solidFill>
              </a:rPr>
            </a:br>
            <a:br>
              <a:rPr lang="ru-RU" sz="3600" b="1" dirty="0">
                <a:solidFill>
                  <a:schemeClr val="tx2"/>
                </a:solidFill>
              </a:rPr>
            </a:br>
            <a:r>
              <a:rPr lang="ru-RU" sz="3600" b="1" dirty="0">
                <a:solidFill>
                  <a:schemeClr val="tx2"/>
                </a:solidFill>
              </a:rPr>
              <a:t>Профессия социального работника в Германии</a:t>
            </a:r>
            <a:br>
              <a:rPr lang="ru-RU" sz="3600" b="1" dirty="0">
                <a:solidFill>
                  <a:schemeClr val="tx2"/>
                </a:solidFill>
              </a:rPr>
            </a:br>
            <a:r>
              <a:rPr lang="ru-RU" sz="2800" b="1" dirty="0"/>
              <a:t>Обязанности медицинской сестры по уходу за пожилыми людьми</a:t>
            </a:r>
            <a:r>
              <a:rPr lang="de-DE" sz="2800" b="1" dirty="0"/>
              <a:t>:</a:t>
            </a:r>
            <a:br>
              <a:rPr lang="ru-RU" sz="3600" b="1" dirty="0">
                <a:solidFill>
                  <a:srgbClr val="C00000"/>
                </a:solidFill>
              </a:rPr>
            </a:br>
            <a:endParaRPr lang="de-DE" sz="3600" dirty="0"/>
          </a:p>
        </p:txBody>
      </p:sp>
      <p:sp>
        <p:nvSpPr>
          <p:cNvPr id="7" name="Inhaltsplatzhalter 6">
            <a:extLst>
              <a:ext uri="{FF2B5EF4-FFF2-40B4-BE49-F238E27FC236}">
                <a16:creationId xmlns:a16="http://schemas.microsoft.com/office/drawing/2014/main" id="{3694C94A-D321-451B-9AB2-84D9DF434C6D}"/>
              </a:ext>
            </a:extLst>
          </p:cNvPr>
          <p:cNvSpPr>
            <a:spLocks noGrp="1"/>
          </p:cNvSpPr>
          <p:nvPr>
            <p:ph idx="1"/>
          </p:nvPr>
        </p:nvSpPr>
        <p:spPr>
          <a:xfrm>
            <a:off x="457200" y="2492896"/>
            <a:ext cx="8229600" cy="3633267"/>
          </a:xfrm>
        </p:spPr>
        <p:txBody>
          <a:bodyPr>
            <a:normAutofit fontScale="47500" lnSpcReduction="20000"/>
          </a:bodyPr>
          <a:lstStyle/>
          <a:p>
            <a:pPr marL="0" indent="0" algn="ctr">
              <a:buNone/>
            </a:pPr>
            <a:endParaRPr lang="ru-RU" b="1" dirty="0"/>
          </a:p>
          <a:p>
            <a:r>
              <a:rPr lang="ru-RU" sz="4000" b="1" dirty="0"/>
              <a:t> </a:t>
            </a:r>
            <a:r>
              <a:rPr lang="ru-RU" sz="4200" dirty="0"/>
              <a:t>медицинский сестринский уход</a:t>
            </a:r>
          </a:p>
          <a:p>
            <a:r>
              <a:rPr lang="ru-RU" sz="4200" b="1" dirty="0"/>
              <a:t> </a:t>
            </a:r>
            <a:r>
              <a:rPr lang="ru-RU" sz="4200" dirty="0"/>
              <a:t>социальная и организаторская деятельность</a:t>
            </a:r>
          </a:p>
          <a:p>
            <a:r>
              <a:rPr lang="ru-RU" sz="4200" dirty="0"/>
              <a:t> беседы, передача информации о том, какие возможности в общем могут быть предложены пожилым людям в учреждении </a:t>
            </a:r>
          </a:p>
          <a:p>
            <a:r>
              <a:rPr lang="ru-RU" sz="4200" dirty="0"/>
              <a:t> организация возможного досуга, например, в форме культурных вечеров, проведения игр или совместного музицирования</a:t>
            </a:r>
          </a:p>
          <a:p>
            <a:r>
              <a:rPr lang="ru-RU" sz="4200" dirty="0"/>
              <a:t> административная работа</a:t>
            </a:r>
            <a:r>
              <a:rPr lang="de-DE" sz="4200" dirty="0"/>
              <a:t>,</a:t>
            </a:r>
            <a:r>
              <a:rPr lang="ru-RU" sz="4200" dirty="0"/>
              <a:t> ведение медицинской документации, отчет и подведение итогов  сестринской работы </a:t>
            </a:r>
          </a:p>
          <a:p>
            <a:r>
              <a:rPr lang="ru-RU" sz="4200" dirty="0"/>
              <a:t> хозяйственно — организационные работы в учреждении по уходу за пожилыми людьми как, например, координация персонала</a:t>
            </a:r>
            <a:endParaRPr lang="de-DE" sz="4200" dirty="0"/>
          </a:p>
        </p:txBody>
      </p:sp>
      <p:sp>
        <p:nvSpPr>
          <p:cNvPr id="3" name="Fußzeilenplatzhalter 2">
            <a:extLst>
              <a:ext uri="{FF2B5EF4-FFF2-40B4-BE49-F238E27FC236}">
                <a16:creationId xmlns:a16="http://schemas.microsoft.com/office/drawing/2014/main" id="{6E84EED6-E258-4BE0-B2D0-9ABB28E4AD0B}"/>
              </a:ext>
            </a:extLst>
          </p:cNvPr>
          <p:cNvSpPr>
            <a:spLocks noGrp="1"/>
          </p:cNvSpPr>
          <p:nvPr>
            <p:ph type="ftr" sz="quarter" idx="11"/>
          </p:nvPr>
        </p:nvSpPr>
        <p:spPr/>
        <p:txBody>
          <a:bodyPr/>
          <a:lstStyle/>
          <a:p>
            <a:r>
              <a:rPr lang="de-DE"/>
              <a:t>ZSL e.V. Erlangen Arina Alstut</a:t>
            </a:r>
          </a:p>
        </p:txBody>
      </p:sp>
      <p:sp>
        <p:nvSpPr>
          <p:cNvPr id="4" name="Foliennummernplatzhalter 3">
            <a:extLst>
              <a:ext uri="{FF2B5EF4-FFF2-40B4-BE49-F238E27FC236}">
                <a16:creationId xmlns:a16="http://schemas.microsoft.com/office/drawing/2014/main" id="{9EB37928-F8A3-4001-8C51-2F93772BB591}"/>
              </a:ext>
            </a:extLst>
          </p:cNvPr>
          <p:cNvSpPr>
            <a:spLocks noGrp="1"/>
          </p:cNvSpPr>
          <p:nvPr>
            <p:ph type="sldNum" sz="quarter" idx="12"/>
          </p:nvPr>
        </p:nvSpPr>
        <p:spPr/>
        <p:txBody>
          <a:bodyPr/>
          <a:lstStyle/>
          <a:p>
            <a:fld id="{54BF81D2-EFD1-4289-9DD5-8B860693E6A6}" type="slidenum">
              <a:rPr lang="de-DE" smtClean="0"/>
              <a:t>13</a:t>
            </a:fld>
            <a:endParaRPr lang="de-DE"/>
          </a:p>
        </p:txBody>
      </p:sp>
    </p:spTree>
    <p:extLst>
      <p:ext uri="{BB962C8B-B14F-4D97-AF65-F5344CB8AC3E}">
        <p14:creationId xmlns:p14="http://schemas.microsoft.com/office/powerpoint/2010/main" val="198445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3F9CE0-5DE8-4321-84DF-F1041EEF7ACF}"/>
              </a:ext>
            </a:extLst>
          </p:cNvPr>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a:extLst>
              <a:ext uri="{FF2B5EF4-FFF2-40B4-BE49-F238E27FC236}">
                <a16:creationId xmlns:a16="http://schemas.microsoft.com/office/drawing/2014/main" id="{CE0F50A8-B484-40A4-BF9A-CDFE5A899388}"/>
              </a:ext>
            </a:extLst>
          </p:cNvPr>
          <p:cNvSpPr>
            <a:spLocks noGrp="1"/>
          </p:cNvSpPr>
          <p:nvPr>
            <p:ph idx="1"/>
          </p:nvPr>
        </p:nvSpPr>
        <p:spPr/>
        <p:txBody>
          <a:bodyPr>
            <a:normAutofit fontScale="77500" lnSpcReduction="20000"/>
          </a:bodyPr>
          <a:lstStyle/>
          <a:p>
            <a:pPr marL="0" indent="0" algn="ctr">
              <a:buNone/>
            </a:pPr>
            <a:r>
              <a:rPr lang="ru-RU" dirty="0"/>
              <a:t> </a:t>
            </a:r>
            <a:r>
              <a:rPr lang="ru-RU" sz="3600" b="1" dirty="0">
                <a:solidFill>
                  <a:srgbClr val="C00000"/>
                </a:solidFill>
              </a:rPr>
              <a:t>Реформа образования</a:t>
            </a:r>
            <a:r>
              <a:rPr lang="ru-RU" sz="3600" b="1" dirty="0"/>
              <a:t> </a:t>
            </a:r>
            <a:r>
              <a:rPr lang="ru-RU" sz="3600" b="1" dirty="0">
                <a:solidFill>
                  <a:srgbClr val="C00000"/>
                </a:solidFill>
              </a:rPr>
              <a:t>2020</a:t>
            </a:r>
            <a:endParaRPr lang="de-DE" sz="3600" b="1" dirty="0">
              <a:solidFill>
                <a:srgbClr val="C00000"/>
              </a:solidFill>
            </a:endParaRPr>
          </a:p>
          <a:p>
            <a:pPr marL="0" indent="0">
              <a:buNone/>
            </a:pPr>
            <a:endParaRPr lang="ru-RU" dirty="0"/>
          </a:p>
          <a:p>
            <a:pPr marL="0" indent="0">
              <a:buNone/>
            </a:pPr>
            <a:r>
              <a:rPr lang="ru-RU" sz="3100" dirty="0"/>
              <a:t>Согласно этой реформе ученики всех школ по сестринскому уходу будут обучаться первые два года из трех лет обучения по единой программе. После двух лет ученики должны выбрать один из трех возможных вариантов дальнейшего обучения в последней третий год: </a:t>
            </a:r>
            <a:endParaRPr lang="de-DE" sz="3100" dirty="0"/>
          </a:p>
          <a:p>
            <a:pPr lvl="0"/>
            <a:r>
              <a:rPr lang="ru-RU" sz="3100" dirty="0"/>
              <a:t>специализация по уходу за детьми, </a:t>
            </a:r>
            <a:endParaRPr lang="de-DE" sz="3100" dirty="0"/>
          </a:p>
          <a:p>
            <a:pPr lvl="0"/>
            <a:r>
              <a:rPr lang="ru-RU" sz="3100" dirty="0"/>
              <a:t>специализация по уходу за людьми пожилого и старческого возраста, </a:t>
            </a:r>
            <a:endParaRPr lang="de-DE" sz="3100" dirty="0"/>
          </a:p>
          <a:p>
            <a:pPr lvl="0"/>
            <a:r>
              <a:rPr lang="ru-RU" sz="3100" dirty="0"/>
              <a:t>продолжение программы первых двух лет обучения без специализации, по окончании что-то вроде медсестры широкого профиля. </a:t>
            </a:r>
            <a:endParaRPr lang="de-DE" sz="3100" dirty="0"/>
          </a:p>
          <a:p>
            <a:endParaRPr lang="de-DE" dirty="0"/>
          </a:p>
        </p:txBody>
      </p:sp>
      <p:sp>
        <p:nvSpPr>
          <p:cNvPr id="4" name="Fußzeilenplatzhalter 3">
            <a:extLst>
              <a:ext uri="{FF2B5EF4-FFF2-40B4-BE49-F238E27FC236}">
                <a16:creationId xmlns:a16="http://schemas.microsoft.com/office/drawing/2014/main" id="{0CF7F43B-7217-4987-A350-81A32043DF3F}"/>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92A91F9D-D2FC-4F23-A1CA-B9555B0F1A6D}"/>
              </a:ext>
            </a:extLst>
          </p:cNvPr>
          <p:cNvSpPr>
            <a:spLocks noGrp="1"/>
          </p:cNvSpPr>
          <p:nvPr>
            <p:ph type="sldNum" sz="quarter" idx="12"/>
          </p:nvPr>
        </p:nvSpPr>
        <p:spPr/>
        <p:txBody>
          <a:bodyPr/>
          <a:lstStyle/>
          <a:p>
            <a:fld id="{54BF81D2-EFD1-4289-9DD5-8B860693E6A6}" type="slidenum">
              <a:rPr lang="de-DE" smtClean="0"/>
              <a:t>14</a:t>
            </a:fld>
            <a:endParaRPr lang="de-DE"/>
          </a:p>
        </p:txBody>
      </p:sp>
    </p:spTree>
    <p:extLst>
      <p:ext uri="{BB962C8B-B14F-4D97-AF65-F5344CB8AC3E}">
        <p14:creationId xmlns:p14="http://schemas.microsoft.com/office/powerpoint/2010/main" val="3815734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CFD073-6EE3-4AEC-B842-BEC729D8B13B}"/>
              </a:ext>
            </a:extLst>
          </p:cNvPr>
          <p:cNvSpPr>
            <a:spLocks noGrp="1"/>
          </p:cNvSpPr>
          <p:nvPr>
            <p:ph type="title"/>
          </p:nvPr>
        </p:nvSpPr>
        <p:spPr>
          <a:xfrm>
            <a:off x="457200" y="274637"/>
            <a:ext cx="8229600" cy="1288867"/>
          </a:xfrm>
        </p:spPr>
        <p:txBody>
          <a:bodyPr>
            <a:noAutofit/>
          </a:bodyPr>
          <a:lstStyle/>
          <a:p>
            <a:br>
              <a:rPr lang="de-DE" sz="3600" b="1" dirty="0">
                <a:solidFill>
                  <a:schemeClr val="tx2"/>
                </a:solidFill>
              </a:rPr>
            </a:br>
            <a:br>
              <a:rPr lang="de-DE" sz="3600" b="1" dirty="0">
                <a:solidFill>
                  <a:schemeClr val="tx2"/>
                </a:solidFill>
              </a:rPr>
            </a:br>
            <a:r>
              <a:rPr lang="ru-RU" sz="3600" b="1" dirty="0">
                <a:solidFill>
                  <a:schemeClr val="tx2"/>
                </a:solidFill>
              </a:rPr>
              <a:t>Профессия социального работника в Германии</a:t>
            </a:r>
            <a:br>
              <a:rPr lang="de-DE" sz="3600" b="1" dirty="0">
                <a:solidFill>
                  <a:schemeClr val="tx2"/>
                </a:solidFill>
              </a:rPr>
            </a:br>
            <a:r>
              <a:rPr lang="ru-RU" sz="2400" b="1" dirty="0">
                <a:solidFill>
                  <a:srgbClr val="C00000"/>
                </a:solidFill>
              </a:rPr>
              <a:t>Реформа образования</a:t>
            </a:r>
            <a:r>
              <a:rPr lang="ru-RU" sz="2400" b="1" dirty="0"/>
              <a:t> </a:t>
            </a:r>
            <a:r>
              <a:rPr lang="ru-RU" sz="2400" b="1" dirty="0">
                <a:solidFill>
                  <a:srgbClr val="C00000"/>
                </a:solidFill>
              </a:rPr>
              <a:t>2020</a:t>
            </a:r>
            <a:br>
              <a:rPr lang="de-DE" sz="2400" b="1" dirty="0">
                <a:solidFill>
                  <a:srgbClr val="C00000"/>
                </a:solidFill>
              </a:rPr>
            </a:br>
            <a:r>
              <a:rPr lang="ru-RU" sz="2400" b="1" dirty="0">
                <a:solidFill>
                  <a:srgbClr val="C00000"/>
                </a:solidFill>
              </a:rPr>
              <a:t>Финансирование</a:t>
            </a:r>
            <a:br>
              <a:rPr lang="de-DE" sz="3600" b="1" dirty="0">
                <a:solidFill>
                  <a:srgbClr val="C00000"/>
                </a:solidFill>
              </a:rPr>
            </a:br>
            <a:endParaRPr lang="de-DE" sz="3600" dirty="0"/>
          </a:p>
        </p:txBody>
      </p:sp>
      <p:pic>
        <p:nvPicPr>
          <p:cNvPr id="7" name="Inhaltsplatzhalter 6">
            <a:extLst>
              <a:ext uri="{FF2B5EF4-FFF2-40B4-BE49-F238E27FC236}">
                <a16:creationId xmlns:a16="http://schemas.microsoft.com/office/drawing/2014/main" id="{33DF4C7E-69AC-43F6-B9C0-8CD7643078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04863"/>
            <a:ext cx="8229600" cy="3960441"/>
          </a:xfrm>
        </p:spPr>
      </p:pic>
      <p:sp>
        <p:nvSpPr>
          <p:cNvPr id="4" name="Fußzeilenplatzhalter 3">
            <a:extLst>
              <a:ext uri="{FF2B5EF4-FFF2-40B4-BE49-F238E27FC236}">
                <a16:creationId xmlns:a16="http://schemas.microsoft.com/office/drawing/2014/main" id="{74C64539-94DC-425D-B9E3-82BED7F98795}"/>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764E7667-8625-4742-B78C-D3001BD7F6F4}"/>
              </a:ext>
            </a:extLst>
          </p:cNvPr>
          <p:cNvSpPr>
            <a:spLocks noGrp="1"/>
          </p:cNvSpPr>
          <p:nvPr>
            <p:ph type="sldNum" sz="quarter" idx="12"/>
          </p:nvPr>
        </p:nvSpPr>
        <p:spPr/>
        <p:txBody>
          <a:bodyPr/>
          <a:lstStyle/>
          <a:p>
            <a:fld id="{54BF81D2-EFD1-4289-9DD5-8B860693E6A6}" type="slidenum">
              <a:rPr lang="de-DE" smtClean="0"/>
              <a:t>15</a:t>
            </a:fld>
            <a:endParaRPr lang="de-DE"/>
          </a:p>
        </p:txBody>
      </p:sp>
    </p:spTree>
    <p:extLst>
      <p:ext uri="{BB962C8B-B14F-4D97-AF65-F5344CB8AC3E}">
        <p14:creationId xmlns:p14="http://schemas.microsoft.com/office/powerpoint/2010/main" val="3199694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a:extLst>
              <a:ext uri="{FF2B5EF4-FFF2-40B4-BE49-F238E27FC236}">
                <a16:creationId xmlns:a16="http://schemas.microsoft.com/office/drawing/2014/main" id="{088EB109-399D-4BA9-B59A-E49F66DB74D3}"/>
              </a:ext>
            </a:extLst>
          </p:cNvPr>
          <p:cNvSpPr>
            <a:spLocks noGrp="1"/>
          </p:cNvSpPr>
          <p:nvPr>
            <p:ph idx="1"/>
          </p:nvPr>
        </p:nvSpPr>
        <p:spPr/>
        <p:txBody>
          <a:bodyPr/>
          <a:lstStyle/>
          <a:p>
            <a:pPr marL="0" indent="0" algn="ctr">
              <a:buNone/>
            </a:pPr>
            <a:r>
              <a:rPr lang="ru-RU" b="1" dirty="0">
                <a:solidFill>
                  <a:srgbClr val="C00000"/>
                </a:solidFill>
              </a:rPr>
              <a:t>Возможности дальнейшего профессионального образования</a:t>
            </a:r>
            <a:endParaRPr lang="de-DE" b="1" dirty="0">
              <a:solidFill>
                <a:srgbClr val="C00000"/>
              </a:solidFill>
            </a:endParaRPr>
          </a:p>
          <a:p>
            <a:pPr marL="0" indent="0" algn="ctr">
              <a:buNone/>
            </a:pPr>
            <a:endParaRPr lang="de-DE" dirty="0">
              <a:solidFill>
                <a:srgbClr val="FF0000"/>
              </a:solidFill>
            </a:endParaRPr>
          </a:p>
          <a:p>
            <a:pPr marL="0" indent="0" algn="ctr">
              <a:buNone/>
            </a:pPr>
            <a:r>
              <a:rPr lang="ru-RU" sz="2800" dirty="0"/>
              <a:t>Для медицинской сестры, желающей дальнейшего профессионального развития, предлагается большой выбор программ повышения квалификации и узкой специализации</a:t>
            </a:r>
            <a:endParaRPr lang="de-DE" sz="2800" dirty="0"/>
          </a:p>
        </p:txBody>
      </p:sp>
      <p:sp>
        <p:nvSpPr>
          <p:cNvPr id="4" name="Fußzeilenplatzhalter 3">
            <a:extLst>
              <a:ext uri="{FF2B5EF4-FFF2-40B4-BE49-F238E27FC236}">
                <a16:creationId xmlns:a16="http://schemas.microsoft.com/office/drawing/2014/main" id="{17D3202E-79ED-4589-91F2-9B6D7CF9582F}"/>
              </a:ext>
            </a:extLst>
          </p:cNvPr>
          <p:cNvSpPr>
            <a:spLocks noGrp="1"/>
          </p:cNvSpPr>
          <p:nvPr>
            <p:ph type="ftr" sz="quarter" idx="11"/>
          </p:nvPr>
        </p:nvSpPr>
        <p:spPr/>
        <p:txBody>
          <a:bodyPr/>
          <a:lstStyle/>
          <a:p>
            <a:r>
              <a:rPr lang="de-DE"/>
              <a:t>ZSL e.V. Erlangen Arina Alstut</a:t>
            </a:r>
          </a:p>
        </p:txBody>
      </p:sp>
      <p:sp>
        <p:nvSpPr>
          <p:cNvPr id="6" name="Foliennummernplatzhalter 5">
            <a:extLst>
              <a:ext uri="{FF2B5EF4-FFF2-40B4-BE49-F238E27FC236}">
                <a16:creationId xmlns:a16="http://schemas.microsoft.com/office/drawing/2014/main" id="{14884415-B6D7-467B-B53C-D69948F51C02}"/>
              </a:ext>
            </a:extLst>
          </p:cNvPr>
          <p:cNvSpPr>
            <a:spLocks noGrp="1"/>
          </p:cNvSpPr>
          <p:nvPr>
            <p:ph type="sldNum" sz="quarter" idx="12"/>
          </p:nvPr>
        </p:nvSpPr>
        <p:spPr/>
        <p:txBody>
          <a:bodyPr/>
          <a:lstStyle/>
          <a:p>
            <a:fld id="{54BF81D2-EFD1-4289-9DD5-8B860693E6A6}" type="slidenum">
              <a:rPr lang="de-DE" smtClean="0"/>
              <a:t>16</a:t>
            </a:fld>
            <a:endParaRPr lang="de-DE"/>
          </a:p>
        </p:txBody>
      </p:sp>
    </p:spTree>
    <p:extLst>
      <p:ext uri="{BB962C8B-B14F-4D97-AF65-F5344CB8AC3E}">
        <p14:creationId xmlns:p14="http://schemas.microsoft.com/office/powerpoint/2010/main" val="230580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04ADBC7-A2FA-45D3-B1DD-FD0C152E6A2F}"/>
              </a:ext>
            </a:extLst>
          </p:cNvPr>
          <p:cNvSpPr>
            <a:spLocks noGrp="1"/>
          </p:cNvSpPr>
          <p:nvPr>
            <p:ph type="title"/>
          </p:nvPr>
        </p:nvSpPr>
        <p:spPr>
          <a:xfrm>
            <a:off x="457200" y="274638"/>
            <a:ext cx="8229600" cy="2866330"/>
          </a:xfrm>
        </p:spPr>
        <p:txBody>
          <a:bodyPr>
            <a:noAutofit/>
          </a:bodyPr>
          <a:lstStyle/>
          <a:p>
            <a:r>
              <a:rPr lang="ru-RU" sz="3600" b="1" dirty="0">
                <a:solidFill>
                  <a:schemeClr val="tx2"/>
                </a:solidFill>
              </a:rPr>
              <a:t>Профессия социального работника в Германии</a:t>
            </a:r>
            <a:br>
              <a:rPr lang="de-DE" sz="3600" b="1" dirty="0">
                <a:solidFill>
                  <a:schemeClr val="tx2"/>
                </a:solidFill>
              </a:rPr>
            </a:br>
            <a:r>
              <a:rPr lang="ru-RU" sz="2800" b="1" dirty="0">
                <a:solidFill>
                  <a:srgbClr val="C00000"/>
                </a:solidFill>
              </a:rPr>
              <a:t>Возможности дальнейшего профессионального образования</a:t>
            </a:r>
            <a:br>
              <a:rPr lang="de-DE" sz="3600" dirty="0">
                <a:solidFill>
                  <a:srgbClr val="FF0000"/>
                </a:solidFill>
              </a:rPr>
            </a:br>
            <a:br>
              <a:rPr lang="de-DE" sz="3600" b="1" dirty="0">
                <a:solidFill>
                  <a:schemeClr val="tx2"/>
                </a:solidFill>
              </a:rPr>
            </a:br>
            <a:endParaRPr lang="de-DE" sz="3600" dirty="0"/>
          </a:p>
        </p:txBody>
      </p:sp>
      <p:sp>
        <p:nvSpPr>
          <p:cNvPr id="4" name="Inhaltsplatzhalter 3">
            <a:extLst>
              <a:ext uri="{FF2B5EF4-FFF2-40B4-BE49-F238E27FC236}">
                <a16:creationId xmlns:a16="http://schemas.microsoft.com/office/drawing/2014/main" id="{DA22C2CC-A67A-4CD0-BFC6-F6A2EE2E4976}"/>
              </a:ext>
            </a:extLst>
          </p:cNvPr>
          <p:cNvSpPr>
            <a:spLocks noGrp="1"/>
          </p:cNvSpPr>
          <p:nvPr>
            <p:ph idx="1"/>
          </p:nvPr>
        </p:nvSpPr>
        <p:spPr>
          <a:xfrm>
            <a:off x="457200" y="2204864"/>
            <a:ext cx="8229600" cy="3921299"/>
          </a:xfrm>
        </p:spPr>
        <p:txBody>
          <a:bodyPr>
            <a:normAutofit fontScale="85000" lnSpcReduction="20000"/>
          </a:bodyPr>
          <a:lstStyle/>
          <a:p>
            <a:r>
              <a:rPr lang="ru-RU" sz="3300" dirty="0"/>
              <a:t>Геронтологическая психиатрия</a:t>
            </a:r>
            <a:endParaRPr lang="de-DE" sz="3300" dirty="0"/>
          </a:p>
          <a:p>
            <a:r>
              <a:rPr lang="ru-RU" sz="3300" dirty="0"/>
              <a:t>Гериатрия </a:t>
            </a:r>
            <a:endParaRPr lang="de-DE" sz="3300" dirty="0"/>
          </a:p>
          <a:p>
            <a:r>
              <a:rPr lang="ru-RU" sz="3300" dirty="0"/>
              <a:t>Паллиативный уход</a:t>
            </a:r>
            <a:endParaRPr lang="de-DE" sz="3300" dirty="0"/>
          </a:p>
          <a:p>
            <a:r>
              <a:rPr lang="ru-RU" sz="3300" dirty="0"/>
              <a:t>Менеджмент ран</a:t>
            </a:r>
            <a:endParaRPr lang="de-DE" sz="3300" dirty="0"/>
          </a:p>
          <a:p>
            <a:r>
              <a:rPr lang="ru-RU" sz="3300" dirty="0"/>
              <a:t>Программы повышения квалификации в хозяйственно — организационной области</a:t>
            </a:r>
            <a:endParaRPr lang="de-DE" sz="3300" dirty="0"/>
          </a:p>
          <a:p>
            <a:r>
              <a:rPr lang="ru-RU" sz="3300" dirty="0"/>
              <a:t>Менеджмент качества</a:t>
            </a:r>
            <a:endParaRPr lang="de-DE" sz="3300" dirty="0"/>
          </a:p>
          <a:p>
            <a:r>
              <a:rPr lang="ru-RU" sz="3300" dirty="0"/>
              <a:t>Геронтология</a:t>
            </a:r>
            <a:endParaRPr lang="de-DE" sz="3300" dirty="0"/>
          </a:p>
          <a:p>
            <a:r>
              <a:rPr lang="ru-RU" sz="3300" dirty="0"/>
              <a:t>Педагогик</a:t>
            </a:r>
            <a:r>
              <a:rPr lang="de-DE" sz="3300" dirty="0"/>
              <a:t>a</a:t>
            </a:r>
            <a:r>
              <a:rPr lang="ru-RU" sz="3300" dirty="0"/>
              <a:t> по уходу</a:t>
            </a:r>
            <a:endParaRPr lang="de-DE" sz="3300" dirty="0"/>
          </a:p>
          <a:p>
            <a:endParaRPr lang="de-DE" dirty="0"/>
          </a:p>
        </p:txBody>
      </p:sp>
      <p:sp>
        <p:nvSpPr>
          <p:cNvPr id="5" name="Fußzeilenplatzhalter 4">
            <a:extLst>
              <a:ext uri="{FF2B5EF4-FFF2-40B4-BE49-F238E27FC236}">
                <a16:creationId xmlns:a16="http://schemas.microsoft.com/office/drawing/2014/main" id="{65DFA5EC-76CB-4F1B-9819-9A713A005374}"/>
              </a:ext>
            </a:extLst>
          </p:cNvPr>
          <p:cNvSpPr>
            <a:spLocks noGrp="1"/>
          </p:cNvSpPr>
          <p:nvPr>
            <p:ph type="ftr" sz="quarter" idx="11"/>
          </p:nvPr>
        </p:nvSpPr>
        <p:spPr/>
        <p:txBody>
          <a:bodyPr/>
          <a:lstStyle/>
          <a:p>
            <a:r>
              <a:rPr lang="de-DE"/>
              <a:t>ZSL e.V. Erlangen Arina Alstut</a:t>
            </a:r>
          </a:p>
        </p:txBody>
      </p:sp>
      <p:sp>
        <p:nvSpPr>
          <p:cNvPr id="6" name="Foliennummernplatzhalter 5">
            <a:extLst>
              <a:ext uri="{FF2B5EF4-FFF2-40B4-BE49-F238E27FC236}">
                <a16:creationId xmlns:a16="http://schemas.microsoft.com/office/drawing/2014/main" id="{7C12092A-035C-43EF-92D7-76B675EF70DA}"/>
              </a:ext>
            </a:extLst>
          </p:cNvPr>
          <p:cNvSpPr>
            <a:spLocks noGrp="1"/>
          </p:cNvSpPr>
          <p:nvPr>
            <p:ph type="sldNum" sz="quarter" idx="12"/>
          </p:nvPr>
        </p:nvSpPr>
        <p:spPr/>
        <p:txBody>
          <a:bodyPr/>
          <a:lstStyle/>
          <a:p>
            <a:fld id="{54BF81D2-EFD1-4289-9DD5-8B860693E6A6}" type="slidenum">
              <a:rPr lang="de-DE" smtClean="0"/>
              <a:t>17</a:t>
            </a:fld>
            <a:endParaRPr lang="de-DE"/>
          </a:p>
        </p:txBody>
      </p:sp>
    </p:spTree>
    <p:extLst>
      <p:ext uri="{BB962C8B-B14F-4D97-AF65-F5344CB8AC3E}">
        <p14:creationId xmlns:p14="http://schemas.microsoft.com/office/powerpoint/2010/main" val="1780719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p:cNvSpPr>
            <a:spLocks noGrp="1"/>
          </p:cNvSpPr>
          <p:nvPr>
            <p:ph idx="1"/>
          </p:nvPr>
        </p:nvSpPr>
        <p:spPr/>
        <p:txBody>
          <a:bodyPr>
            <a:normAutofit fontScale="92500" lnSpcReduction="10000"/>
          </a:bodyPr>
          <a:lstStyle/>
          <a:p>
            <a:pPr marL="0" indent="0" algn="ctr">
              <a:buNone/>
            </a:pPr>
            <a:r>
              <a:rPr lang="ru-RU" sz="3000" b="1" dirty="0">
                <a:solidFill>
                  <a:srgbClr val="C00000"/>
                </a:solidFill>
              </a:rPr>
              <a:t>Лечебный воспитатель </a:t>
            </a:r>
            <a:r>
              <a:rPr lang="de-DE" sz="3000" b="1" dirty="0"/>
              <a:t>(Heilerziehungspfleger/-in)</a:t>
            </a:r>
          </a:p>
          <a:p>
            <a:pPr marL="0" indent="0" algn="ctr">
              <a:buNone/>
            </a:pPr>
            <a:r>
              <a:rPr lang="ru-RU" sz="2800" dirty="0"/>
              <a:t>продолжительность обучения 3</a:t>
            </a:r>
            <a:r>
              <a:rPr lang="de-DE" sz="2800" dirty="0"/>
              <a:t> </a:t>
            </a:r>
            <a:r>
              <a:rPr lang="ru-RU" sz="2800" dirty="0"/>
              <a:t>года</a:t>
            </a:r>
            <a:endParaRPr lang="ru-RU" sz="2800" b="1" dirty="0"/>
          </a:p>
          <a:p>
            <a:pPr marL="0" indent="0">
              <a:buNone/>
            </a:pPr>
            <a:r>
              <a:rPr lang="ru-RU" sz="2800" b="1" dirty="0"/>
              <a:t>Место работы</a:t>
            </a:r>
            <a:r>
              <a:rPr lang="de-DE" sz="2800" b="1" dirty="0"/>
              <a:t>:</a:t>
            </a:r>
            <a:endParaRPr lang="ru-RU" sz="2600" b="1" dirty="0">
              <a:solidFill>
                <a:srgbClr val="C00000"/>
              </a:solidFill>
            </a:endParaRPr>
          </a:p>
          <a:p>
            <a:r>
              <a:rPr lang="ru-RU" sz="2800" dirty="0"/>
              <a:t>Квартиры для совместного проживания </a:t>
            </a:r>
            <a:r>
              <a:rPr lang="de-DE" sz="2800" dirty="0"/>
              <a:t>(Wohngemeinschaften)</a:t>
            </a:r>
          </a:p>
          <a:p>
            <a:r>
              <a:rPr lang="ru-RU" sz="2800" dirty="0"/>
              <a:t>Мастерс</a:t>
            </a:r>
            <a:r>
              <a:rPr lang="de-DE" sz="2800" dirty="0"/>
              <a:t>k</a:t>
            </a:r>
            <a:r>
              <a:rPr lang="ru-RU" sz="2800" dirty="0"/>
              <a:t>ие </a:t>
            </a:r>
            <a:r>
              <a:rPr lang="de-DE" sz="2800" dirty="0"/>
              <a:t>(Werkstätten)</a:t>
            </a:r>
          </a:p>
          <a:p>
            <a:r>
              <a:rPr lang="ru-RU" sz="2800" dirty="0"/>
              <a:t>Дома для инвалидов</a:t>
            </a:r>
          </a:p>
          <a:p>
            <a:r>
              <a:rPr lang="ru-RU" sz="2800" dirty="0"/>
              <a:t>Детские учереждения </a:t>
            </a:r>
            <a:r>
              <a:rPr lang="de-DE" sz="2800" dirty="0"/>
              <a:t>(Kindertagesstätten) </a:t>
            </a:r>
          </a:p>
          <a:p>
            <a:r>
              <a:rPr lang="ru-RU" sz="2800" dirty="0"/>
              <a:t>школа-интернат </a:t>
            </a:r>
            <a:r>
              <a:rPr lang="de-DE" sz="2800" dirty="0"/>
              <a:t>(Schulen für Menschen mit Behinderungen) </a:t>
            </a:r>
          </a:p>
          <a:p>
            <a:endParaRPr lang="de-DE" dirty="0"/>
          </a:p>
        </p:txBody>
      </p:sp>
      <p:sp>
        <p:nvSpPr>
          <p:cNvPr id="4" name="Fußzeilenplatzhalter 3">
            <a:extLst>
              <a:ext uri="{FF2B5EF4-FFF2-40B4-BE49-F238E27FC236}">
                <a16:creationId xmlns:a16="http://schemas.microsoft.com/office/drawing/2014/main" id="{67E59B9A-1B9F-4450-803F-E9662C5B2AB4}"/>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2CE6FC85-17D9-4AE2-ADBF-E34AF92D08D0}"/>
              </a:ext>
            </a:extLst>
          </p:cNvPr>
          <p:cNvSpPr>
            <a:spLocks noGrp="1"/>
          </p:cNvSpPr>
          <p:nvPr>
            <p:ph type="sldNum" sz="quarter" idx="12"/>
          </p:nvPr>
        </p:nvSpPr>
        <p:spPr/>
        <p:txBody>
          <a:bodyPr/>
          <a:lstStyle/>
          <a:p>
            <a:fld id="{54BF81D2-EFD1-4289-9DD5-8B860693E6A6}" type="slidenum">
              <a:rPr lang="de-DE" smtClean="0"/>
              <a:t>18</a:t>
            </a:fld>
            <a:endParaRPr lang="de-DE"/>
          </a:p>
        </p:txBody>
      </p:sp>
    </p:spTree>
    <p:extLst>
      <p:ext uri="{BB962C8B-B14F-4D97-AF65-F5344CB8AC3E}">
        <p14:creationId xmlns:p14="http://schemas.microsoft.com/office/powerpoint/2010/main" val="418144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Autofit/>
          </a:bodyPr>
          <a:lstStyle/>
          <a:p>
            <a:r>
              <a:rPr lang="ru-RU" sz="3200" b="1" dirty="0">
                <a:solidFill>
                  <a:schemeClr val="tx2"/>
                </a:solidFill>
              </a:rPr>
              <a:t>Профессия социального работника в Германии</a:t>
            </a:r>
            <a:endParaRPr lang="de-DE" sz="3200" dirty="0"/>
          </a:p>
        </p:txBody>
      </p:sp>
      <p:sp>
        <p:nvSpPr>
          <p:cNvPr id="5" name="Fußzeilenplatzhalter 4">
            <a:extLst>
              <a:ext uri="{FF2B5EF4-FFF2-40B4-BE49-F238E27FC236}">
                <a16:creationId xmlns:a16="http://schemas.microsoft.com/office/drawing/2014/main" id="{21CF1F5B-A7FC-4E57-B69C-602D9691A9BC}"/>
              </a:ext>
            </a:extLst>
          </p:cNvPr>
          <p:cNvSpPr>
            <a:spLocks noGrp="1"/>
          </p:cNvSpPr>
          <p:nvPr>
            <p:ph type="ftr" sz="quarter" idx="11"/>
          </p:nvPr>
        </p:nvSpPr>
        <p:spPr/>
        <p:txBody>
          <a:bodyPr/>
          <a:lstStyle/>
          <a:p>
            <a:r>
              <a:rPr lang="de-DE"/>
              <a:t>ZSL e.V. Erlangen Arina Alstut</a:t>
            </a:r>
          </a:p>
        </p:txBody>
      </p:sp>
      <p:sp>
        <p:nvSpPr>
          <p:cNvPr id="7" name="Foliennummernplatzhalter 6">
            <a:extLst>
              <a:ext uri="{FF2B5EF4-FFF2-40B4-BE49-F238E27FC236}">
                <a16:creationId xmlns:a16="http://schemas.microsoft.com/office/drawing/2014/main" id="{8EE7FFFD-D249-497E-9698-BBA02366409F}"/>
              </a:ext>
            </a:extLst>
          </p:cNvPr>
          <p:cNvSpPr>
            <a:spLocks noGrp="1"/>
          </p:cNvSpPr>
          <p:nvPr>
            <p:ph type="sldNum" sz="quarter" idx="12"/>
          </p:nvPr>
        </p:nvSpPr>
        <p:spPr/>
        <p:txBody>
          <a:bodyPr/>
          <a:lstStyle/>
          <a:p>
            <a:fld id="{54BF81D2-EFD1-4289-9DD5-8B860693E6A6}" type="slidenum">
              <a:rPr lang="de-DE" smtClean="0"/>
              <a:t>19</a:t>
            </a:fld>
            <a:endParaRPr lang="de-DE"/>
          </a:p>
        </p:txBody>
      </p:sp>
      <p:sp>
        <p:nvSpPr>
          <p:cNvPr id="9" name="Inhaltsplatzhalter 8">
            <a:extLst>
              <a:ext uri="{FF2B5EF4-FFF2-40B4-BE49-F238E27FC236}">
                <a16:creationId xmlns:a16="http://schemas.microsoft.com/office/drawing/2014/main" id="{A939514B-E52E-4234-AB33-4457AFE2E5DE}"/>
              </a:ext>
            </a:extLst>
          </p:cNvPr>
          <p:cNvSpPr>
            <a:spLocks noGrp="1"/>
          </p:cNvSpPr>
          <p:nvPr>
            <p:ph idx="1"/>
          </p:nvPr>
        </p:nvSpPr>
        <p:spPr/>
        <p:txBody>
          <a:bodyPr>
            <a:normAutofit fontScale="70000" lnSpcReduction="20000"/>
          </a:bodyPr>
          <a:lstStyle/>
          <a:p>
            <a:pPr marL="0" indent="0">
              <a:buNone/>
            </a:pPr>
            <a:r>
              <a:rPr lang="ru-RU" sz="3400" b="1" dirty="0"/>
              <a:t>Обязанности</a:t>
            </a:r>
            <a:r>
              <a:rPr lang="de-DE" sz="3400" b="1" dirty="0"/>
              <a:t>:</a:t>
            </a:r>
            <a:endParaRPr lang="de-DE" sz="3400" dirty="0"/>
          </a:p>
          <a:p>
            <a:r>
              <a:rPr lang="ru-RU" dirty="0"/>
              <a:t>Лечебныи воспитатель сопровождает и поддерживает в амбулаторном или стационарном контексте людей с инвалидностью с целью укрепить самостоятельность, обучить самостоятельности в повседневной жизни.</a:t>
            </a:r>
          </a:p>
          <a:p>
            <a:r>
              <a:rPr lang="ru-RU" dirty="0"/>
              <a:t> В зависимости от вида и степени инвалидности мотивирует людей  физически и в духовно</a:t>
            </a:r>
            <a:r>
              <a:rPr lang="de-DE" dirty="0"/>
              <a:t>, </a:t>
            </a:r>
            <a:r>
              <a:rPr lang="ru-RU" dirty="0"/>
              <a:t>проводят занятия на досуге </a:t>
            </a:r>
            <a:r>
              <a:rPr lang="de-DE" dirty="0"/>
              <a:t>(</a:t>
            </a:r>
            <a:r>
              <a:rPr lang="ru-RU" dirty="0"/>
              <a:t>живопись, музицирование, плавание или гимнастик</a:t>
            </a:r>
            <a:r>
              <a:rPr lang="de-DE" dirty="0"/>
              <a:t>a),</a:t>
            </a:r>
            <a:r>
              <a:rPr lang="ru-RU" dirty="0"/>
              <a:t> содействуют  социальной адоптации, личному развитию и поддерживают в школьном или профессиональном обучении.</a:t>
            </a:r>
          </a:p>
          <a:p>
            <a:r>
              <a:rPr lang="ru-RU" dirty="0"/>
              <a:t>Помогают в личной гигиене, приеме пищи, одевании</a:t>
            </a:r>
            <a:r>
              <a:rPr lang="de-DE" dirty="0"/>
              <a:t>,</a:t>
            </a:r>
            <a:r>
              <a:rPr lang="ru-RU" dirty="0"/>
              <a:t> приеме  медикаментов.</a:t>
            </a:r>
            <a:endParaRPr lang="de-DE" dirty="0"/>
          </a:p>
          <a:p>
            <a:r>
              <a:rPr lang="ru-RU" dirty="0"/>
              <a:t> Кроме того, они активно участвуют в составлении индивидуальных планов развития и терапевтических мероприятиях</a:t>
            </a:r>
            <a:endParaRPr lang="de-DE" dirty="0"/>
          </a:p>
        </p:txBody>
      </p:sp>
    </p:spTree>
    <p:extLst>
      <p:ext uri="{BB962C8B-B14F-4D97-AF65-F5344CB8AC3E}">
        <p14:creationId xmlns:p14="http://schemas.microsoft.com/office/powerpoint/2010/main" val="327588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301006"/>
          </a:xfrm>
        </p:spPr>
        <p:txBody>
          <a:bodyPr>
            <a:normAutofit fontScale="90000"/>
          </a:bodyPr>
          <a:lstStyle/>
          <a:p>
            <a:br>
              <a:rPr lang="de-DE" b="1" dirty="0"/>
            </a:br>
            <a:r>
              <a:rPr lang="ru-RU" sz="4000" b="1" dirty="0">
                <a:solidFill>
                  <a:schemeClr val="tx2"/>
                </a:solidFill>
              </a:rPr>
              <a:t>Профессия социального работника в Германии</a:t>
            </a:r>
            <a:br>
              <a:rPr lang="de-DE" dirty="0"/>
            </a:b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ru-RU" dirty="0"/>
              <a:t>Необходимость развития социальной сферы остро проявилась в </a:t>
            </a:r>
            <a:r>
              <a:rPr lang="de-DE" dirty="0"/>
              <a:t>XIX</a:t>
            </a:r>
            <a:r>
              <a:rPr lang="ru-RU" dirty="0"/>
              <a:t> веке. Массовая индустриализация страны, появление новых профессий и забвение старых привело к переосмыслению трудовых ценностей, одновременно увеличилось число безработных и бедных. Церковь и благотворительные организации больше не справлялись со своей задачей. С тех пор государство начинает разрабатывать социальные проекты и расширять базу социальной помощи нуждающимся людям</a:t>
            </a:r>
            <a:endParaRPr lang="de-DE" dirty="0"/>
          </a:p>
          <a:p>
            <a:pPr marL="0" indent="0">
              <a:buNone/>
            </a:pPr>
            <a:endParaRPr lang="de-DE" dirty="0"/>
          </a:p>
        </p:txBody>
      </p:sp>
      <p:sp>
        <p:nvSpPr>
          <p:cNvPr id="4" name="Fußzeilenplatzhalter 3">
            <a:extLst>
              <a:ext uri="{FF2B5EF4-FFF2-40B4-BE49-F238E27FC236}">
                <a16:creationId xmlns:a16="http://schemas.microsoft.com/office/drawing/2014/main" id="{5F2C464A-747F-4071-88A9-57D1FB960AFC}"/>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CAC7CBFA-F444-45D7-B048-87007B009065}"/>
              </a:ext>
            </a:extLst>
          </p:cNvPr>
          <p:cNvSpPr>
            <a:spLocks noGrp="1"/>
          </p:cNvSpPr>
          <p:nvPr>
            <p:ph type="sldNum" sz="quarter" idx="12"/>
          </p:nvPr>
        </p:nvSpPr>
        <p:spPr/>
        <p:txBody>
          <a:bodyPr/>
          <a:lstStyle/>
          <a:p>
            <a:fld id="{54BF81D2-EFD1-4289-9DD5-8B860693E6A6}" type="slidenum">
              <a:rPr lang="de-DE" smtClean="0"/>
              <a:t>2</a:t>
            </a:fld>
            <a:endParaRPr lang="de-DE"/>
          </a:p>
        </p:txBody>
      </p:sp>
    </p:spTree>
    <p:extLst>
      <p:ext uri="{BB962C8B-B14F-4D97-AF65-F5344CB8AC3E}">
        <p14:creationId xmlns:p14="http://schemas.microsoft.com/office/powerpoint/2010/main" val="1272995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9E136-2326-4023-AA2F-7BC645B3653E}"/>
              </a:ext>
            </a:extLst>
          </p:cNvPr>
          <p:cNvSpPr>
            <a:spLocks noGrp="1"/>
          </p:cNvSpPr>
          <p:nvPr>
            <p:ph type="title"/>
          </p:nvPr>
        </p:nvSpPr>
        <p:spPr/>
        <p:txBody>
          <a:bodyPr>
            <a:normAutofit/>
          </a:bodyPr>
          <a:lstStyle/>
          <a:p>
            <a:r>
              <a:rPr lang="ru-RU" sz="3200" b="1" dirty="0">
                <a:solidFill>
                  <a:schemeClr val="tx2"/>
                </a:solidFill>
              </a:rPr>
              <a:t>Профессия социального работника в Германии</a:t>
            </a:r>
            <a:endParaRPr lang="de-DE" sz="3200" dirty="0"/>
          </a:p>
        </p:txBody>
      </p:sp>
      <p:sp>
        <p:nvSpPr>
          <p:cNvPr id="3" name="Inhaltsplatzhalter 2">
            <a:extLst>
              <a:ext uri="{FF2B5EF4-FFF2-40B4-BE49-F238E27FC236}">
                <a16:creationId xmlns:a16="http://schemas.microsoft.com/office/drawing/2014/main" id="{22B272A6-26FB-4122-91CF-82182B2DB9F2}"/>
              </a:ext>
            </a:extLst>
          </p:cNvPr>
          <p:cNvSpPr>
            <a:spLocks noGrp="1"/>
          </p:cNvSpPr>
          <p:nvPr>
            <p:ph idx="1"/>
          </p:nvPr>
        </p:nvSpPr>
        <p:spPr/>
        <p:txBody>
          <a:bodyPr>
            <a:normAutofit fontScale="85000" lnSpcReduction="20000"/>
          </a:bodyPr>
          <a:lstStyle/>
          <a:p>
            <a:pPr marL="0" indent="0" algn="ctr">
              <a:buNone/>
            </a:pPr>
            <a:r>
              <a:rPr lang="ru-RU" sz="2800" b="1" dirty="0">
                <a:solidFill>
                  <a:srgbClr val="C00000"/>
                </a:solidFill>
              </a:rPr>
              <a:t>Эрготерапевт</a:t>
            </a:r>
            <a:r>
              <a:rPr lang="de-DE" sz="2800" b="1" dirty="0">
                <a:solidFill>
                  <a:srgbClr val="C00000"/>
                </a:solidFill>
              </a:rPr>
              <a:t> </a:t>
            </a:r>
            <a:r>
              <a:rPr lang="de-DE" sz="2800" b="1" dirty="0"/>
              <a:t>(Ergotherapeut)</a:t>
            </a:r>
          </a:p>
          <a:p>
            <a:pPr marL="0" indent="0" algn="ctr">
              <a:buNone/>
            </a:pPr>
            <a:r>
              <a:rPr lang="ru-RU" sz="2800" dirty="0"/>
              <a:t>продолжительность обучения 3</a:t>
            </a:r>
            <a:r>
              <a:rPr lang="de-DE" sz="2800" dirty="0"/>
              <a:t> </a:t>
            </a:r>
            <a:r>
              <a:rPr lang="ru-RU" sz="2800" dirty="0"/>
              <a:t>года</a:t>
            </a:r>
            <a:endParaRPr lang="ru-RU" sz="2800" b="1" dirty="0"/>
          </a:p>
          <a:p>
            <a:pPr marL="0" indent="0" algn="ctr">
              <a:buNone/>
            </a:pPr>
            <a:r>
              <a:rPr lang="ru-RU" sz="2800" dirty="0"/>
              <a:t>Слово «эрготерапия» происходит от латинского ergon - труд, занятие, и греческого therapia– лечение. Таким образом, эрготерапия – это исцеление через деятельность. </a:t>
            </a:r>
          </a:p>
          <a:p>
            <a:r>
              <a:rPr lang="ru-RU" sz="2800" b="1" dirty="0"/>
              <a:t>Цель специалиста эрготерапии</a:t>
            </a:r>
            <a:r>
              <a:rPr lang="ru-RU" sz="2800" dirty="0"/>
              <a:t> - развитие навыков самостоятельности в сферах повседневной жизни. Работа проводится по развитию навыков самообслуживания, социальных, профессиональных и трудовых навыков.</a:t>
            </a:r>
          </a:p>
          <a:p>
            <a:r>
              <a:rPr lang="ru-RU" sz="2800" dirty="0"/>
              <a:t>Задачей эрготерапевта является анализ и оценка среды, в которой возникают трудности (на рабочем месте, в школе, дома), для предоставления рекомендаций относительно специального оборудования и выявления целесообразных упражнений для реабилитации.</a:t>
            </a:r>
          </a:p>
          <a:p>
            <a:pPr marL="0" indent="0" algn="ctr">
              <a:buNone/>
            </a:pPr>
            <a:endParaRPr lang="de-DE" sz="2800" b="1" dirty="0"/>
          </a:p>
        </p:txBody>
      </p:sp>
      <p:sp>
        <p:nvSpPr>
          <p:cNvPr id="4" name="Fußzeilenplatzhalter 3">
            <a:extLst>
              <a:ext uri="{FF2B5EF4-FFF2-40B4-BE49-F238E27FC236}">
                <a16:creationId xmlns:a16="http://schemas.microsoft.com/office/drawing/2014/main" id="{05FC5848-2BE5-4D47-979B-DFF5BD5755D4}"/>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30CF5691-4255-4CBD-8259-88DB58DF0330}"/>
              </a:ext>
            </a:extLst>
          </p:cNvPr>
          <p:cNvSpPr>
            <a:spLocks noGrp="1"/>
          </p:cNvSpPr>
          <p:nvPr>
            <p:ph type="sldNum" sz="quarter" idx="12"/>
          </p:nvPr>
        </p:nvSpPr>
        <p:spPr/>
        <p:txBody>
          <a:bodyPr/>
          <a:lstStyle/>
          <a:p>
            <a:fld id="{54BF81D2-EFD1-4289-9DD5-8B860693E6A6}" type="slidenum">
              <a:rPr lang="de-DE" smtClean="0"/>
              <a:t>20</a:t>
            </a:fld>
            <a:endParaRPr lang="de-DE"/>
          </a:p>
        </p:txBody>
      </p:sp>
    </p:spTree>
    <p:extLst>
      <p:ext uri="{BB962C8B-B14F-4D97-AF65-F5344CB8AC3E}">
        <p14:creationId xmlns:p14="http://schemas.microsoft.com/office/powerpoint/2010/main" val="3279927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3B557-13E8-41A7-BCD1-310C06FCC02D}"/>
              </a:ext>
            </a:extLst>
          </p:cNvPr>
          <p:cNvSpPr>
            <a:spLocks noGrp="1"/>
          </p:cNvSpPr>
          <p:nvPr>
            <p:ph type="title"/>
          </p:nvPr>
        </p:nvSpPr>
        <p:spPr/>
        <p:txBody>
          <a:bodyPr>
            <a:normAutofit/>
          </a:bodyPr>
          <a:lstStyle/>
          <a:p>
            <a:r>
              <a:rPr lang="ru-RU" sz="3200" b="1" dirty="0">
                <a:solidFill>
                  <a:schemeClr val="tx2"/>
                </a:solidFill>
              </a:rPr>
              <a:t>Профессия социального работника в Германии</a:t>
            </a:r>
            <a:endParaRPr lang="de-DE" sz="3200" dirty="0"/>
          </a:p>
        </p:txBody>
      </p:sp>
      <p:sp>
        <p:nvSpPr>
          <p:cNvPr id="3" name="Inhaltsplatzhalter 2">
            <a:extLst>
              <a:ext uri="{FF2B5EF4-FFF2-40B4-BE49-F238E27FC236}">
                <a16:creationId xmlns:a16="http://schemas.microsoft.com/office/drawing/2014/main" id="{23655EE4-E011-40F1-BACC-F552790F0548}"/>
              </a:ext>
            </a:extLst>
          </p:cNvPr>
          <p:cNvSpPr>
            <a:spLocks noGrp="1"/>
          </p:cNvSpPr>
          <p:nvPr>
            <p:ph idx="1"/>
          </p:nvPr>
        </p:nvSpPr>
        <p:spPr/>
        <p:txBody>
          <a:bodyPr>
            <a:normAutofit fontScale="92500"/>
          </a:bodyPr>
          <a:lstStyle/>
          <a:p>
            <a:pPr marL="0" indent="0">
              <a:buNone/>
            </a:pPr>
            <a:r>
              <a:rPr lang="ru-RU" sz="2400" b="1" dirty="0"/>
              <a:t>Задачей эрготерапевта является</a:t>
            </a:r>
            <a:r>
              <a:rPr lang="de-DE" sz="2400" b="1" dirty="0"/>
              <a:t>:</a:t>
            </a:r>
          </a:p>
          <a:p>
            <a:r>
              <a:rPr lang="ru-RU" sz="2400" dirty="0"/>
              <a:t> анализ и оценка среды, в которой возникают трудности (на рабочем месте, в школе, дома), </a:t>
            </a:r>
            <a:endParaRPr lang="de-DE" sz="2400" dirty="0"/>
          </a:p>
          <a:p>
            <a:r>
              <a:rPr lang="ru-RU" sz="2400" dirty="0"/>
              <a:t>дать рекомендации относительно специального оборудования и выявления целесообразных упражнений для реабилитации. </a:t>
            </a:r>
          </a:p>
          <a:p>
            <a:r>
              <a:rPr lang="ru-RU" sz="2400" dirty="0"/>
              <a:t>улучшить качество жизни, позволить человеку вернуться к обычной деятельности, дать ему возможность не только самостоятельно обслуживать себя, но и разнообразить свой досуг, и даже начать работать.</a:t>
            </a:r>
          </a:p>
          <a:p>
            <a:r>
              <a:rPr lang="ru-RU" sz="2400" dirty="0"/>
              <a:t>Эрготерапевт решает конкретные проблемы, которые возникают у человека в процессе выполнения каких-то обычных действий.</a:t>
            </a:r>
          </a:p>
        </p:txBody>
      </p:sp>
      <p:sp>
        <p:nvSpPr>
          <p:cNvPr id="4" name="Fußzeilenplatzhalter 3">
            <a:extLst>
              <a:ext uri="{FF2B5EF4-FFF2-40B4-BE49-F238E27FC236}">
                <a16:creationId xmlns:a16="http://schemas.microsoft.com/office/drawing/2014/main" id="{B2685527-2F9F-453E-8EC1-A0CBD9E0D5B9}"/>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15B385CB-EF2C-472B-BEAF-5DA3299EAEB4}"/>
              </a:ext>
            </a:extLst>
          </p:cNvPr>
          <p:cNvSpPr>
            <a:spLocks noGrp="1"/>
          </p:cNvSpPr>
          <p:nvPr>
            <p:ph type="sldNum" sz="quarter" idx="12"/>
          </p:nvPr>
        </p:nvSpPr>
        <p:spPr/>
        <p:txBody>
          <a:bodyPr/>
          <a:lstStyle/>
          <a:p>
            <a:fld id="{54BF81D2-EFD1-4289-9DD5-8B860693E6A6}" type="slidenum">
              <a:rPr lang="de-DE" smtClean="0"/>
              <a:t>21</a:t>
            </a:fld>
            <a:endParaRPr lang="de-DE"/>
          </a:p>
        </p:txBody>
      </p:sp>
    </p:spTree>
    <p:extLst>
      <p:ext uri="{BB962C8B-B14F-4D97-AF65-F5344CB8AC3E}">
        <p14:creationId xmlns:p14="http://schemas.microsoft.com/office/powerpoint/2010/main" val="2716312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pic>
        <p:nvPicPr>
          <p:cNvPr id="13" name="Inhaltsplatzhalter 12">
            <a:extLst>
              <a:ext uri="{FF2B5EF4-FFF2-40B4-BE49-F238E27FC236}">
                <a16:creationId xmlns:a16="http://schemas.microsoft.com/office/drawing/2014/main" id="{CFDB6435-292B-451E-AB51-87DB70B2CB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5" y="1600200"/>
            <a:ext cx="6984776" cy="4525963"/>
          </a:xfrm>
        </p:spPr>
      </p:pic>
      <p:sp>
        <p:nvSpPr>
          <p:cNvPr id="14" name="Fußzeilenplatzhalter 13">
            <a:extLst>
              <a:ext uri="{FF2B5EF4-FFF2-40B4-BE49-F238E27FC236}">
                <a16:creationId xmlns:a16="http://schemas.microsoft.com/office/drawing/2014/main" id="{3C64C1F1-C80D-47AD-82AC-6FD8B15512A3}"/>
              </a:ext>
            </a:extLst>
          </p:cNvPr>
          <p:cNvSpPr>
            <a:spLocks noGrp="1"/>
          </p:cNvSpPr>
          <p:nvPr>
            <p:ph type="ftr" sz="quarter" idx="11"/>
          </p:nvPr>
        </p:nvSpPr>
        <p:spPr/>
        <p:txBody>
          <a:bodyPr/>
          <a:lstStyle/>
          <a:p>
            <a:r>
              <a:rPr lang="de-DE"/>
              <a:t>ZSL e.V. Erlangen Arina Alstut</a:t>
            </a:r>
          </a:p>
        </p:txBody>
      </p:sp>
      <p:sp>
        <p:nvSpPr>
          <p:cNvPr id="15" name="Foliennummernplatzhalter 14">
            <a:extLst>
              <a:ext uri="{FF2B5EF4-FFF2-40B4-BE49-F238E27FC236}">
                <a16:creationId xmlns:a16="http://schemas.microsoft.com/office/drawing/2014/main" id="{80B94243-5A69-44C5-8E0E-5E7E4AE5AE7E}"/>
              </a:ext>
            </a:extLst>
          </p:cNvPr>
          <p:cNvSpPr>
            <a:spLocks noGrp="1"/>
          </p:cNvSpPr>
          <p:nvPr>
            <p:ph type="sldNum" sz="quarter" idx="12"/>
          </p:nvPr>
        </p:nvSpPr>
        <p:spPr/>
        <p:txBody>
          <a:bodyPr/>
          <a:lstStyle/>
          <a:p>
            <a:fld id="{54BF81D2-EFD1-4289-9DD5-8B860693E6A6}" type="slidenum">
              <a:rPr lang="de-DE" smtClean="0"/>
              <a:t>22</a:t>
            </a:fld>
            <a:endParaRPr lang="de-DE"/>
          </a:p>
        </p:txBody>
      </p:sp>
    </p:spTree>
    <p:extLst>
      <p:ext uri="{BB962C8B-B14F-4D97-AF65-F5344CB8AC3E}">
        <p14:creationId xmlns:p14="http://schemas.microsoft.com/office/powerpoint/2010/main" val="299261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p:cNvSpPr>
            <a:spLocks noGrp="1"/>
          </p:cNvSpPr>
          <p:nvPr>
            <p:ph idx="1"/>
          </p:nvPr>
        </p:nvSpPr>
        <p:spPr/>
        <p:txBody>
          <a:bodyPr>
            <a:normAutofit lnSpcReduction="10000"/>
          </a:bodyPr>
          <a:lstStyle/>
          <a:p>
            <a:pPr marL="0" indent="0" algn="ctr">
              <a:buNone/>
            </a:pPr>
            <a:r>
              <a:rPr lang="ru-RU" b="1" dirty="0">
                <a:solidFill>
                  <a:srgbClr val="C00000"/>
                </a:solidFill>
              </a:rPr>
              <a:t>Значение социальной работы</a:t>
            </a:r>
            <a:endParaRPr lang="de-DE" dirty="0">
              <a:solidFill>
                <a:srgbClr val="C00000"/>
              </a:solidFill>
            </a:endParaRPr>
          </a:p>
          <a:p>
            <a:pPr marL="0" indent="0">
              <a:buNone/>
            </a:pPr>
            <a:r>
              <a:rPr lang="ru-RU" dirty="0"/>
              <a:t>Целью социальной работы является оказание помощи лицам, оказавшимся в тяжелой жизненной ситуации. Социальные службы в Германии включают в себя социальные добровольные организации, медицинские учреждения, школы интернаты для помощи учащимся, социальные дома для матерей и т.д.</a:t>
            </a:r>
            <a:endParaRPr lang="de-DE" dirty="0"/>
          </a:p>
          <a:p>
            <a:endParaRPr lang="de-DE" dirty="0"/>
          </a:p>
        </p:txBody>
      </p:sp>
      <p:sp>
        <p:nvSpPr>
          <p:cNvPr id="4" name="Fußzeilenplatzhalter 3">
            <a:extLst>
              <a:ext uri="{FF2B5EF4-FFF2-40B4-BE49-F238E27FC236}">
                <a16:creationId xmlns:a16="http://schemas.microsoft.com/office/drawing/2014/main" id="{9F98FBD0-D5AC-4A6D-8616-AC7FC75A3A81}"/>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FE0163EA-A9AB-44A6-893D-06F2D044CCFF}"/>
              </a:ext>
            </a:extLst>
          </p:cNvPr>
          <p:cNvSpPr>
            <a:spLocks noGrp="1"/>
          </p:cNvSpPr>
          <p:nvPr>
            <p:ph type="sldNum" sz="quarter" idx="12"/>
          </p:nvPr>
        </p:nvSpPr>
        <p:spPr/>
        <p:txBody>
          <a:bodyPr/>
          <a:lstStyle/>
          <a:p>
            <a:fld id="{54BF81D2-EFD1-4289-9DD5-8B860693E6A6}" type="slidenum">
              <a:rPr lang="de-DE" smtClean="0"/>
              <a:t>3</a:t>
            </a:fld>
            <a:endParaRPr lang="de-DE"/>
          </a:p>
        </p:txBody>
      </p:sp>
    </p:spTree>
    <p:extLst>
      <p:ext uri="{BB962C8B-B14F-4D97-AF65-F5344CB8AC3E}">
        <p14:creationId xmlns:p14="http://schemas.microsoft.com/office/powerpoint/2010/main" val="282118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p:cNvSpPr>
            <a:spLocks noGrp="1"/>
          </p:cNvSpPr>
          <p:nvPr>
            <p:ph idx="1"/>
          </p:nvPr>
        </p:nvSpPr>
        <p:spPr/>
        <p:txBody>
          <a:bodyPr>
            <a:normAutofit fontScale="85000" lnSpcReduction="10000"/>
          </a:bodyPr>
          <a:lstStyle/>
          <a:p>
            <a:pPr marL="0" indent="0" algn="ctr">
              <a:buNone/>
            </a:pPr>
            <a:r>
              <a:rPr lang="ru-RU" b="1" dirty="0">
                <a:solidFill>
                  <a:schemeClr val="accent2">
                    <a:lumMod val="75000"/>
                  </a:schemeClr>
                </a:solidFill>
              </a:rPr>
              <a:t>профессиональные училища или колледжи</a:t>
            </a:r>
            <a:endParaRPr lang="de-DE" b="1" dirty="0">
              <a:solidFill>
                <a:schemeClr val="accent2">
                  <a:lumMod val="75000"/>
                </a:schemeClr>
              </a:solidFill>
            </a:endParaRPr>
          </a:p>
          <a:p>
            <a:r>
              <a:rPr lang="ru-RU" dirty="0"/>
              <a:t>Воспитатель</a:t>
            </a:r>
            <a:r>
              <a:rPr lang="de-DE" dirty="0"/>
              <a:t> (Erzieher)</a:t>
            </a:r>
          </a:p>
          <a:p>
            <a:r>
              <a:rPr lang="ru-RU" dirty="0"/>
              <a:t>Медицинская сестра</a:t>
            </a:r>
            <a:r>
              <a:rPr lang="de-DE" dirty="0"/>
              <a:t> (</a:t>
            </a:r>
            <a:r>
              <a:rPr lang="ru-RU" dirty="0"/>
              <a:t>"</a:t>
            </a:r>
            <a:r>
              <a:rPr lang="de-DE" dirty="0"/>
              <a:t>Gesundheit</a:t>
            </a:r>
            <a:r>
              <a:rPr lang="ru-RU" dirty="0"/>
              <a:t>- </a:t>
            </a:r>
            <a:r>
              <a:rPr lang="de-DE" dirty="0"/>
              <a:t>und Krankenpfleger</a:t>
            </a:r>
            <a:r>
              <a:rPr lang="ru-RU" dirty="0"/>
              <a:t>/-</a:t>
            </a:r>
            <a:r>
              <a:rPr lang="de-DE" dirty="0"/>
              <a:t>in</a:t>
            </a:r>
            <a:r>
              <a:rPr lang="ru-RU" dirty="0"/>
              <a:t>“</a:t>
            </a:r>
            <a:r>
              <a:rPr lang="de-DE" dirty="0"/>
              <a:t>)</a:t>
            </a:r>
          </a:p>
          <a:p>
            <a:r>
              <a:rPr lang="ru-RU" dirty="0"/>
              <a:t>Медицинская сестра по уходу за пациентами пожилого и старческого возраста (</a:t>
            </a:r>
            <a:r>
              <a:rPr lang="de-DE" dirty="0"/>
              <a:t>Altenpfleger/-in)</a:t>
            </a:r>
          </a:p>
          <a:p>
            <a:r>
              <a:rPr lang="ru-RU" dirty="0"/>
              <a:t>Медицинская сестра по уходу</a:t>
            </a:r>
            <a:r>
              <a:rPr lang="de-DE" dirty="0"/>
              <a:t> </a:t>
            </a:r>
            <a:r>
              <a:rPr lang="ru-RU" dirty="0"/>
              <a:t>за детьми</a:t>
            </a:r>
            <a:r>
              <a:rPr lang="de-DE" dirty="0"/>
              <a:t> (Kinderkrankenpfleger/ -in)</a:t>
            </a:r>
          </a:p>
          <a:p>
            <a:r>
              <a:rPr lang="ru-RU" dirty="0"/>
              <a:t>Лечебный воспитатель </a:t>
            </a:r>
            <a:r>
              <a:rPr lang="de-DE" dirty="0"/>
              <a:t>(Heilerziehungspfleger/-in)</a:t>
            </a:r>
            <a:endParaRPr lang="ru-RU" dirty="0"/>
          </a:p>
          <a:p>
            <a:r>
              <a:rPr lang="ru-RU" dirty="0"/>
              <a:t>Эрготерапевт</a:t>
            </a:r>
            <a:r>
              <a:rPr lang="de-DE" dirty="0">
                <a:solidFill>
                  <a:srgbClr val="C00000"/>
                </a:solidFill>
              </a:rPr>
              <a:t> </a:t>
            </a:r>
            <a:r>
              <a:rPr lang="de-DE" dirty="0"/>
              <a:t>(Ergotherapeut)</a:t>
            </a:r>
          </a:p>
          <a:p>
            <a:endParaRPr lang="de-DE" dirty="0"/>
          </a:p>
          <a:p>
            <a:endParaRPr lang="de-DE" sz="2200" dirty="0"/>
          </a:p>
          <a:p>
            <a:pPr marL="0" indent="0">
              <a:buNone/>
            </a:pPr>
            <a:endParaRPr lang="de-DE" dirty="0">
              <a:solidFill>
                <a:srgbClr val="0070C0"/>
              </a:solidFill>
            </a:endParaRPr>
          </a:p>
        </p:txBody>
      </p:sp>
      <p:sp>
        <p:nvSpPr>
          <p:cNvPr id="5" name="Fußzeilenplatzhalter 4">
            <a:extLst>
              <a:ext uri="{FF2B5EF4-FFF2-40B4-BE49-F238E27FC236}">
                <a16:creationId xmlns:a16="http://schemas.microsoft.com/office/drawing/2014/main" id="{05487946-F390-478F-AB0C-5508D21A9B67}"/>
              </a:ext>
            </a:extLst>
          </p:cNvPr>
          <p:cNvSpPr>
            <a:spLocks noGrp="1"/>
          </p:cNvSpPr>
          <p:nvPr>
            <p:ph type="ftr" sz="quarter" idx="11"/>
          </p:nvPr>
        </p:nvSpPr>
        <p:spPr/>
        <p:txBody>
          <a:bodyPr/>
          <a:lstStyle/>
          <a:p>
            <a:r>
              <a:rPr lang="de-DE"/>
              <a:t>ZSL e.V. Erlangen Arina Alstut</a:t>
            </a:r>
            <a:endParaRPr lang="de-DE" dirty="0"/>
          </a:p>
        </p:txBody>
      </p:sp>
      <p:sp>
        <p:nvSpPr>
          <p:cNvPr id="6" name="Foliennummernplatzhalter 5">
            <a:extLst>
              <a:ext uri="{FF2B5EF4-FFF2-40B4-BE49-F238E27FC236}">
                <a16:creationId xmlns:a16="http://schemas.microsoft.com/office/drawing/2014/main" id="{D5367809-8AC0-497A-8B2E-B6AFF9FE40FA}"/>
              </a:ext>
            </a:extLst>
          </p:cNvPr>
          <p:cNvSpPr>
            <a:spLocks noGrp="1"/>
          </p:cNvSpPr>
          <p:nvPr>
            <p:ph type="sldNum" sz="quarter" idx="12"/>
          </p:nvPr>
        </p:nvSpPr>
        <p:spPr/>
        <p:txBody>
          <a:bodyPr/>
          <a:lstStyle/>
          <a:p>
            <a:fld id="{54BF81D2-EFD1-4289-9DD5-8B860693E6A6}" type="slidenum">
              <a:rPr lang="de-DE" smtClean="0"/>
              <a:t>4</a:t>
            </a:fld>
            <a:endParaRPr lang="de-DE"/>
          </a:p>
        </p:txBody>
      </p:sp>
    </p:spTree>
    <p:extLst>
      <p:ext uri="{BB962C8B-B14F-4D97-AF65-F5344CB8AC3E}">
        <p14:creationId xmlns:p14="http://schemas.microsoft.com/office/powerpoint/2010/main" val="1819152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1406BF-2DC8-465D-AFE1-10A267E2CCF5}"/>
              </a:ext>
            </a:extLst>
          </p:cNvPr>
          <p:cNvSpPr>
            <a:spLocks noGrp="1"/>
          </p:cNvSpPr>
          <p:nvPr>
            <p:ph type="title"/>
          </p:nvPr>
        </p:nvSpPr>
        <p:spPr/>
        <p:txBody>
          <a:bodyPr>
            <a:normAutofit/>
          </a:bodyPr>
          <a:lstStyle/>
          <a:p>
            <a:r>
              <a:rPr lang="ru-RU" sz="3200" b="1" dirty="0">
                <a:solidFill>
                  <a:schemeClr val="tx2"/>
                </a:solidFill>
              </a:rPr>
              <a:t>Профессия социального работника в Германии</a:t>
            </a:r>
            <a:endParaRPr lang="de-DE" sz="3200" dirty="0"/>
          </a:p>
        </p:txBody>
      </p:sp>
      <p:sp>
        <p:nvSpPr>
          <p:cNvPr id="3" name="Inhaltsplatzhalter 2">
            <a:extLst>
              <a:ext uri="{FF2B5EF4-FFF2-40B4-BE49-F238E27FC236}">
                <a16:creationId xmlns:a16="http://schemas.microsoft.com/office/drawing/2014/main" id="{C8088EFE-A43C-40D4-82D9-56AAF8702EAF}"/>
              </a:ext>
            </a:extLst>
          </p:cNvPr>
          <p:cNvSpPr>
            <a:spLocks noGrp="1"/>
          </p:cNvSpPr>
          <p:nvPr>
            <p:ph idx="1"/>
          </p:nvPr>
        </p:nvSpPr>
        <p:spPr/>
        <p:txBody>
          <a:bodyPr>
            <a:normAutofit/>
          </a:bodyPr>
          <a:lstStyle/>
          <a:p>
            <a:pPr marL="0" indent="0" algn="ctr">
              <a:buNone/>
            </a:pPr>
            <a:r>
              <a:rPr lang="ru-RU" b="1" dirty="0">
                <a:solidFill>
                  <a:schemeClr val="accent2">
                    <a:lumMod val="75000"/>
                  </a:schemeClr>
                </a:solidFill>
              </a:rPr>
              <a:t>высшее образование</a:t>
            </a:r>
            <a:r>
              <a:rPr lang="de-DE" b="1" dirty="0">
                <a:solidFill>
                  <a:schemeClr val="accent2">
                    <a:lumMod val="75000"/>
                  </a:schemeClr>
                </a:solidFill>
              </a:rPr>
              <a:t>:</a:t>
            </a:r>
            <a:r>
              <a:rPr lang="ru-RU" b="1" dirty="0">
                <a:solidFill>
                  <a:schemeClr val="accent2">
                    <a:lumMod val="75000"/>
                  </a:schemeClr>
                </a:solidFill>
              </a:rPr>
              <a:t> </a:t>
            </a:r>
            <a:endParaRPr lang="de-DE" b="1" dirty="0">
              <a:solidFill>
                <a:schemeClr val="accent2">
                  <a:lumMod val="75000"/>
                </a:schemeClr>
              </a:solidFill>
            </a:endParaRPr>
          </a:p>
          <a:p>
            <a:r>
              <a:rPr lang="ru-RU" u="sng" dirty="0"/>
              <a:t>Социальный педагог или социальный работник </a:t>
            </a:r>
            <a:r>
              <a:rPr lang="de-DE" dirty="0"/>
              <a:t>( Sozialpädagoge)</a:t>
            </a:r>
          </a:p>
          <a:p>
            <a:r>
              <a:rPr lang="ru-RU" u="sng" dirty="0">
                <a:hlinkClick r:id="rId2">
                  <a:extLst>
                    <a:ext uri="{A12FA001-AC4F-418D-AE19-62706E023703}">
                      <ahyp:hlinkClr xmlns:ahyp="http://schemas.microsoft.com/office/drawing/2018/hyperlinkcolor" val="tx"/>
                    </a:ext>
                  </a:extLst>
                </a:hlinkClick>
              </a:rPr>
              <a:t>Лечебный</a:t>
            </a:r>
            <a:r>
              <a:rPr lang="ru-RU" u="sng" dirty="0"/>
              <a:t> </a:t>
            </a:r>
            <a:r>
              <a:rPr lang="ru-RU" u="sng" dirty="0">
                <a:hlinkClick r:id="rId3">
                  <a:extLst>
                    <a:ext uri="{A12FA001-AC4F-418D-AE19-62706E023703}">
                      <ahyp:hlinkClr xmlns:ahyp="http://schemas.microsoft.com/office/drawing/2018/hyperlinkcolor" val="tx"/>
                    </a:ext>
                  </a:extLst>
                </a:hlinkClick>
              </a:rPr>
              <a:t>педагог</a:t>
            </a:r>
            <a:r>
              <a:rPr lang="ru-RU" u="sng" dirty="0"/>
              <a:t> </a:t>
            </a:r>
            <a:r>
              <a:rPr lang="de-DE" dirty="0"/>
              <a:t>(Heilpädagoge)</a:t>
            </a:r>
            <a:endParaRPr lang="ru-RU" dirty="0"/>
          </a:p>
          <a:p>
            <a:pPr marL="0" indent="0" algn="ctr">
              <a:buNone/>
            </a:pPr>
            <a:r>
              <a:rPr lang="ru-RU" dirty="0"/>
              <a:t>бакалавр или магистр социальной работы или социального обеспечения.</a:t>
            </a:r>
            <a:endParaRPr lang="de-DE" dirty="0"/>
          </a:p>
          <a:p>
            <a:endParaRPr lang="de-DE" dirty="0"/>
          </a:p>
        </p:txBody>
      </p:sp>
      <p:sp>
        <p:nvSpPr>
          <p:cNvPr id="4" name="Fußzeilenplatzhalter 3">
            <a:extLst>
              <a:ext uri="{FF2B5EF4-FFF2-40B4-BE49-F238E27FC236}">
                <a16:creationId xmlns:a16="http://schemas.microsoft.com/office/drawing/2014/main" id="{1024F22B-5BF2-4BB2-8422-91F3D9BFBD50}"/>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98B755A8-E521-498F-8060-18E86F945080}"/>
              </a:ext>
            </a:extLst>
          </p:cNvPr>
          <p:cNvSpPr>
            <a:spLocks noGrp="1"/>
          </p:cNvSpPr>
          <p:nvPr>
            <p:ph type="sldNum" sz="quarter" idx="12"/>
          </p:nvPr>
        </p:nvSpPr>
        <p:spPr/>
        <p:txBody>
          <a:bodyPr/>
          <a:lstStyle/>
          <a:p>
            <a:fld id="{54BF81D2-EFD1-4289-9DD5-8B860693E6A6}" type="slidenum">
              <a:rPr lang="de-DE" smtClean="0"/>
              <a:t>5</a:t>
            </a:fld>
            <a:endParaRPr lang="de-DE"/>
          </a:p>
        </p:txBody>
      </p:sp>
    </p:spTree>
    <p:extLst>
      <p:ext uri="{BB962C8B-B14F-4D97-AF65-F5344CB8AC3E}">
        <p14:creationId xmlns:p14="http://schemas.microsoft.com/office/powerpoint/2010/main" val="105362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91072B-8D88-49CF-B20B-A5E95E1FB392}"/>
              </a:ext>
            </a:extLst>
          </p:cNvPr>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pic>
        <p:nvPicPr>
          <p:cNvPr id="8" name="Inhaltsplatzhalter 7">
            <a:extLst>
              <a:ext uri="{FF2B5EF4-FFF2-40B4-BE49-F238E27FC236}">
                <a16:creationId xmlns:a16="http://schemas.microsoft.com/office/drawing/2014/main" id="{302CC8E9-8CF7-457E-8DA0-EE4D737A59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819846"/>
            <a:ext cx="6192688" cy="4536504"/>
          </a:xfrm>
        </p:spPr>
      </p:pic>
      <p:sp>
        <p:nvSpPr>
          <p:cNvPr id="4" name="Fußzeilenplatzhalter 3">
            <a:extLst>
              <a:ext uri="{FF2B5EF4-FFF2-40B4-BE49-F238E27FC236}">
                <a16:creationId xmlns:a16="http://schemas.microsoft.com/office/drawing/2014/main" id="{FEEE8846-64CB-457D-8E1A-62D224FBB59F}"/>
              </a:ext>
            </a:extLst>
          </p:cNvPr>
          <p:cNvSpPr>
            <a:spLocks noGrp="1"/>
          </p:cNvSpPr>
          <p:nvPr>
            <p:ph type="ftr" sz="quarter" idx="11"/>
          </p:nvPr>
        </p:nvSpPr>
        <p:spPr/>
        <p:txBody>
          <a:bodyPr/>
          <a:lstStyle/>
          <a:p>
            <a:r>
              <a:rPr lang="de-DE"/>
              <a:t>ZSL e.V. Erlangen Arina Alstut</a:t>
            </a:r>
            <a:endParaRPr lang="de-DE" dirty="0"/>
          </a:p>
        </p:txBody>
      </p:sp>
      <p:sp>
        <p:nvSpPr>
          <p:cNvPr id="5" name="Foliennummernplatzhalter 4">
            <a:extLst>
              <a:ext uri="{FF2B5EF4-FFF2-40B4-BE49-F238E27FC236}">
                <a16:creationId xmlns:a16="http://schemas.microsoft.com/office/drawing/2014/main" id="{64538A85-3627-4086-9CEE-4E65C1A3FAE1}"/>
              </a:ext>
            </a:extLst>
          </p:cNvPr>
          <p:cNvSpPr>
            <a:spLocks noGrp="1"/>
          </p:cNvSpPr>
          <p:nvPr>
            <p:ph type="sldNum" sz="quarter" idx="12"/>
          </p:nvPr>
        </p:nvSpPr>
        <p:spPr/>
        <p:txBody>
          <a:bodyPr/>
          <a:lstStyle/>
          <a:p>
            <a:fld id="{54BF81D2-EFD1-4289-9DD5-8B860693E6A6}" type="slidenum">
              <a:rPr lang="de-DE" smtClean="0"/>
              <a:t>6</a:t>
            </a:fld>
            <a:endParaRPr lang="de-DE"/>
          </a:p>
        </p:txBody>
      </p:sp>
      <p:pic>
        <p:nvPicPr>
          <p:cNvPr id="6" name="Inhaltsplatzhalter 7">
            <a:extLst>
              <a:ext uri="{FF2B5EF4-FFF2-40B4-BE49-F238E27FC236}">
                <a16:creationId xmlns:a16="http://schemas.microsoft.com/office/drawing/2014/main" id="{024FD3A5-6B4A-477F-99B9-FF0968DB24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056" y="1972246"/>
            <a:ext cx="6192688" cy="4536504"/>
          </a:xfrm>
          <a:prstGeom prst="rect">
            <a:avLst/>
          </a:prstGeom>
        </p:spPr>
      </p:pic>
    </p:spTree>
    <p:extLst>
      <p:ext uri="{BB962C8B-B14F-4D97-AF65-F5344CB8AC3E}">
        <p14:creationId xmlns:p14="http://schemas.microsoft.com/office/powerpoint/2010/main" val="244105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p:cNvSpPr>
            <a:spLocks noGrp="1"/>
          </p:cNvSpPr>
          <p:nvPr>
            <p:ph sz="half" idx="4294967295"/>
          </p:nvPr>
        </p:nvSpPr>
        <p:spPr>
          <a:xfrm>
            <a:off x="755576" y="1600200"/>
            <a:ext cx="7931224" cy="4983162"/>
          </a:xfrm>
        </p:spPr>
        <p:txBody>
          <a:bodyPr>
            <a:normAutofit fontScale="70000" lnSpcReduction="20000"/>
          </a:bodyPr>
          <a:lstStyle/>
          <a:p>
            <a:pPr marL="0" indent="0" algn="ctr">
              <a:buNone/>
            </a:pPr>
            <a:r>
              <a:rPr lang="de-DE" sz="3800" b="1" dirty="0"/>
              <a:t>  </a:t>
            </a:r>
            <a:r>
              <a:rPr lang="ru-RU" sz="4000" b="1" dirty="0">
                <a:solidFill>
                  <a:srgbClr val="C00000"/>
                </a:solidFill>
              </a:rPr>
              <a:t>Социальный педагог или социальный работник</a:t>
            </a:r>
            <a:endParaRPr lang="de-DE" sz="4000" dirty="0">
              <a:solidFill>
                <a:srgbClr val="C00000"/>
              </a:solidFill>
            </a:endParaRPr>
          </a:p>
          <a:p>
            <a:pPr marL="0" indent="0" algn="ctr">
              <a:buNone/>
            </a:pPr>
            <a:r>
              <a:rPr lang="ru-RU" sz="4000" b="1" dirty="0">
                <a:solidFill>
                  <a:srgbClr val="C00000"/>
                </a:solidFill>
              </a:rPr>
              <a:t>Характеристика профессии и сфера деятельности</a:t>
            </a:r>
            <a:endParaRPr lang="de-DE" sz="4000" dirty="0">
              <a:solidFill>
                <a:srgbClr val="C00000"/>
              </a:solidFill>
            </a:endParaRPr>
          </a:p>
          <a:p>
            <a:pPr marL="0" indent="0">
              <a:buNone/>
            </a:pPr>
            <a:endParaRPr lang="ru-RU" dirty="0"/>
          </a:p>
          <a:p>
            <a:pPr marL="0" indent="0" algn="ctr">
              <a:buNone/>
            </a:pPr>
            <a:r>
              <a:rPr lang="ru-RU" sz="3400" dirty="0"/>
              <a:t>Социальные педагоги и социальные работники занимаются профилактикой, урегулированием и решением социальных проблем. </a:t>
            </a:r>
          </a:p>
          <a:p>
            <a:pPr marL="0" indent="0">
              <a:buNone/>
            </a:pPr>
            <a:endParaRPr lang="ru-RU" sz="3400" dirty="0"/>
          </a:p>
          <a:p>
            <a:pPr marL="0" indent="0">
              <a:buNone/>
            </a:pPr>
            <a:r>
              <a:rPr lang="ru-RU" sz="3400" dirty="0"/>
              <a:t>Они консультируют и курируют отдельных людей, семьи или группы людей в сложных ситуациях</a:t>
            </a:r>
          </a:p>
          <a:p>
            <a:pPr marL="0" indent="0">
              <a:buNone/>
            </a:pPr>
            <a:r>
              <a:rPr lang="ru-RU" sz="3400" dirty="0"/>
              <a:t> Могут работать, например, в интернатах для подростков, детских домах, домах престарелых, в департаментах по делам молодежи или семейных консультациях и центах для страдающих от наркотической и других форм зависимости или в группах самопомощи. </a:t>
            </a:r>
            <a:endParaRPr lang="de-DE" sz="3400" dirty="0"/>
          </a:p>
          <a:p>
            <a:pPr marL="0" indent="0">
              <a:buNone/>
            </a:pPr>
            <a:endParaRPr lang="de-DE" dirty="0"/>
          </a:p>
        </p:txBody>
      </p:sp>
      <p:sp>
        <p:nvSpPr>
          <p:cNvPr id="4" name="Fußzeilenplatzhalter 3">
            <a:extLst>
              <a:ext uri="{FF2B5EF4-FFF2-40B4-BE49-F238E27FC236}">
                <a16:creationId xmlns:a16="http://schemas.microsoft.com/office/drawing/2014/main" id="{DEAF8638-55B5-4BF8-A46D-6C59F1F210E5}"/>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53288F96-6E53-4D95-BF56-B16000AADCD7}"/>
              </a:ext>
            </a:extLst>
          </p:cNvPr>
          <p:cNvSpPr>
            <a:spLocks noGrp="1"/>
          </p:cNvSpPr>
          <p:nvPr>
            <p:ph type="sldNum" sz="quarter" idx="12"/>
          </p:nvPr>
        </p:nvSpPr>
        <p:spPr/>
        <p:txBody>
          <a:bodyPr/>
          <a:lstStyle/>
          <a:p>
            <a:fld id="{54BF81D2-EFD1-4289-9DD5-8B860693E6A6}" type="slidenum">
              <a:rPr lang="de-DE" smtClean="0"/>
              <a:t>7</a:t>
            </a:fld>
            <a:endParaRPr lang="de-DE"/>
          </a:p>
        </p:txBody>
      </p:sp>
    </p:spTree>
    <p:extLst>
      <p:ext uri="{BB962C8B-B14F-4D97-AF65-F5344CB8AC3E}">
        <p14:creationId xmlns:p14="http://schemas.microsoft.com/office/powerpoint/2010/main" val="44562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5DDA5-0CD0-4697-B1BE-AFEFC09E427A}"/>
              </a:ext>
            </a:extLst>
          </p:cNvPr>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a:extLst>
              <a:ext uri="{FF2B5EF4-FFF2-40B4-BE49-F238E27FC236}">
                <a16:creationId xmlns:a16="http://schemas.microsoft.com/office/drawing/2014/main" id="{C86AB287-C988-4F96-8CB9-A9B3C5A78CA7}"/>
              </a:ext>
            </a:extLst>
          </p:cNvPr>
          <p:cNvSpPr>
            <a:spLocks noGrp="1"/>
          </p:cNvSpPr>
          <p:nvPr>
            <p:ph idx="1"/>
          </p:nvPr>
        </p:nvSpPr>
        <p:spPr/>
        <p:txBody>
          <a:bodyPr>
            <a:normAutofit/>
          </a:bodyPr>
          <a:lstStyle/>
          <a:p>
            <a:pPr marL="0" indent="0" algn="ctr">
              <a:buNone/>
            </a:pPr>
            <a:r>
              <a:rPr lang="ru-RU" sz="2800" b="1" u="sng" dirty="0">
                <a:solidFill>
                  <a:srgbClr val="C00000"/>
                </a:solidFill>
              </a:rPr>
              <a:t>Воспитател</a:t>
            </a:r>
            <a:r>
              <a:rPr lang="ru-RU" sz="2800" b="1" u="sng" dirty="0">
                <a:solidFill>
                  <a:srgbClr val="C00000"/>
                </a:solidFill>
                <a:hlinkClick r:id="rId2">
                  <a:extLst>
                    <a:ext uri="{A12FA001-AC4F-418D-AE19-62706E023703}">
                      <ahyp:hlinkClr xmlns:ahyp="http://schemas.microsoft.com/office/drawing/2018/hyperlinkcolor" val="tx"/>
                    </a:ext>
                  </a:extLst>
                </a:hlinkClick>
              </a:rPr>
              <a:t>ь</a:t>
            </a:r>
            <a:r>
              <a:rPr lang="de-DE" sz="2800" b="1" u="sng" dirty="0">
                <a:solidFill>
                  <a:srgbClr val="C00000"/>
                </a:solidFill>
              </a:rPr>
              <a:t> </a:t>
            </a:r>
            <a:r>
              <a:rPr lang="de-DE" sz="2800" dirty="0"/>
              <a:t>(Erzieher)</a:t>
            </a:r>
          </a:p>
          <a:p>
            <a:pPr marL="0" indent="0">
              <a:buNone/>
            </a:pPr>
            <a:r>
              <a:rPr lang="ru-RU" sz="2400" dirty="0"/>
              <a:t>Воспитатели являются педагогическими специалистами. Они присматривают и заботятся о детях, подростках и молодых людях. В первую очередь они работают в детских дошкольных учреждениях, с детьми и подростками, а также в детских домах и интернатах. </a:t>
            </a:r>
            <a:endParaRPr lang="de-DE" sz="2400" dirty="0"/>
          </a:p>
          <a:p>
            <a:pPr marL="0" indent="0">
              <a:buNone/>
            </a:pPr>
            <a:r>
              <a:rPr lang="ru-RU" sz="2400" dirty="0"/>
              <a:t>продолжительность обучения </a:t>
            </a:r>
            <a:r>
              <a:rPr lang="de-DE" sz="2400" dirty="0"/>
              <a:t>5 </a:t>
            </a:r>
            <a:r>
              <a:rPr lang="ru-RU" sz="2400" dirty="0"/>
              <a:t>лет</a:t>
            </a:r>
            <a:endParaRPr lang="de-DE" sz="2400" dirty="0"/>
          </a:p>
          <a:p>
            <a:pPr marL="0" indent="0" algn="ctr">
              <a:buNone/>
            </a:pPr>
            <a:r>
              <a:rPr lang="ru-RU" sz="2800" b="1" dirty="0">
                <a:solidFill>
                  <a:srgbClr val="C00000"/>
                </a:solidFill>
                <a:hlinkClick r:id="rId3">
                  <a:extLst>
                    <a:ext uri="{A12FA001-AC4F-418D-AE19-62706E023703}">
                      <ahyp:hlinkClr xmlns:ahyp="http://schemas.microsoft.com/office/drawing/2018/hyperlinkcolor" val="tx"/>
                    </a:ext>
                  </a:extLst>
                </a:hlinkClick>
              </a:rPr>
              <a:t>Детский</a:t>
            </a:r>
            <a:r>
              <a:rPr lang="ru-RU" sz="2800" b="1" dirty="0">
                <a:solidFill>
                  <a:srgbClr val="C00000"/>
                </a:solidFill>
              </a:rPr>
              <a:t> </a:t>
            </a:r>
            <a:r>
              <a:rPr lang="ru-RU" sz="2800" b="1" u="sng" dirty="0">
                <a:solidFill>
                  <a:srgbClr val="C00000"/>
                </a:solidFill>
                <a:hlinkClick r:id="rId2">
                  <a:extLst>
                    <a:ext uri="{A12FA001-AC4F-418D-AE19-62706E023703}">
                      <ahyp:hlinkClr xmlns:ahyp="http://schemas.microsoft.com/office/drawing/2018/hyperlinkcolor" val="tx"/>
                    </a:ext>
                  </a:extLst>
                </a:hlinkClick>
              </a:rPr>
              <a:t>воспитатель</a:t>
            </a:r>
            <a:r>
              <a:rPr lang="ru-RU" sz="2800" b="1" u="sng" dirty="0">
                <a:solidFill>
                  <a:srgbClr val="C00000"/>
                </a:solidFill>
              </a:rPr>
              <a:t> </a:t>
            </a:r>
            <a:r>
              <a:rPr lang="de-DE" dirty="0"/>
              <a:t>(Kinderpflege)</a:t>
            </a:r>
          </a:p>
          <a:p>
            <a:pPr marL="0" indent="0">
              <a:buNone/>
            </a:pPr>
            <a:r>
              <a:rPr lang="ru-RU" sz="2400" dirty="0"/>
              <a:t>                    продолжительность обучения </a:t>
            </a:r>
            <a:r>
              <a:rPr lang="de-DE" sz="2400" dirty="0"/>
              <a:t>2 </a:t>
            </a:r>
            <a:r>
              <a:rPr lang="ru-RU" sz="2400" dirty="0"/>
              <a:t>года</a:t>
            </a:r>
            <a:endParaRPr lang="de-DE" sz="2400" dirty="0"/>
          </a:p>
        </p:txBody>
      </p:sp>
      <p:sp>
        <p:nvSpPr>
          <p:cNvPr id="5" name="Fußzeilenplatzhalter 4">
            <a:extLst>
              <a:ext uri="{FF2B5EF4-FFF2-40B4-BE49-F238E27FC236}">
                <a16:creationId xmlns:a16="http://schemas.microsoft.com/office/drawing/2014/main" id="{E291B2D8-73B3-428D-B0B4-FA21D55F2E0E}"/>
              </a:ext>
            </a:extLst>
          </p:cNvPr>
          <p:cNvSpPr>
            <a:spLocks noGrp="1"/>
          </p:cNvSpPr>
          <p:nvPr>
            <p:ph type="ftr" sz="quarter" idx="11"/>
          </p:nvPr>
        </p:nvSpPr>
        <p:spPr/>
        <p:txBody>
          <a:bodyPr/>
          <a:lstStyle/>
          <a:p>
            <a:r>
              <a:rPr lang="de-DE"/>
              <a:t>ZSL e.V. Erlangen Arina Alstut</a:t>
            </a:r>
          </a:p>
        </p:txBody>
      </p:sp>
      <p:sp>
        <p:nvSpPr>
          <p:cNvPr id="6" name="Foliennummernplatzhalter 5">
            <a:extLst>
              <a:ext uri="{FF2B5EF4-FFF2-40B4-BE49-F238E27FC236}">
                <a16:creationId xmlns:a16="http://schemas.microsoft.com/office/drawing/2014/main" id="{961ACE9D-715F-4DDC-BBCB-024D76D7A13D}"/>
              </a:ext>
            </a:extLst>
          </p:cNvPr>
          <p:cNvSpPr>
            <a:spLocks noGrp="1"/>
          </p:cNvSpPr>
          <p:nvPr>
            <p:ph type="sldNum" sz="quarter" idx="12"/>
          </p:nvPr>
        </p:nvSpPr>
        <p:spPr/>
        <p:txBody>
          <a:bodyPr/>
          <a:lstStyle/>
          <a:p>
            <a:fld id="{54BF81D2-EFD1-4289-9DD5-8B860693E6A6}" type="slidenum">
              <a:rPr lang="de-DE" smtClean="0"/>
              <a:t>8</a:t>
            </a:fld>
            <a:endParaRPr lang="de-DE"/>
          </a:p>
        </p:txBody>
      </p:sp>
    </p:spTree>
    <p:extLst>
      <p:ext uri="{BB962C8B-B14F-4D97-AF65-F5344CB8AC3E}">
        <p14:creationId xmlns:p14="http://schemas.microsoft.com/office/powerpoint/2010/main" val="329273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ru-RU" sz="3600" b="1" dirty="0">
                <a:solidFill>
                  <a:schemeClr val="tx2"/>
                </a:solidFill>
              </a:rPr>
              <a:t>Профессия социального работника в Германии</a:t>
            </a:r>
            <a:endParaRPr lang="de-DE" sz="3600" dirty="0"/>
          </a:p>
        </p:txBody>
      </p:sp>
      <p:sp>
        <p:nvSpPr>
          <p:cNvPr id="3" name="Inhaltsplatzhalter 2"/>
          <p:cNvSpPr>
            <a:spLocks noGrp="1"/>
          </p:cNvSpPr>
          <p:nvPr>
            <p:ph idx="1"/>
          </p:nvPr>
        </p:nvSpPr>
        <p:spPr/>
        <p:txBody>
          <a:bodyPr>
            <a:normAutofit/>
          </a:bodyPr>
          <a:lstStyle/>
          <a:p>
            <a:r>
              <a:rPr lang="ru-RU" sz="2800" b="1" dirty="0">
                <a:solidFill>
                  <a:srgbClr val="C00000"/>
                </a:solidFill>
              </a:rPr>
              <a:t>медицинская сестра по уходу за пациентами </a:t>
            </a:r>
          </a:p>
          <a:p>
            <a:pPr marL="0" lvl="0" indent="0" algn="ctr">
              <a:buNone/>
            </a:pPr>
            <a:r>
              <a:rPr lang="ru-RU" sz="2400" b="1" dirty="0"/>
              <a:t>(</a:t>
            </a:r>
            <a:r>
              <a:rPr lang="de-DE" sz="2400" b="1" dirty="0"/>
              <a:t>Gesundheits- und Krankenpfleger/-in)</a:t>
            </a:r>
            <a:endParaRPr lang="ru-RU" sz="2400" b="1" dirty="0"/>
          </a:p>
          <a:p>
            <a:r>
              <a:rPr lang="de-DE" sz="2800" dirty="0">
                <a:solidFill>
                  <a:srgbClr val="C00000"/>
                </a:solidFill>
              </a:rPr>
              <a:t> </a:t>
            </a:r>
            <a:r>
              <a:rPr lang="ru-RU" sz="2800" b="1" dirty="0">
                <a:solidFill>
                  <a:srgbClr val="C00000"/>
                </a:solidFill>
              </a:rPr>
              <a:t>медицинская сестра по уходу за детьми </a:t>
            </a:r>
          </a:p>
          <a:p>
            <a:pPr marL="0" indent="0" algn="ctr">
              <a:buNone/>
            </a:pPr>
            <a:r>
              <a:rPr lang="ru-RU" sz="2400" b="1" dirty="0"/>
              <a:t>(</a:t>
            </a:r>
            <a:r>
              <a:rPr lang="de-DE" sz="2400" b="1" dirty="0"/>
              <a:t>Gesundheits- und Kinderkrankenpfleger/-in)</a:t>
            </a:r>
            <a:r>
              <a:rPr lang="ru-RU" sz="2400" b="1" dirty="0"/>
              <a:t> </a:t>
            </a:r>
          </a:p>
          <a:p>
            <a:pPr marL="0" indent="0" algn="ctr">
              <a:buNone/>
            </a:pPr>
            <a:r>
              <a:rPr lang="ru-RU" sz="2400" dirty="0"/>
              <a:t>продолжительность обучения 3</a:t>
            </a:r>
            <a:r>
              <a:rPr lang="de-DE" sz="2400" dirty="0"/>
              <a:t> </a:t>
            </a:r>
            <a:r>
              <a:rPr lang="ru-RU" sz="2400" dirty="0"/>
              <a:t>года</a:t>
            </a:r>
            <a:endParaRPr lang="ru-RU" sz="2400" b="1" dirty="0"/>
          </a:p>
          <a:p>
            <a:pPr marL="0" indent="0" algn="ctr">
              <a:buNone/>
            </a:pPr>
            <a:r>
              <a:rPr lang="ru-RU" sz="2400" dirty="0"/>
              <a:t>Медперсонал по уходу за пациентами в своей основной массе работает в больницах, частных медицинских учреждениях и узкоспециализированных клиниках</a:t>
            </a:r>
            <a:endParaRPr lang="de-DE" sz="2400" b="1" dirty="0">
              <a:solidFill>
                <a:srgbClr val="C00000"/>
              </a:solidFill>
            </a:endParaRPr>
          </a:p>
          <a:p>
            <a:pPr marL="0" indent="0">
              <a:buNone/>
            </a:pPr>
            <a:endParaRPr lang="de-DE" dirty="0"/>
          </a:p>
        </p:txBody>
      </p:sp>
      <p:sp>
        <p:nvSpPr>
          <p:cNvPr id="4" name="Fußzeilenplatzhalter 3">
            <a:extLst>
              <a:ext uri="{FF2B5EF4-FFF2-40B4-BE49-F238E27FC236}">
                <a16:creationId xmlns:a16="http://schemas.microsoft.com/office/drawing/2014/main" id="{34927E72-E9D1-4D8E-922B-CAE0DDE70E13}"/>
              </a:ext>
            </a:extLst>
          </p:cNvPr>
          <p:cNvSpPr>
            <a:spLocks noGrp="1"/>
          </p:cNvSpPr>
          <p:nvPr>
            <p:ph type="ftr" sz="quarter" idx="11"/>
          </p:nvPr>
        </p:nvSpPr>
        <p:spPr/>
        <p:txBody>
          <a:bodyPr/>
          <a:lstStyle/>
          <a:p>
            <a:r>
              <a:rPr lang="de-DE"/>
              <a:t>ZSL e.V. Erlangen Arina Alstut</a:t>
            </a:r>
          </a:p>
        </p:txBody>
      </p:sp>
      <p:sp>
        <p:nvSpPr>
          <p:cNvPr id="5" name="Foliennummernplatzhalter 4">
            <a:extLst>
              <a:ext uri="{FF2B5EF4-FFF2-40B4-BE49-F238E27FC236}">
                <a16:creationId xmlns:a16="http://schemas.microsoft.com/office/drawing/2014/main" id="{9CE187C4-C522-43D3-869F-1BD99997F0BF}"/>
              </a:ext>
            </a:extLst>
          </p:cNvPr>
          <p:cNvSpPr>
            <a:spLocks noGrp="1"/>
          </p:cNvSpPr>
          <p:nvPr>
            <p:ph type="sldNum" sz="quarter" idx="12"/>
          </p:nvPr>
        </p:nvSpPr>
        <p:spPr/>
        <p:txBody>
          <a:bodyPr/>
          <a:lstStyle/>
          <a:p>
            <a:fld id="{54BF81D2-EFD1-4289-9DD5-8B860693E6A6}" type="slidenum">
              <a:rPr lang="de-DE" smtClean="0"/>
              <a:t>9</a:t>
            </a:fld>
            <a:endParaRPr lang="de-DE"/>
          </a:p>
        </p:txBody>
      </p:sp>
    </p:spTree>
    <p:extLst>
      <p:ext uri="{BB962C8B-B14F-4D97-AF65-F5344CB8AC3E}">
        <p14:creationId xmlns:p14="http://schemas.microsoft.com/office/powerpoint/2010/main" val="399877978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1437</Words>
  <Application>Microsoft Office PowerPoint</Application>
  <PresentationFormat>Bildschirmpräsentation (4:3)</PresentationFormat>
  <Paragraphs>168</Paragraphs>
  <Slides>22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22</vt:i4>
      </vt:variant>
    </vt:vector>
  </HeadingPairs>
  <TitlesOfParts>
    <vt:vector size="25" baseType="lpstr">
      <vt:lpstr>Arial</vt:lpstr>
      <vt:lpstr>Calibri</vt:lpstr>
      <vt:lpstr>Larissa</vt:lpstr>
      <vt:lpstr>Профессия социального работника в Германии</vt:lpstr>
      <vt:lpstr> Профессия социального работника в Германии </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   Профессия социального работника в Германии Обязанности медицинской сестры по уходу за пожилыми людьми: </vt:lpstr>
      <vt:lpstr>Профессия социального работника в Германии</vt:lpstr>
      <vt:lpstr>  Профессия социального работника в Германии Реформа образования 2020 Финансирование </vt:lpstr>
      <vt:lpstr>Профессия социального работника в Германии</vt:lpstr>
      <vt:lpstr>Профессия социального работника в Германии Возможности дальнейшего профессионального образования  </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lpstr>Профессия социального работника в Германии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Irkutsk</dc:title>
  <dc:creator>Arina Alstut</dc:creator>
  <cp:lastModifiedBy>Arina Alstut</cp:lastModifiedBy>
  <cp:revision>55</cp:revision>
  <dcterms:created xsi:type="dcterms:W3CDTF">2019-07-25T07:48:22Z</dcterms:created>
  <dcterms:modified xsi:type="dcterms:W3CDTF">2019-11-15T18:57:37Z</dcterms:modified>
</cp:coreProperties>
</file>