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notesMasterIdLst>
    <p:notesMasterId r:id="rId23"/>
  </p:notesMasterIdLst>
  <p:sldIdLst>
    <p:sldId id="297" r:id="rId3"/>
    <p:sldId id="263" r:id="rId4"/>
    <p:sldId id="264" r:id="rId5"/>
    <p:sldId id="296" r:id="rId6"/>
    <p:sldId id="298" r:id="rId7"/>
    <p:sldId id="266" r:id="rId8"/>
    <p:sldId id="267" r:id="rId9"/>
    <p:sldId id="268" r:id="rId10"/>
    <p:sldId id="293" r:id="rId11"/>
    <p:sldId id="270" r:id="rId12"/>
    <p:sldId id="295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90" r:id="rId21"/>
    <p:sldId id="29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75311" autoAdjust="0"/>
  </p:normalViewPr>
  <p:slideViewPr>
    <p:cSldViewPr>
      <p:cViewPr varScale="1">
        <p:scale>
          <a:sx n="70" d="100"/>
          <a:sy n="70" d="100"/>
        </p:scale>
        <p:origin x="101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D35151">
                    <a:shade val="30000"/>
                    <a:satMod val="115000"/>
                  </a:srgbClr>
                </a:gs>
                <a:gs pos="50000">
                  <a:srgbClr val="D35151">
                    <a:shade val="67500"/>
                    <a:satMod val="115000"/>
                  </a:srgbClr>
                </a:gs>
                <a:gs pos="100000">
                  <a:srgbClr val="D35151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2222583496821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C9-48D9-B544-3757D31A7A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72.7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5-4B4D-B5FD-1D31DA66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-1010119712"/>
        <c:axId val="-1010117536"/>
      </c:barChart>
      <c:catAx>
        <c:axId val="-10101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-1010117536"/>
        <c:crosses val="autoZero"/>
        <c:auto val="1"/>
        <c:lblAlgn val="ctr"/>
        <c:lblOffset val="20"/>
        <c:noMultiLvlLbl val="0"/>
      </c:catAx>
      <c:valAx>
        <c:axId val="-1010117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0101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1D4999">
                    <a:tint val="66000"/>
                    <a:satMod val="160000"/>
                  </a:srgbClr>
                </a:gs>
                <a:gs pos="50000">
                  <a:srgbClr val="1D4999">
                    <a:tint val="44500"/>
                    <a:satMod val="160000"/>
                  </a:srgbClr>
                </a:gs>
                <a:gs pos="100000">
                  <a:srgbClr val="1D49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63-4A84-AA41-C6EA3AC50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-1010121344"/>
        <c:axId val="-993769104"/>
      </c:barChart>
      <c:catAx>
        <c:axId val="-10101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-993769104"/>
        <c:crosses val="autoZero"/>
        <c:auto val="1"/>
        <c:lblAlgn val="ctr"/>
        <c:lblOffset val="20"/>
        <c:noMultiLvlLbl val="0"/>
      </c:catAx>
      <c:valAx>
        <c:axId val="-99376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0101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38EA-AF59-41A9-95B2-A92D605B3AB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EB284-579D-48C3-BD0F-AAABD347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4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EB284-579D-48C3-BD0F-AAABD3472C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 ведется и плановая работа по методологическому сопровождению развития СДУ.  Выделенные на слайде красным объекты относятся к медицинской части СДУ.  Разработку всех необходимых материалов планируется завершить к 2020 г.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EB284-579D-48C3-BD0F-AAABD3472C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1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наличии целевых </a:t>
            </a:r>
            <a:r>
              <a:rPr lang="ru-RU" dirty="0"/>
              <a:t>показаний к использованию телемедицинских технологий на пациенте фиксируются цифровые </a:t>
            </a:r>
            <a:r>
              <a:rPr lang="ru-RU" dirty="0" smtClean="0"/>
              <a:t>устройства, </a:t>
            </a:r>
            <a:r>
              <a:rPr lang="ru-RU" dirty="0"/>
              <a:t>которые передают информацию в режиме </a:t>
            </a:r>
            <a:r>
              <a:rPr lang="en-US" dirty="0" smtClean="0"/>
              <a:t>online</a:t>
            </a:r>
            <a:r>
              <a:rPr lang="ru-RU" dirty="0" smtClean="0"/>
              <a:t>. Таким образом, в частности, регистрируются эпизоды падений</a:t>
            </a:r>
            <a:r>
              <a:rPr lang="ru-RU" dirty="0"/>
              <a:t>, состояний беспомощности, возможной гипогликемии, приступов аритмии и т.д. </a:t>
            </a:r>
          </a:p>
          <a:p>
            <a:r>
              <a:rPr lang="ru-RU" dirty="0"/>
              <a:t>Это значительно ускоряет оказание медицинской помощи беспомощному пациенту и по сути переводит патронаж в активную медицинскую услугу.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EB284-579D-48C3-BD0F-AAABD3472C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1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55467-AF25-4EC7-A20E-CE8C7064D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5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55467-AF25-4EC7-A20E-CE8C7064D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6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55467-AF25-4EC7-A20E-CE8C7064D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0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55467-AF25-4EC7-A20E-CE8C7064D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5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Результатом федерального проекта должна стать организация оказания медицинской помощи по профилю «гериатрия», создание и апробирование современной модели долговременной медицинской помощи гражданам пожилого и старческого возраста на принципах преемственности ведения пациента с последующим тиражированием во всех субъектах РФ.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49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EB284-579D-48C3-BD0F-AAABD3472C6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3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долговременного ухода (в т.ч. организация долгосрочной медицинской помощи на дому) требует обсуждения и согласованной работы </a:t>
            </a:r>
            <a:r>
              <a:rPr lang="ru-RU" dirty="0" smtClean="0"/>
              <a:t>всех ее ключевых составляющих. </a:t>
            </a:r>
            <a:r>
              <a:rPr lang="ru-RU" dirty="0"/>
              <a:t>Далее поговорим о каждой из них.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23285-AFC7-4DA2-9092-F18B18A910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7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Обязательное медицинское страхование уже предусматривает оказание медицинских услуг на дому. Однако современные реалии требуют принципиального изменения подхода. </a:t>
            </a:r>
          </a:p>
          <a:p>
            <a:r>
              <a:rPr lang="ru-RU" dirty="0" smtClean="0"/>
              <a:t>В настоящее время понятие</a:t>
            </a:r>
            <a:r>
              <a:rPr lang="ru-RU" baseline="0" dirty="0" smtClean="0"/>
              <a:t> </a:t>
            </a:r>
            <a:r>
              <a:rPr lang="ru-RU" dirty="0" smtClean="0"/>
              <a:t>«медицинского </a:t>
            </a:r>
            <a:r>
              <a:rPr lang="ru-RU" dirty="0"/>
              <a:t>патронажа</a:t>
            </a:r>
            <a:r>
              <a:rPr lang="ru-RU" dirty="0" smtClean="0"/>
              <a:t>» законодательно</a:t>
            </a:r>
            <a:r>
              <a:rPr lang="ru-RU" baseline="0" dirty="0" smtClean="0"/>
              <a:t> не закреплено</a:t>
            </a:r>
            <a:r>
              <a:rPr lang="ru-RU" dirty="0" smtClean="0"/>
              <a:t>, однако нормативная база для его осуществления</a:t>
            </a:r>
            <a:r>
              <a:rPr lang="ru-RU" baseline="0" dirty="0" smtClean="0"/>
              <a:t> имеется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Тем не менее в предлагаемой НОВОЙ схеме оказания полноценной социально-медицинской помощи этого уже недостаточно. </a:t>
            </a:r>
            <a:r>
              <a:rPr lang="ru-RU" dirty="0" smtClean="0"/>
              <a:t>В связи с чем имеющаяся нормативная база может потребовать внесения дополнений, поправок или изменений.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59B33-23B8-42F9-BDCD-D6C1BA2791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9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Обязательное медицинское страхование уже предусматривает оказание медицинских услуг на дому. Однако современные реалии требуют принципиального изменения подхода. </a:t>
            </a:r>
          </a:p>
          <a:p>
            <a:r>
              <a:rPr lang="ru-RU" dirty="0" smtClean="0"/>
              <a:t>В настоящее время понятие</a:t>
            </a:r>
            <a:r>
              <a:rPr lang="ru-RU" baseline="0" dirty="0" smtClean="0"/>
              <a:t> </a:t>
            </a:r>
            <a:r>
              <a:rPr lang="ru-RU" dirty="0" smtClean="0"/>
              <a:t>«медицинского </a:t>
            </a:r>
            <a:r>
              <a:rPr lang="ru-RU" dirty="0"/>
              <a:t>патронажа</a:t>
            </a:r>
            <a:r>
              <a:rPr lang="ru-RU" dirty="0" smtClean="0"/>
              <a:t>» законодательно</a:t>
            </a:r>
            <a:r>
              <a:rPr lang="ru-RU" baseline="0" dirty="0" smtClean="0"/>
              <a:t> не закреплено</a:t>
            </a:r>
            <a:r>
              <a:rPr lang="ru-RU" dirty="0" smtClean="0"/>
              <a:t>, однако нормативная база для его осуществления</a:t>
            </a:r>
            <a:r>
              <a:rPr lang="ru-RU" baseline="0" dirty="0" smtClean="0"/>
              <a:t> имеется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Тем не менее в предлагаемой НОВОЙ схеме оказания полноценной социально-медицинской помощи этого уже недостаточно. </a:t>
            </a:r>
            <a:r>
              <a:rPr lang="ru-RU" dirty="0" smtClean="0"/>
              <a:t>В связи с чем имеющаяся нормативная база может потребовать внесения дополнений, поправок или изменений.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59B33-23B8-42F9-BDCD-D6C1BA2791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2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Обязательное медицинское страхование уже предусматривает оказание медицинских услуг на дому. Однако современные реалии требуют принципиального изменения подхода. </a:t>
            </a:r>
          </a:p>
          <a:p>
            <a:r>
              <a:rPr lang="ru-RU" dirty="0" smtClean="0"/>
              <a:t>В настоящее время понятие</a:t>
            </a:r>
            <a:r>
              <a:rPr lang="ru-RU" baseline="0" dirty="0" smtClean="0"/>
              <a:t> </a:t>
            </a:r>
            <a:r>
              <a:rPr lang="ru-RU" dirty="0" smtClean="0"/>
              <a:t>«медицинского </a:t>
            </a:r>
            <a:r>
              <a:rPr lang="ru-RU" dirty="0"/>
              <a:t>патронажа</a:t>
            </a:r>
            <a:r>
              <a:rPr lang="ru-RU" dirty="0" smtClean="0"/>
              <a:t>» законодательно</a:t>
            </a:r>
            <a:r>
              <a:rPr lang="ru-RU" baseline="0" dirty="0" smtClean="0"/>
              <a:t> не закреплено</a:t>
            </a:r>
            <a:r>
              <a:rPr lang="ru-RU" dirty="0" smtClean="0"/>
              <a:t>, однако нормативная база для его осуществления</a:t>
            </a:r>
            <a:r>
              <a:rPr lang="ru-RU" baseline="0" dirty="0" smtClean="0"/>
              <a:t> имеется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Тем не менее в предлагаемой НОВОЙ схеме оказания полноценной социально-медицинской помощи этого уже недостаточно. </a:t>
            </a:r>
            <a:r>
              <a:rPr lang="ru-RU" dirty="0" smtClean="0"/>
              <a:t>В связи с чем имеющаяся нормативная база может потребовать внесения дополнений, поправок или изменений.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59B33-23B8-42F9-BDCD-D6C1BA2791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9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говорить о СДУ в целом, то </a:t>
            </a:r>
            <a:r>
              <a:rPr lang="ru-RU" dirty="0" smtClean="0"/>
              <a:t>ее </a:t>
            </a:r>
            <a:r>
              <a:rPr lang="ru-RU" dirty="0"/>
              <a:t>инфраструктура включает в себя элементы, обеспечивающие как социальную помощь и уход в учреждениях, так и оказание медицинской помощи на дому.</a:t>
            </a:r>
          </a:p>
          <a:p>
            <a:r>
              <a:rPr lang="ru-RU" dirty="0"/>
              <a:t>Организация долговременного ухода предполагает наличие сбалансированной системы учреждений, квалифицируемых по формам обслуживания, по уровням ведения, по профилю подчинения, по организационно-правовым формам.</a:t>
            </a:r>
          </a:p>
          <a:p>
            <a:r>
              <a:rPr lang="ru-RU" dirty="0"/>
              <a:t>При создании СДУ в регионе в организации помощи могут быть задействованы как государственные, так и частные учреждения, их должны дополнить и волонтерское движение, и система семейного ухода. </a:t>
            </a:r>
          </a:p>
          <a:p>
            <a:r>
              <a:rPr lang="ru-RU" dirty="0"/>
              <a:t>Целевая модель инфраструктуры сохранит структурную типизацию учреждений, заложенную </a:t>
            </a:r>
            <a:r>
              <a:rPr lang="ru-RU" dirty="0" smtClean="0"/>
              <a:t>действующим Федеральным законом </a:t>
            </a:r>
            <a:r>
              <a:rPr lang="ru-RU" dirty="0"/>
              <a:t>№442-ФЗ.</a:t>
            </a:r>
          </a:p>
          <a:p>
            <a:r>
              <a:rPr lang="ru-RU" dirty="0"/>
              <a:t>В инфраструктуру долговременного ухода включаются также </a:t>
            </a:r>
            <a:r>
              <a:rPr lang="ru-RU" dirty="0" smtClean="0"/>
              <a:t>учреждения, </a:t>
            </a:r>
            <a:r>
              <a:rPr lang="ru-RU" dirty="0"/>
              <a:t>подведомственные Минздраву </a:t>
            </a:r>
            <a:r>
              <a:rPr lang="ru-RU" dirty="0" smtClean="0"/>
              <a:t>России – </a:t>
            </a:r>
            <a:r>
              <a:rPr lang="ru-RU" dirty="0"/>
              <a:t>участковые поликлиники, а также учреждения, относящиеся к системе оказания паллиативной помощи: хосписы, паллиативные отделения в больницах, выездные паллиативные службы, но есть и новые структуры – единый информационный центр сбора информации вместе с </a:t>
            </a:r>
            <a:r>
              <a:rPr lang="en-US" dirty="0"/>
              <a:t>call-</a:t>
            </a:r>
            <a:r>
              <a:rPr lang="ru-RU" dirty="0"/>
              <a:t>центром (с режимом работы – 24/7/365).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59B33-23B8-42F9-BDCD-D6C1BA2791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9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говорили уже о том, что система СДУ предполагает интеграцию социальной службы в систему оказания медицинской помощи (на всех этапах ее оказания), а медицинский патронаж сопряжен с оказанием социальной помощи нуждающимся в ней. </a:t>
            </a:r>
          </a:p>
          <a:p>
            <a:r>
              <a:rPr lang="ru-RU" dirty="0"/>
              <a:t>Для этого необходимо сформировать новое КООРДИНАЦИОННОЕ звено – единый </a:t>
            </a:r>
            <a:r>
              <a:rPr lang="ru-RU" dirty="0" smtClean="0"/>
              <a:t>центр </a:t>
            </a:r>
            <a:r>
              <a:rPr lang="ru-RU" dirty="0"/>
              <a:t>сбора информации и единую базу, а также наладить между участниками четкое взаимодействие посредством использования единой методологии помощи пожилому пациенту </a:t>
            </a:r>
            <a:r>
              <a:rPr lang="ru-RU" dirty="0" smtClean="0"/>
              <a:t>и (</a:t>
            </a:r>
            <a:r>
              <a:rPr lang="ru-RU" dirty="0"/>
              <a:t>или) инвалиду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59B33-23B8-42F9-BDCD-D6C1BA2791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сегодняшний день  </a:t>
            </a:r>
            <a:r>
              <a:rPr lang="ru-RU" dirty="0" smtClean="0"/>
              <a:t>имеющиеся </a:t>
            </a:r>
            <a:r>
              <a:rPr lang="ru-RU" dirty="0"/>
              <a:t>составляющие СДУ финансируются из разных источников (см. слайд). Представляется, что в будущем основная финансовая </a:t>
            </a:r>
            <a:r>
              <a:rPr lang="ru-RU" dirty="0" smtClean="0"/>
              <a:t>нагрузка в части медицинской помощи в рамках СДУ </a:t>
            </a:r>
            <a:r>
              <a:rPr lang="ru-RU" dirty="0"/>
              <a:t>ляжет на систему ОМС. Но необходимо признать, что для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обеспечения работы системы СДУ уже сегодня необходимо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планировать создание долгосрочных механизмов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финансового обеспечения применительно к этому разделу медицинской и социально-бытовой помощи.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59B33-23B8-42F9-BDCD-D6C1BA2791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5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Несмотря на то, что СДУ представляет собой целостную систему, </a:t>
            </a:r>
            <a:r>
              <a:rPr lang="ru-RU" dirty="0" smtClean="0"/>
              <a:t>в ней</a:t>
            </a:r>
            <a:r>
              <a:rPr lang="ru-RU" baseline="0" dirty="0" smtClean="0"/>
              <a:t> могут быть выделены 3 основных составляющих процесса: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медицинская помощь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социальная помощь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коммуникации. </a:t>
            </a:r>
          </a:p>
          <a:p>
            <a:pPr marL="0" indent="0">
              <a:buFontTx/>
              <a:buNone/>
            </a:pPr>
            <a:r>
              <a:rPr lang="ru-RU" dirty="0" smtClean="0"/>
              <a:t>Обращаю внимание на новый процесс в НОВОЙ системе СДУ и новых участников каждого из процессов (выделены </a:t>
            </a:r>
            <a:r>
              <a:rPr lang="ru-RU" dirty="0"/>
              <a:t>красным).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59B33-23B8-42F9-BDCD-D6C1BA2791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4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F65E7-8C0F-4C1A-8F38-D050E3C2C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A499B1-8643-43D4-8DEF-C86AF7FD8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BF54D-890E-40F8-9006-BCE2045F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8A4B4F-9319-41F8-B38D-89B28C37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A6E6B4-7CB0-4358-8117-4528EEDB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032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2E066-A9E2-4D7F-8439-5D67293B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B05C44-3DF7-431B-8394-5FF9D96E4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74E5CC-7FC3-4110-9C6B-EF9475CA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B2C993-CABD-498D-87EF-CE8DC381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BA16BE-7487-47CC-9FE1-8EEB8F25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5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0EBF94-026C-40DB-ADE3-AD7E059CD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763BE5-75F2-464F-A22E-93F33B73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9BE4FD-190D-4C91-B93D-8D21D8E1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4B5FB8-B97E-4197-B11B-CA5511AD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4E48DB-FCF8-4B7E-B2B5-EAAA973F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1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1" y="4"/>
            <a:ext cx="9144002" cy="5143500"/>
            <a:chOff x="0" y="5"/>
            <a:chExt cx="12192003" cy="6858000"/>
          </a:xfrm>
        </p:grpSpPr>
        <p:sp>
          <p:nvSpPr>
            <p:cNvPr id="7" name="Прямоугольник 8"/>
            <p:cNvSpPr/>
            <p:nvPr userDrawn="1"/>
          </p:nvSpPr>
          <p:spPr>
            <a:xfrm>
              <a:off x="0" y="5"/>
              <a:ext cx="12192000" cy="223839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11"/>
            <p:cNvSpPr/>
            <p:nvPr userDrawn="1"/>
          </p:nvSpPr>
          <p:spPr>
            <a:xfrm>
              <a:off x="0" y="274644"/>
              <a:ext cx="12192000" cy="84137"/>
            </a:xfrm>
            <a:prstGeom prst="rect">
              <a:avLst/>
            </a:prstGeom>
            <a:solidFill>
              <a:srgbClr val="BC300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Рисунок 10"/>
            <p:cNvPicPr>
              <a:picLocks noChangeAspect="1"/>
            </p:cNvPicPr>
            <p:nvPr userDrawn="1"/>
          </p:nvPicPr>
          <p:blipFill>
            <a:blip r:embed="rId2" cstate="print"/>
            <a:srcRect r="72893"/>
            <a:stretch>
              <a:fillRect/>
            </a:stretch>
          </p:blipFill>
          <p:spPr bwMode="auto">
            <a:xfrm>
              <a:off x="5185571" y="781433"/>
              <a:ext cx="1820863" cy="185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3774693" y="2869110"/>
              <a:ext cx="470043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МИНИСТЕРСТВО ЗДРАВООХРАНЕНИЯ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РОССИЙСКОЙ ФЕДЕРАЦИИ</a:t>
              </a:r>
            </a:p>
          </p:txBody>
        </p:sp>
        <p:sp>
          <p:nvSpPr>
            <p:cNvPr id="11" name="Прямоугольник 2"/>
            <p:cNvSpPr/>
            <p:nvPr userDrawn="1"/>
          </p:nvSpPr>
          <p:spPr>
            <a:xfrm>
              <a:off x="4" y="3801984"/>
              <a:ext cx="12191999" cy="3056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223" y="2851488"/>
            <a:ext cx="7882216" cy="1916966"/>
          </a:xfrm>
        </p:spPr>
        <p:txBody>
          <a:bodyPr anchor="ctr">
            <a:normAutofit/>
          </a:bodyPr>
          <a:lstStyle>
            <a:lvl1pPr algn="ctr">
              <a:defRPr sz="1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80" y="956073"/>
            <a:ext cx="8569195" cy="3758802"/>
          </a:xfrm>
        </p:spPr>
        <p:txBody>
          <a:bodyPr>
            <a:norm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4705" y="0"/>
            <a:ext cx="8003069" cy="78464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1">
                <a:solidFill>
                  <a:srgbClr val="17375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0" y="784640"/>
            <a:ext cx="9144000" cy="63103"/>
            <a:chOff x="0" y="961829"/>
            <a:chExt cx="12192000" cy="84137"/>
          </a:xfrm>
        </p:grpSpPr>
        <p:cxnSp>
          <p:nvCxnSpPr>
            <p:cNvPr id="11" name="Прямая соединительная линия 13"/>
            <p:cNvCxnSpPr/>
            <p:nvPr userDrawn="1"/>
          </p:nvCxnSpPr>
          <p:spPr>
            <a:xfrm>
              <a:off x="2703104" y="961829"/>
              <a:ext cx="948889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1"/>
            <p:cNvSpPr/>
            <p:nvPr userDrawn="1"/>
          </p:nvSpPr>
          <p:spPr>
            <a:xfrm>
              <a:off x="0" y="961829"/>
              <a:ext cx="2705100" cy="84137"/>
            </a:xfrm>
            <a:prstGeom prst="rect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7" y="174339"/>
            <a:ext cx="474401" cy="4744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AC8ADC-E642-1343-9985-161361F8AE98}"/>
              </a:ext>
            </a:extLst>
          </p:cNvPr>
          <p:cNvSpPr txBox="1"/>
          <p:nvPr userDrawn="1"/>
        </p:nvSpPr>
        <p:spPr>
          <a:xfrm>
            <a:off x="8647112" y="4845200"/>
            <a:ext cx="441327" cy="168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06" tIns="0" rIns="23531" bIns="0" numCol="1" spcCol="10733" rtlCol="0" anchor="ctr">
            <a:noAutofit/>
          </a:bodyPr>
          <a:lstStyle/>
          <a:p>
            <a:pPr marL="0" marR="0" indent="0" algn="l" defTabSz="5919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FACF200C-9445-754A-90F3-4CDF0B5D0196}" type="slidenum">
              <a:rPr kumimoji="0" lang="ru-RU" sz="1100" b="1" i="0" u="none" strike="noStrike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Open Sans"/>
                <a:cs typeface="Gotham Pro Medium" panose="02000503040000020004" pitchFamily="2" charset="0"/>
                <a:sym typeface="Open Sans"/>
              </a:rPr>
              <a:pPr marL="0" marR="0" indent="0" algn="l" defTabSz="59192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Open Sans"/>
              <a:cs typeface="Gotham Pro Medium" panose="02000503040000020004" pitchFamily="2" charset="0"/>
              <a:sym typeface="Open Sans"/>
            </a:endParaRPr>
          </a:p>
        </p:txBody>
      </p:sp>
      <p:sp>
        <p:nvSpPr>
          <p:cNvPr id="21" name="Прямоугольник 11"/>
          <p:cNvSpPr/>
          <p:nvPr userDrawn="1"/>
        </p:nvSpPr>
        <p:spPr>
          <a:xfrm>
            <a:off x="8647111" y="4730274"/>
            <a:ext cx="496889" cy="63103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24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 userDrawn="1"/>
        </p:nvSpPr>
        <p:spPr>
          <a:xfrm>
            <a:off x="0" y="4"/>
            <a:ext cx="9144000" cy="167879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11"/>
          <p:cNvSpPr/>
          <p:nvPr userDrawn="1"/>
        </p:nvSpPr>
        <p:spPr>
          <a:xfrm>
            <a:off x="0" y="205983"/>
            <a:ext cx="9144000" cy="63103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3889179" y="586075"/>
            <a:ext cx="136564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2831021" y="2151833"/>
            <a:ext cx="34791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МИНИСТЕРСТВО ЗДРАВООХРАНЕНИЯ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11" name="Прямоугольник 2"/>
          <p:cNvSpPr/>
          <p:nvPr userDrawn="1"/>
        </p:nvSpPr>
        <p:spPr>
          <a:xfrm>
            <a:off x="4" y="2851488"/>
            <a:ext cx="9143999" cy="2292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223" y="2851488"/>
            <a:ext cx="7882216" cy="1916966"/>
          </a:xfrm>
        </p:spPr>
        <p:txBody>
          <a:bodyPr anchor="ctr">
            <a:normAutofit/>
          </a:bodyPr>
          <a:lstStyle>
            <a:lvl1pPr algn="ctr">
              <a:defRPr sz="1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80" y="829867"/>
            <a:ext cx="8564040" cy="3885008"/>
          </a:xfrm>
        </p:spPr>
        <p:txBody>
          <a:bodyPr>
            <a:norm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8206" y="4869657"/>
            <a:ext cx="361557" cy="188118"/>
          </a:xfrm>
        </p:spPr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28825" y="0"/>
            <a:ext cx="6486525" cy="640098"/>
          </a:xfrm>
        </p:spPr>
        <p:txBody>
          <a:bodyPr>
            <a:noAutofit/>
          </a:bodyPr>
          <a:lstStyle>
            <a:lvl1pPr>
              <a:defRPr sz="1500">
                <a:solidFill>
                  <a:srgbClr val="17375E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3"/>
          <p:cNvCxnSpPr/>
          <p:nvPr userDrawn="1"/>
        </p:nvCxnSpPr>
        <p:spPr>
          <a:xfrm>
            <a:off x="0" y="722332"/>
            <a:ext cx="206682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Картинки по запросу росатом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" y="181423"/>
            <a:ext cx="371753" cy="470888"/>
          </a:xfrm>
          <a:prstGeom prst="rect">
            <a:avLst/>
          </a:prstGeom>
          <a:noFill/>
        </p:spPr>
      </p:pic>
      <p:sp>
        <p:nvSpPr>
          <p:cNvPr id="14" name="Прямоугольник 11"/>
          <p:cNvSpPr/>
          <p:nvPr userDrawn="1"/>
        </p:nvSpPr>
        <p:spPr>
          <a:xfrm>
            <a:off x="2028825" y="664222"/>
            <a:ext cx="7115175" cy="63103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 descr="C:\Users\Konstantin\Desktop\МИНЗДРАВ\Презентации\13-10-18\Эблема Новая поликлиника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18092" r="10637" b="16648"/>
          <a:stretch/>
        </p:blipFill>
        <p:spPr bwMode="auto">
          <a:xfrm>
            <a:off x="1216768" y="179038"/>
            <a:ext cx="678656" cy="4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" y="174339"/>
            <a:ext cx="474401" cy="4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 userDrawn="1"/>
        </p:nvSpPr>
        <p:spPr>
          <a:xfrm>
            <a:off x="0" y="4"/>
            <a:ext cx="9144000" cy="167879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11"/>
          <p:cNvSpPr/>
          <p:nvPr userDrawn="1"/>
        </p:nvSpPr>
        <p:spPr>
          <a:xfrm>
            <a:off x="0" y="205983"/>
            <a:ext cx="9144000" cy="63103"/>
          </a:xfrm>
          <a:prstGeom prst="rect">
            <a:avLst/>
          </a:prstGeom>
          <a:solidFill>
            <a:srgbClr val="BC30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3889179" y="586075"/>
            <a:ext cx="136564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2831021" y="2151833"/>
            <a:ext cx="347915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МИНИСТЕРСТВО ЗДРАВООХРАНЕНИЯ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11" name="Прямоугольник 2"/>
          <p:cNvSpPr/>
          <p:nvPr userDrawn="1"/>
        </p:nvSpPr>
        <p:spPr>
          <a:xfrm>
            <a:off x="4" y="2851488"/>
            <a:ext cx="9143999" cy="2292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223" y="2851488"/>
            <a:ext cx="7882216" cy="1916966"/>
          </a:xfrm>
        </p:spPr>
        <p:txBody>
          <a:bodyPr anchor="ctr">
            <a:normAutofit/>
          </a:bodyPr>
          <a:lstStyle>
            <a:lvl1pPr algn="ctr">
              <a:defRPr sz="1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188A5-1E71-4CC6-9B30-5EA5EF6753E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21.11.2019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77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8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5434" y="85502"/>
            <a:ext cx="6537435" cy="781293"/>
          </a:xfrm>
        </p:spPr>
        <p:txBody>
          <a:bodyPr anchor="t">
            <a:normAutofit/>
          </a:bodyPr>
          <a:lstStyle>
            <a:lvl1pPr algn="l">
              <a:defRPr sz="1425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942975"/>
            <a:ext cx="8229600" cy="365164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AC8ADC-E642-1343-9985-161361F8AE98}"/>
              </a:ext>
            </a:extLst>
          </p:cNvPr>
          <p:cNvSpPr txBox="1"/>
          <p:nvPr userDrawn="1"/>
        </p:nvSpPr>
        <p:spPr>
          <a:xfrm>
            <a:off x="8597606" y="205868"/>
            <a:ext cx="588436" cy="2241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591" tIns="0" rIns="31367" bIns="0" numCol="1" spcCol="19080" rtlCol="0" anchor="ctr">
            <a:noAutofit/>
          </a:bodyPr>
          <a:lstStyle/>
          <a:p>
            <a:pPr algn="ctr" defTabSz="789058" hangingPunct="0">
              <a:defRPr/>
            </a:pPr>
            <a:fld id="{FACF200C-9445-754A-90F3-4CDF0B5D0196}" type="slidenum">
              <a:rPr lang="ru-RU" sz="1125" b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pPr algn="ctr" defTabSz="789058" hangingPunct="0">
                <a:defRPr/>
              </a:pPr>
              <a:t>‹#›</a:t>
            </a:fld>
            <a:endParaRPr lang="ru-RU" sz="975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04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97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2E7F0-EFDB-4079-B36B-E8FB02A5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F2976A-8F0B-4C12-A11D-08C71E42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DDCD0F-44D3-478A-8653-FAF0C8F6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528C-5151-419B-8C93-F89B55835440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629877-A46D-48A7-9218-DC272FD9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37555E-6473-4170-BA8A-3CF7CF3E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AC56-8296-4953-9705-97BD4A0C511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11">
            <a:extLst>
              <a:ext uri="{FF2B5EF4-FFF2-40B4-BE49-F238E27FC236}">
                <a16:creationId xmlns:a16="http://schemas.microsoft.com/office/drawing/2014/main" xmlns="" id="{ED5C2F29-DA00-4DAF-B9FF-2C4C509CC002}"/>
              </a:ext>
            </a:extLst>
          </p:cNvPr>
          <p:cNvGrpSpPr/>
          <p:nvPr userDrawn="1"/>
        </p:nvGrpSpPr>
        <p:grpSpPr>
          <a:xfrm>
            <a:off x="0" y="784640"/>
            <a:ext cx="9144000" cy="63103"/>
            <a:chOff x="0" y="961829"/>
            <a:chExt cx="12192000" cy="84137"/>
          </a:xfrm>
        </p:grpSpPr>
        <p:cxnSp>
          <p:nvCxnSpPr>
            <p:cNvPr id="8" name="Прямая соединительная линия 13">
              <a:extLst>
                <a:ext uri="{FF2B5EF4-FFF2-40B4-BE49-F238E27FC236}">
                  <a16:creationId xmlns:a16="http://schemas.microsoft.com/office/drawing/2014/main" xmlns="" id="{F12B9FDA-FD46-4CA1-9D5B-D726BFEFE9C1}"/>
                </a:ext>
              </a:extLst>
            </p:cNvPr>
            <p:cNvCxnSpPr/>
            <p:nvPr userDrawn="1"/>
          </p:nvCxnSpPr>
          <p:spPr>
            <a:xfrm>
              <a:off x="2703104" y="961829"/>
              <a:ext cx="948889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11">
              <a:extLst>
                <a:ext uri="{FF2B5EF4-FFF2-40B4-BE49-F238E27FC236}">
                  <a16:creationId xmlns:a16="http://schemas.microsoft.com/office/drawing/2014/main" xmlns="" id="{2F7D4A50-4D53-48C4-B6B9-73CFB09E73A1}"/>
                </a:ext>
              </a:extLst>
            </p:cNvPr>
            <p:cNvSpPr/>
            <p:nvPr userDrawn="1"/>
          </p:nvSpPr>
          <p:spPr>
            <a:xfrm>
              <a:off x="0" y="961829"/>
              <a:ext cx="2705100" cy="84137"/>
            </a:xfrm>
            <a:prstGeom prst="rect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D3F812-8FA2-4FEE-9797-871D25561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7" y="174339"/>
            <a:ext cx="474401" cy="47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2F756E-74F0-4972-AC19-B9FE1D9E9934}"/>
              </a:ext>
            </a:extLst>
          </p:cNvPr>
          <p:cNvSpPr txBox="1"/>
          <p:nvPr userDrawn="1"/>
        </p:nvSpPr>
        <p:spPr>
          <a:xfrm>
            <a:off x="8647112" y="4845200"/>
            <a:ext cx="441327" cy="168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06" tIns="0" rIns="23531" bIns="0" numCol="1" spcCol="10733" rtlCol="0" anchor="ctr">
            <a:noAutofit/>
          </a:bodyPr>
          <a:lstStyle/>
          <a:p>
            <a:pPr marL="0" marR="0" indent="0" algn="l" defTabSz="5919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FACF200C-9445-754A-90F3-4CDF0B5D0196}" type="slidenum">
              <a:rPr kumimoji="0" lang="ru-RU" sz="1100" b="1" i="0" u="none" strike="noStrike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Open Sans"/>
                <a:cs typeface="Gotham Pro Medium" panose="02000503040000020004" pitchFamily="2" charset="0"/>
                <a:sym typeface="Open Sans"/>
              </a:rPr>
              <a:pPr marL="0" marR="0" indent="0" algn="l" defTabSz="59192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Open Sans"/>
              <a:cs typeface="Gotham Pro Medium" panose="02000503040000020004" pitchFamily="2" charset="0"/>
              <a:sym typeface="Open San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CD74BE6-882A-4988-B881-A38D6096EF48}"/>
              </a:ext>
            </a:extLst>
          </p:cNvPr>
          <p:cNvSpPr/>
          <p:nvPr userDrawn="1"/>
        </p:nvSpPr>
        <p:spPr>
          <a:xfrm>
            <a:off x="8647111" y="4730274"/>
            <a:ext cx="496889" cy="63103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8580" tIns="34290" rIns="68580" bIns="3429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4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4"/>
            <a:ext cx="4038600" cy="2545556"/>
          </a:xfrm>
        </p:spPr>
        <p:txBody>
          <a:bodyPr/>
          <a:lstStyle>
            <a:lvl1pPr>
              <a:defRPr sz="2774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774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575" b="1"/>
            </a:lvl4pPr>
            <a:lvl5pPr marL="1828388" indent="0">
              <a:buNone/>
              <a:defRPr sz="1575" b="1"/>
            </a:lvl5pPr>
            <a:lvl6pPr marL="2285486" indent="0">
              <a:buNone/>
              <a:defRPr sz="1575" b="1"/>
            </a:lvl6pPr>
            <a:lvl7pPr marL="2742583" indent="0">
              <a:buNone/>
              <a:defRPr sz="1575" b="1"/>
            </a:lvl7pPr>
            <a:lvl8pPr marL="3199680" indent="0">
              <a:buNone/>
              <a:defRPr sz="1575" b="1"/>
            </a:lvl8pPr>
            <a:lvl9pPr marL="3656777" indent="0">
              <a:buNone/>
              <a:defRPr sz="15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575" b="1"/>
            </a:lvl4pPr>
            <a:lvl5pPr marL="1828388" indent="0">
              <a:buNone/>
              <a:defRPr sz="1575" b="1"/>
            </a:lvl5pPr>
            <a:lvl6pPr marL="2285486" indent="0">
              <a:buNone/>
              <a:defRPr sz="1575" b="1"/>
            </a:lvl6pPr>
            <a:lvl7pPr marL="2742583" indent="0">
              <a:buNone/>
              <a:defRPr sz="1575" b="1"/>
            </a:lvl7pPr>
            <a:lvl8pPr marL="3199680" indent="0">
              <a:buNone/>
              <a:defRPr sz="1575" b="1"/>
            </a:lvl8pPr>
            <a:lvl9pPr marL="3656777" indent="0">
              <a:buNone/>
              <a:defRPr sz="15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5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8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4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6"/>
          </a:xfrm>
        </p:spPr>
        <p:txBody>
          <a:bodyPr/>
          <a:lstStyle>
            <a:lvl1pPr>
              <a:defRPr sz="3224"/>
            </a:lvl1pPr>
            <a:lvl2pPr>
              <a:defRPr sz="2774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975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774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975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73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96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EAC07-2762-400B-8834-AE6F4B2A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613EB5-9BEA-4964-A34D-3ABAA42F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EA5CB-C1B8-4627-9BEB-67A42925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FCF798-DD3B-4723-A3C1-3BCEBF8D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9B37EC-04E1-4F57-97FA-680D7616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6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FCD04-B66D-4559-A511-1107672F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805C77-7E18-4AB5-849A-B1B1611C9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137289-65E0-49E4-AACE-72C9AA2C7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930BBA-8967-4203-92AC-E65DEB3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392465-052D-4663-8753-BE474176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6A8C0B-BEA7-4AEB-B2DA-287615B0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09CBD3-A1E9-427A-9554-D8E323B2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6075A8-CD9E-418C-B9CD-C4F2523AA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E5BFFC-8300-4856-991D-9F61C8FA6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E6CD31D-9A62-4052-A4B6-C27BC651C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74C8EB-0DC1-476D-9332-3A29AC22D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99E06D3-0DC8-4392-A998-ED933C0C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CD0DF4-9546-49B3-BD07-7487AC25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0400287-238B-4410-86E7-B7CC8539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6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82CD6-CB58-4012-AF43-AE6DA1B7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405AC6-BE25-45A6-840B-FF9E3FC4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6799-0C27-4C18-AFE9-04786DA6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9BCC97-0FB5-4C2E-A592-E7EB47E1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22FF23-B734-4E88-B36E-839D8B1A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D0F6A3-A025-4E57-9AD7-EBF9DB6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390F96-E0FF-4C03-98DC-A0A2F63C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2735D-AB7D-4DA6-978F-99214FDC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0E2276-3D26-4C5F-B4A4-8E6F9D70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1045A7-DB00-48E8-ADF6-4682B6DC9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AD91D3-5190-4A83-8A10-B60B769D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37084D-48EA-47C8-80E8-C053A78B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92A9AF-AB9B-4D24-9A82-CEFBA3A4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9CF45-0D04-4869-B229-F76AC891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E37378-7049-44CB-80D0-0E21989DB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72DF75-5482-46E1-9204-F43039E96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3BEEE4-C629-4B0F-90CB-96325AAB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FD4845-4478-46C5-BE3C-8F1B892B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317DD2-1A4D-4287-9CE7-6E9D1DC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4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24D47-EE96-44AD-83B8-84376094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43CA91-671D-4129-8842-D961A435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25D1FB-BCE8-4E56-8BD3-30C55479F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2D433-586A-4046-9337-BEB9C2757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626C7F-094D-4C46-82EB-157A8B39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CD59BA-A1D3-47D6-B299-842A2650B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5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  <p:sldLayoutId id="2147483662" r:id="rId13"/>
    <p:sldLayoutId id="2147483672" r:id="rId14"/>
    <p:sldLayoutId id="2147483673" r:id="rId15"/>
    <p:sldLayoutId id="214748367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5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5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2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74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s://online-kassa.ru/totma/kupit/vesy-meditsinskie-vmen-150-2/" TargetMode="External"/><Relationship Id="rId18" Type="http://schemas.openxmlformats.org/officeDocument/2006/relationships/image" Target="../media/image26.png"/><Relationship Id="rId3" Type="http://schemas.openxmlformats.org/officeDocument/2006/relationships/image" Target="../media/image17.jpeg"/><Relationship Id="rId21" Type="http://schemas.openxmlformats.org/officeDocument/2006/relationships/image" Target="../media/image28.jpeg"/><Relationship Id="rId7" Type="http://schemas.openxmlformats.org/officeDocument/2006/relationships/hyperlink" Target="https://prozabota.ru/tonometry-poluavtomaticheskiye-omron-m1.html" TargetMode="External"/><Relationship Id="rId12" Type="http://schemas.openxmlformats.org/officeDocument/2006/relationships/image" Target="../media/image22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microsoft.com/office/2007/relationships/hdphoto" Target="../media/hdphoto1.wdp"/><Relationship Id="rId20" Type="http://schemas.openxmlformats.org/officeDocument/2006/relationships/hyperlink" Target="http://tr.depositphotos.com/107023730/stock-photo-doctor-cartoon-illustr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http://madrobots.ru/p/datchik-chastoty-serdechnykh-sokrashcheniy-polar-h6/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19" Type="http://schemas.openxmlformats.org/officeDocument/2006/relationships/image" Target="../media/image27.jpeg"/><Relationship Id="rId4" Type="http://schemas.openxmlformats.org/officeDocument/2006/relationships/hyperlink" Target="http://visionhelp.wordpress.com/2011/07/08/nursing-double-vision/nurse-icon" TargetMode="External"/><Relationship Id="rId9" Type="http://schemas.openxmlformats.org/officeDocument/2006/relationships/hyperlink" Target="http://www.mr.ru/?cid=1552" TargetMode="Externa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212499"/>
            <a:ext cx="8292958" cy="1101186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prstClr val="white"/>
                </a:solidFill>
              </a:rPr>
              <a:t>ЗДРАВООХРАНЕНИЕ В СДУ: ПРОБЛЕМЫ </a:t>
            </a:r>
            <a:r>
              <a:rPr lang="ru-RU" sz="1800" b="1" dirty="0">
                <a:solidFill>
                  <a:prstClr val="white"/>
                </a:solidFill>
              </a:rPr>
              <a:t>И </a:t>
            </a:r>
            <a:r>
              <a:rPr lang="ru-RU" sz="1800" b="1" dirty="0" smtClean="0">
                <a:solidFill>
                  <a:prstClr val="white"/>
                </a:solidFill>
              </a:rPr>
              <a:t>ВОЗМОЖНОСТИ</a:t>
            </a:r>
          </a:p>
          <a:p>
            <a:pPr algn="r"/>
            <a:endParaRPr lang="ru-RU" sz="1800" dirty="0" smtClean="0">
              <a:solidFill>
                <a:prstClr val="white"/>
              </a:solidFill>
            </a:endParaRPr>
          </a:p>
          <a:p>
            <a:pPr algn="r"/>
            <a:r>
              <a:rPr lang="ru-RU" sz="1800" dirty="0" smtClean="0">
                <a:solidFill>
                  <a:prstClr val="white"/>
                </a:solidFill>
              </a:rPr>
              <a:t>СДУ: ВЗГЛЯД СО СТОРОНЫ ЗДРАВООХРАНЕНИЯ</a:t>
            </a: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629" t="26956" r="71133" b="34285"/>
          <a:stretch/>
        </p:blipFill>
        <p:spPr>
          <a:xfrm>
            <a:off x="517858" y="1419447"/>
            <a:ext cx="837793" cy="8213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5651" y="1587755"/>
            <a:ext cx="19736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prstClr val="white"/>
                </a:solidFill>
                <a:cs typeface="Tahoma" pitchFamily="34" charset="0"/>
              </a:rPr>
              <a:t>Национальный проект</a:t>
            </a:r>
          </a:p>
          <a:p>
            <a:r>
              <a:rPr lang="ru-RU" sz="1350" b="1" dirty="0">
                <a:solidFill>
                  <a:prstClr val="white"/>
                </a:solidFill>
                <a:cs typeface="Tahoma" pitchFamily="34" charset="0"/>
              </a:rPr>
              <a:t>«Демография»</a:t>
            </a:r>
            <a:endParaRPr lang="ru-RU" sz="1350" b="1" dirty="0">
              <a:solidFill>
                <a:prstClr val="black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643" y="4245937"/>
            <a:ext cx="8102883" cy="722297"/>
          </a:xfrm>
        </p:spPr>
        <p:txBody>
          <a:bodyPr>
            <a:noAutofit/>
          </a:bodyPr>
          <a:lstStyle/>
          <a:p>
            <a:pPr algn="r"/>
            <a:r>
              <a:rPr lang="ru-RU" sz="15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Розанов Александр Владимирович</a:t>
            </a:r>
          </a:p>
          <a:p>
            <a:pPr algn="r"/>
            <a:r>
              <a:rPr lang="ru-RU" sz="13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Руководитель Федерального центра координации деятельности субъектов Российской Федерации по развитию организации оказания медицинской помощи по профилю «гериатрия»</a:t>
            </a:r>
          </a:p>
        </p:txBody>
      </p:sp>
      <p:pic>
        <p:nvPicPr>
          <p:cNvPr id="6" name="Picture 2" descr="C:\Users\Олег\Desktop\pokoleni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301720"/>
            <a:ext cx="721609" cy="74055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Прямоугольник 6"/>
          <p:cNvSpPr/>
          <p:nvPr/>
        </p:nvSpPr>
        <p:spPr>
          <a:xfrm>
            <a:off x="1353215" y="2411038"/>
            <a:ext cx="22381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prstClr val="white"/>
                </a:solidFill>
                <a:cs typeface="Tahoma" pitchFamily="34" charset="0"/>
              </a:rPr>
              <a:t>Федеральный проект</a:t>
            </a:r>
          </a:p>
          <a:p>
            <a:r>
              <a:rPr lang="ru-RU" sz="1350" b="1" dirty="0">
                <a:solidFill>
                  <a:prstClr val="white"/>
                </a:solidFill>
                <a:cs typeface="Tahoma" pitchFamily="34" charset="0"/>
              </a:rPr>
              <a:t>«Старшее поколение»</a:t>
            </a:r>
            <a:endParaRPr lang="ru-RU" sz="13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D12F9E-AA26-46F5-A747-073F95DA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750" y="1016973"/>
            <a:ext cx="6908568" cy="41265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tx2"/>
                </a:solidFill>
                <a:latin typeface="Georgia" panose="02040502050405020303" pitchFamily="18" charset="0"/>
              </a:rPr>
              <a:t>Система </a:t>
            </a:r>
            <a:r>
              <a:rPr lang="ru-RU" sz="19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ухода: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2"/>
                </a:solidFill>
                <a:latin typeface="Georgia" panose="02040502050405020303" pitchFamily="18" charset="0"/>
              </a:rPr>
              <a:t>- </a:t>
            </a:r>
            <a:r>
              <a:rPr lang="ru-RU" sz="1900" dirty="0">
                <a:solidFill>
                  <a:schemeClr val="tx2"/>
                </a:solidFill>
                <a:latin typeface="Georgia" panose="02040502050405020303" pitchFamily="18" charset="0"/>
              </a:rPr>
              <a:t>рекомендации «Уход за ослабленными пожилыми </a:t>
            </a:r>
            <a:r>
              <a:rPr lang="ru-RU" sz="19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людьми» (утверждены Минздравом России в 2018 году)</a:t>
            </a:r>
            <a:endParaRPr lang="ru-RU" sz="19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tx2"/>
                </a:solidFill>
                <a:latin typeface="Georgia" panose="02040502050405020303" pitchFamily="18" charset="0"/>
              </a:rPr>
              <a:t>Типизация пациентов: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Georgia" panose="02040502050405020303" pitchFamily="18" charset="0"/>
              </a:rPr>
              <a:t>       - методических рекомендации по определению потребности и объему социальной помощи для граждан 65 лет и старше </a:t>
            </a:r>
            <a:r>
              <a:rPr lang="ru-RU" sz="17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(утверждены);</a:t>
            </a:r>
            <a:endParaRPr lang="ru-RU" sz="17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chemeClr val="tx2"/>
                </a:solidFill>
                <a:latin typeface="Georgia" panose="02040502050405020303" pitchFamily="18" charset="0"/>
              </a:rPr>
              <a:t>      - </a:t>
            </a:r>
            <a:r>
              <a:rPr lang="ru-RU" sz="1700" dirty="0">
                <a:solidFill>
                  <a:srgbClr val="FF0000"/>
                </a:solidFill>
                <a:latin typeface="Georgia" panose="02040502050405020303" pitchFamily="18" charset="0"/>
              </a:rPr>
              <a:t>методические рекомендации по определению потребности и </a:t>
            </a:r>
            <a:r>
              <a:rPr lang="ru-RU" sz="17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объему </a:t>
            </a:r>
            <a:r>
              <a:rPr lang="ru-RU" sz="1700" dirty="0">
                <a:solidFill>
                  <a:srgbClr val="FF0000"/>
                </a:solidFill>
                <a:latin typeface="Georgia" panose="02040502050405020303" pitchFamily="18" charset="0"/>
              </a:rPr>
              <a:t>долговременной медицинской помощи на дому для граждан 65 лет и старше </a:t>
            </a:r>
            <a:r>
              <a:rPr lang="ru-RU" sz="17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(в </a:t>
            </a:r>
            <a:r>
              <a:rPr lang="ru-RU" sz="1700" dirty="0">
                <a:solidFill>
                  <a:srgbClr val="FF0000"/>
                </a:solidFill>
                <a:latin typeface="Georgia" panose="02040502050405020303" pitchFamily="18" charset="0"/>
              </a:rPr>
              <a:t>разработке до сентября </a:t>
            </a:r>
            <a:r>
              <a:rPr lang="ru-RU" sz="17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2019 г.)</a:t>
            </a:r>
            <a:endParaRPr lang="ru-RU" sz="17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900" dirty="0">
                <a:solidFill>
                  <a:srgbClr val="FF0000"/>
                </a:solidFill>
                <a:latin typeface="Georgia" panose="02040502050405020303" pitchFamily="18" charset="0"/>
              </a:rPr>
              <a:t>Клинические рекомендации по гериатрии, паллиативной помощи, реабилитации и др. (в процессе разработки);</a:t>
            </a:r>
            <a:endParaRPr lang="ru-RU" sz="19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900" dirty="0">
                <a:solidFill>
                  <a:srgbClr val="FF0000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Комплекс мер, направленный на профилактику и раннее выявление когнитивных нарушений у лиц пожилого и старческого возраста, профилактику падений и переломов в СДУ (в процессе разработки)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20999" y="1851670"/>
            <a:ext cx="1718399" cy="1800200"/>
            <a:chOff x="790477" y="3315832"/>
            <a:chExt cx="933391" cy="911395"/>
          </a:xfrm>
        </p:grpSpPr>
        <p:sp>
          <p:nvSpPr>
            <p:cNvPr id="10" name="Shape 142406"/>
            <p:cNvSpPr/>
            <p:nvPr/>
          </p:nvSpPr>
          <p:spPr>
            <a:xfrm>
              <a:off x="790477" y="3315832"/>
              <a:ext cx="933391" cy="911395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0"/>
                  </a:moveTo>
                  <a:cubicBezTo>
                    <a:pt x="586054" y="0"/>
                    <a:pt x="755091" y="169037"/>
                    <a:pt x="755091" y="377546"/>
                  </a:cubicBezTo>
                  <a:cubicBezTo>
                    <a:pt x="755091" y="586054"/>
                    <a:pt x="586054" y="755091"/>
                    <a:pt x="377546" y="755091"/>
                  </a:cubicBezTo>
                  <a:cubicBezTo>
                    <a:pt x="169037" y="755091"/>
                    <a:pt x="0" y="586054"/>
                    <a:pt x="0" y="377546"/>
                  </a:cubicBezTo>
                  <a:cubicBezTo>
                    <a:pt x="0" y="169037"/>
                    <a:pt x="169037" y="0"/>
                    <a:pt x="377546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Shape 142409"/>
            <p:cNvSpPr/>
            <p:nvPr/>
          </p:nvSpPr>
          <p:spPr>
            <a:xfrm>
              <a:off x="1075952" y="3587111"/>
              <a:ext cx="140254" cy="7604"/>
            </a:xfrm>
            <a:custGeom>
              <a:avLst/>
              <a:gdLst/>
              <a:ahLst/>
              <a:cxnLst/>
              <a:rect l="0" t="0" r="0" b="0"/>
              <a:pathLst>
                <a:path w="113462" h="6300">
                  <a:moveTo>
                    <a:pt x="5893" y="0"/>
                  </a:moveTo>
                  <a:lnTo>
                    <a:pt x="107582" y="0"/>
                  </a:lnTo>
                  <a:cubicBezTo>
                    <a:pt x="110871" y="0"/>
                    <a:pt x="113462" y="2654"/>
                    <a:pt x="113462" y="5893"/>
                  </a:cubicBezTo>
                  <a:lnTo>
                    <a:pt x="113462" y="6300"/>
                  </a:lnTo>
                  <a:lnTo>
                    <a:pt x="0" y="6300"/>
                  </a:lnTo>
                  <a:lnTo>
                    <a:pt x="0" y="5893"/>
                  </a:lnTo>
                  <a:cubicBezTo>
                    <a:pt x="0" y="2654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57236"/>
            <p:cNvSpPr/>
            <p:nvPr/>
          </p:nvSpPr>
          <p:spPr>
            <a:xfrm>
              <a:off x="1339001" y="3580519"/>
              <a:ext cx="56343" cy="14196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0" y="0"/>
                  </a:moveTo>
                  <a:lnTo>
                    <a:pt x="45580" y="0"/>
                  </a:lnTo>
                  <a:lnTo>
                    <a:pt x="4558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57237"/>
            <p:cNvSpPr/>
            <p:nvPr/>
          </p:nvSpPr>
          <p:spPr>
            <a:xfrm>
              <a:off x="1249864" y="3580519"/>
              <a:ext cx="14537" cy="14196"/>
            </a:xfrm>
            <a:custGeom>
              <a:avLst/>
              <a:gdLst/>
              <a:ahLst/>
              <a:cxnLst/>
              <a:rect l="0" t="0" r="0" b="0"/>
              <a:pathLst>
                <a:path w="11760" h="11761">
                  <a:moveTo>
                    <a:pt x="0" y="0"/>
                  </a:moveTo>
                  <a:lnTo>
                    <a:pt x="11760" y="0"/>
                  </a:lnTo>
                  <a:lnTo>
                    <a:pt x="1176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42412"/>
            <p:cNvSpPr/>
            <p:nvPr/>
          </p:nvSpPr>
          <p:spPr>
            <a:xfrm>
              <a:off x="990173" y="3580519"/>
              <a:ext cx="533997" cy="434314"/>
            </a:xfrm>
            <a:custGeom>
              <a:avLst/>
              <a:gdLst/>
              <a:ahLst/>
              <a:cxnLst/>
              <a:rect l="0" t="0" r="0" b="0"/>
              <a:pathLst>
                <a:path w="431991" h="359829">
                  <a:moveTo>
                    <a:pt x="25222" y="0"/>
                  </a:moveTo>
                  <a:lnTo>
                    <a:pt x="46457" y="0"/>
                  </a:lnTo>
                  <a:lnTo>
                    <a:pt x="46457" y="11761"/>
                  </a:lnTo>
                  <a:lnTo>
                    <a:pt x="25222" y="11761"/>
                  </a:lnTo>
                  <a:cubicBezTo>
                    <a:pt x="17818" y="11761"/>
                    <a:pt x="11760" y="17170"/>
                    <a:pt x="11760" y="23876"/>
                  </a:cubicBezTo>
                  <a:lnTo>
                    <a:pt x="11760" y="310020"/>
                  </a:lnTo>
                  <a:cubicBezTo>
                    <a:pt x="11760" y="316662"/>
                    <a:pt x="17818" y="322072"/>
                    <a:pt x="25222" y="322072"/>
                  </a:cubicBezTo>
                  <a:lnTo>
                    <a:pt x="183972" y="322072"/>
                  </a:lnTo>
                  <a:cubicBezTo>
                    <a:pt x="187211" y="322072"/>
                    <a:pt x="189852" y="324726"/>
                    <a:pt x="189852" y="327952"/>
                  </a:cubicBezTo>
                  <a:lnTo>
                    <a:pt x="189852" y="343662"/>
                  </a:lnTo>
                  <a:cubicBezTo>
                    <a:pt x="189852" y="346075"/>
                    <a:pt x="192202" y="348069"/>
                    <a:pt x="195085" y="348069"/>
                  </a:cubicBezTo>
                  <a:lnTo>
                    <a:pt x="236906" y="348069"/>
                  </a:lnTo>
                  <a:cubicBezTo>
                    <a:pt x="239789" y="348069"/>
                    <a:pt x="242075" y="346075"/>
                    <a:pt x="242075" y="343662"/>
                  </a:cubicBezTo>
                  <a:lnTo>
                    <a:pt x="242075" y="327952"/>
                  </a:lnTo>
                  <a:cubicBezTo>
                    <a:pt x="242075" y="324726"/>
                    <a:pt x="244729" y="322072"/>
                    <a:pt x="247967" y="322072"/>
                  </a:cubicBezTo>
                  <a:lnTo>
                    <a:pt x="406705" y="322072"/>
                  </a:lnTo>
                  <a:cubicBezTo>
                    <a:pt x="414172" y="322072"/>
                    <a:pt x="420230" y="316662"/>
                    <a:pt x="420230" y="310020"/>
                  </a:cubicBezTo>
                  <a:lnTo>
                    <a:pt x="420230" y="23876"/>
                  </a:lnTo>
                  <a:cubicBezTo>
                    <a:pt x="420230" y="17170"/>
                    <a:pt x="414172" y="11761"/>
                    <a:pt x="406705" y="11761"/>
                  </a:cubicBezTo>
                  <a:lnTo>
                    <a:pt x="385470" y="11761"/>
                  </a:lnTo>
                  <a:lnTo>
                    <a:pt x="385470" y="0"/>
                  </a:lnTo>
                  <a:lnTo>
                    <a:pt x="406705" y="0"/>
                  </a:lnTo>
                  <a:cubicBezTo>
                    <a:pt x="420649" y="0"/>
                    <a:pt x="431991" y="10706"/>
                    <a:pt x="431991" y="23876"/>
                  </a:cubicBezTo>
                  <a:lnTo>
                    <a:pt x="431991" y="310020"/>
                  </a:lnTo>
                  <a:cubicBezTo>
                    <a:pt x="431991" y="323126"/>
                    <a:pt x="420649" y="333832"/>
                    <a:pt x="406705" y="333832"/>
                  </a:cubicBezTo>
                  <a:lnTo>
                    <a:pt x="253848" y="333832"/>
                  </a:lnTo>
                  <a:lnTo>
                    <a:pt x="253848" y="343662"/>
                  </a:lnTo>
                  <a:cubicBezTo>
                    <a:pt x="253848" y="352539"/>
                    <a:pt x="246253" y="359829"/>
                    <a:pt x="236906" y="359829"/>
                  </a:cubicBezTo>
                  <a:lnTo>
                    <a:pt x="195085" y="359829"/>
                  </a:lnTo>
                  <a:cubicBezTo>
                    <a:pt x="185674" y="359829"/>
                    <a:pt x="178092" y="352539"/>
                    <a:pt x="178092" y="343662"/>
                  </a:cubicBezTo>
                  <a:lnTo>
                    <a:pt x="178092" y="333832"/>
                  </a:lnTo>
                  <a:lnTo>
                    <a:pt x="25222" y="333832"/>
                  </a:lnTo>
                  <a:cubicBezTo>
                    <a:pt x="11290" y="333832"/>
                    <a:pt x="0" y="323126"/>
                    <a:pt x="0" y="310020"/>
                  </a:cubicBezTo>
                  <a:lnTo>
                    <a:pt x="0" y="23876"/>
                  </a:lnTo>
                  <a:cubicBezTo>
                    <a:pt x="0" y="10706"/>
                    <a:pt x="11290" y="0"/>
                    <a:pt x="25222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2413"/>
            <p:cNvSpPr/>
            <p:nvPr/>
          </p:nvSpPr>
          <p:spPr>
            <a:xfrm>
              <a:off x="1075965" y="3860365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42414"/>
            <p:cNvSpPr/>
            <p:nvPr/>
          </p:nvSpPr>
          <p:spPr>
            <a:xfrm>
              <a:off x="1075965" y="3812446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42415"/>
            <p:cNvSpPr/>
            <p:nvPr/>
          </p:nvSpPr>
          <p:spPr>
            <a:xfrm>
              <a:off x="1075965" y="3734140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42416"/>
            <p:cNvSpPr/>
            <p:nvPr/>
          </p:nvSpPr>
          <p:spPr>
            <a:xfrm>
              <a:off x="107596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42417"/>
            <p:cNvSpPr/>
            <p:nvPr/>
          </p:nvSpPr>
          <p:spPr>
            <a:xfrm>
              <a:off x="114608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42418"/>
            <p:cNvSpPr/>
            <p:nvPr/>
          </p:nvSpPr>
          <p:spPr>
            <a:xfrm>
              <a:off x="1040329" y="3550134"/>
              <a:ext cx="108400" cy="390305"/>
            </a:xfrm>
            <a:custGeom>
              <a:avLst/>
              <a:gdLst/>
              <a:ahLst/>
              <a:cxnLst/>
              <a:rect l="0" t="0" r="0" b="0"/>
              <a:pathLst>
                <a:path w="87693" h="323368">
                  <a:moveTo>
                    <a:pt x="0" y="0"/>
                  </a:moveTo>
                  <a:lnTo>
                    <a:pt x="87693" y="0"/>
                  </a:lnTo>
                  <a:lnTo>
                    <a:pt x="87693" y="5880"/>
                  </a:lnTo>
                  <a:lnTo>
                    <a:pt x="5880" y="5880"/>
                  </a:lnTo>
                  <a:lnTo>
                    <a:pt x="5880" y="317488"/>
                  </a:lnTo>
                  <a:lnTo>
                    <a:pt x="87693" y="317488"/>
                  </a:lnTo>
                  <a:lnTo>
                    <a:pt x="87693" y="323368"/>
                  </a:lnTo>
                  <a:lnTo>
                    <a:pt x="0" y="3233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42419"/>
            <p:cNvSpPr/>
            <p:nvPr/>
          </p:nvSpPr>
          <p:spPr>
            <a:xfrm>
              <a:off x="1148730" y="3550134"/>
              <a:ext cx="108400" cy="418985"/>
            </a:xfrm>
            <a:custGeom>
              <a:avLst/>
              <a:gdLst/>
              <a:ahLst/>
              <a:cxnLst/>
              <a:rect l="0" t="0" r="0" b="0"/>
              <a:pathLst>
                <a:path w="87693" h="347129">
                  <a:moveTo>
                    <a:pt x="0" y="0"/>
                  </a:moveTo>
                  <a:lnTo>
                    <a:pt x="63932" y="0"/>
                  </a:lnTo>
                  <a:cubicBezTo>
                    <a:pt x="72695" y="0"/>
                    <a:pt x="80340" y="4699"/>
                    <a:pt x="84404" y="11761"/>
                  </a:cubicBezTo>
                  <a:cubicBezTo>
                    <a:pt x="86525" y="15291"/>
                    <a:pt x="87693" y="19355"/>
                    <a:pt x="87693" y="23762"/>
                  </a:cubicBezTo>
                  <a:lnTo>
                    <a:pt x="87693" y="347129"/>
                  </a:lnTo>
                  <a:cubicBezTo>
                    <a:pt x="87693" y="341123"/>
                    <a:pt x="85458" y="335662"/>
                    <a:pt x="81813" y="331483"/>
                  </a:cubicBezTo>
                  <a:cubicBezTo>
                    <a:pt x="77470" y="326479"/>
                    <a:pt x="71057" y="323368"/>
                    <a:pt x="63932" y="323368"/>
                  </a:cubicBezTo>
                  <a:lnTo>
                    <a:pt x="0" y="323368"/>
                  </a:lnTo>
                  <a:lnTo>
                    <a:pt x="0" y="317488"/>
                  </a:lnTo>
                  <a:lnTo>
                    <a:pt x="63932" y="317488"/>
                  </a:lnTo>
                  <a:cubicBezTo>
                    <a:pt x="70637" y="317488"/>
                    <a:pt x="76873" y="319723"/>
                    <a:pt x="81813" y="323482"/>
                  </a:cubicBezTo>
                  <a:lnTo>
                    <a:pt x="81813" y="23762"/>
                  </a:lnTo>
                  <a:cubicBezTo>
                    <a:pt x="81813" y="13881"/>
                    <a:pt x="73812" y="5880"/>
                    <a:pt x="63932" y="5880"/>
                  </a:cubicBezTo>
                  <a:lnTo>
                    <a:pt x="0" y="58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42420"/>
            <p:cNvSpPr/>
            <p:nvPr/>
          </p:nvSpPr>
          <p:spPr>
            <a:xfrm>
              <a:off x="1033054" y="3543039"/>
              <a:ext cx="115684" cy="404500"/>
            </a:xfrm>
            <a:custGeom>
              <a:avLst/>
              <a:gdLst/>
              <a:ahLst/>
              <a:cxnLst/>
              <a:rect l="0" t="0" r="0" b="0"/>
              <a:pathLst>
                <a:path w="93586" h="335128">
                  <a:moveTo>
                    <a:pt x="5893" y="0"/>
                  </a:moveTo>
                  <a:lnTo>
                    <a:pt x="93586" y="0"/>
                  </a:lnTo>
                  <a:lnTo>
                    <a:pt x="93586" y="11760"/>
                  </a:lnTo>
                  <a:lnTo>
                    <a:pt x="11773" y="11760"/>
                  </a:lnTo>
                  <a:lnTo>
                    <a:pt x="11773" y="323367"/>
                  </a:lnTo>
                  <a:lnTo>
                    <a:pt x="93586" y="323367"/>
                  </a:lnTo>
                  <a:lnTo>
                    <a:pt x="93586" y="335128"/>
                  </a:lnTo>
                  <a:lnTo>
                    <a:pt x="5893" y="335128"/>
                  </a:lnTo>
                  <a:cubicBezTo>
                    <a:pt x="2654" y="335128"/>
                    <a:pt x="0" y="332486"/>
                    <a:pt x="0" y="329247"/>
                  </a:cubicBezTo>
                  <a:lnTo>
                    <a:pt x="0" y="5879"/>
                  </a:lnTo>
                  <a:cubicBezTo>
                    <a:pt x="0" y="2641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42421"/>
            <p:cNvSpPr/>
            <p:nvPr/>
          </p:nvSpPr>
          <p:spPr>
            <a:xfrm>
              <a:off x="1148739" y="3543039"/>
              <a:ext cx="115670" cy="433179"/>
            </a:xfrm>
            <a:custGeom>
              <a:avLst/>
              <a:gdLst/>
              <a:ahLst/>
              <a:cxnLst/>
              <a:rect l="0" t="0" r="0" b="0"/>
              <a:pathLst>
                <a:path w="93574" h="358889">
                  <a:moveTo>
                    <a:pt x="0" y="0"/>
                  </a:moveTo>
                  <a:lnTo>
                    <a:pt x="63932" y="0"/>
                  </a:lnTo>
                  <a:cubicBezTo>
                    <a:pt x="73685" y="0"/>
                    <a:pt x="82334" y="4699"/>
                    <a:pt x="87694" y="12002"/>
                  </a:cubicBezTo>
                  <a:cubicBezTo>
                    <a:pt x="89040" y="13703"/>
                    <a:pt x="90157" y="15646"/>
                    <a:pt x="90983" y="17640"/>
                  </a:cubicBezTo>
                  <a:cubicBezTo>
                    <a:pt x="92685" y="21285"/>
                    <a:pt x="93574" y="25349"/>
                    <a:pt x="93574" y="29642"/>
                  </a:cubicBezTo>
                  <a:lnTo>
                    <a:pt x="93574" y="353009"/>
                  </a:lnTo>
                  <a:cubicBezTo>
                    <a:pt x="93574" y="356247"/>
                    <a:pt x="90919" y="358889"/>
                    <a:pt x="87694" y="358889"/>
                  </a:cubicBezTo>
                  <a:cubicBezTo>
                    <a:pt x="84455" y="358889"/>
                    <a:pt x="81813" y="356247"/>
                    <a:pt x="81813" y="353009"/>
                  </a:cubicBezTo>
                  <a:cubicBezTo>
                    <a:pt x="81813" y="343129"/>
                    <a:pt x="73812" y="335128"/>
                    <a:pt x="63932" y="335128"/>
                  </a:cubicBezTo>
                  <a:lnTo>
                    <a:pt x="0" y="335128"/>
                  </a:lnTo>
                  <a:lnTo>
                    <a:pt x="0" y="323367"/>
                  </a:lnTo>
                  <a:lnTo>
                    <a:pt x="63932" y="323367"/>
                  </a:lnTo>
                  <a:cubicBezTo>
                    <a:pt x="70637" y="323367"/>
                    <a:pt x="76873" y="325603"/>
                    <a:pt x="81813" y="329361"/>
                  </a:cubicBezTo>
                  <a:lnTo>
                    <a:pt x="81813" y="29642"/>
                  </a:lnTo>
                  <a:cubicBezTo>
                    <a:pt x="81813" y="19761"/>
                    <a:pt x="73812" y="11760"/>
                    <a:pt x="63932" y="11760"/>
                  </a:cubicBezTo>
                  <a:lnTo>
                    <a:pt x="0" y="117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42422"/>
            <p:cNvSpPr/>
            <p:nvPr/>
          </p:nvSpPr>
          <p:spPr>
            <a:xfrm>
              <a:off x="1336959" y="3828772"/>
              <a:ext cx="75621" cy="58634"/>
            </a:xfrm>
            <a:custGeom>
              <a:avLst/>
              <a:gdLst/>
              <a:ahLst/>
              <a:cxnLst/>
              <a:rect l="0" t="0" r="0" b="0"/>
              <a:pathLst>
                <a:path w="61176" h="48578">
                  <a:moveTo>
                    <a:pt x="58344" y="2057"/>
                  </a:moveTo>
                  <a:cubicBezTo>
                    <a:pt x="60820" y="4178"/>
                    <a:pt x="61176" y="7874"/>
                    <a:pt x="59055" y="10351"/>
                  </a:cubicBezTo>
                  <a:lnTo>
                    <a:pt x="28702" y="46469"/>
                  </a:lnTo>
                  <a:cubicBezTo>
                    <a:pt x="27584" y="47816"/>
                    <a:pt x="25883" y="48578"/>
                    <a:pt x="24232" y="48578"/>
                  </a:cubicBezTo>
                  <a:cubicBezTo>
                    <a:pt x="23419" y="48578"/>
                    <a:pt x="22593" y="48399"/>
                    <a:pt x="21819" y="48057"/>
                  </a:cubicBezTo>
                  <a:cubicBezTo>
                    <a:pt x="21590" y="47993"/>
                    <a:pt x="21412" y="47879"/>
                    <a:pt x="21184" y="47752"/>
                  </a:cubicBezTo>
                  <a:cubicBezTo>
                    <a:pt x="20650" y="47460"/>
                    <a:pt x="20117" y="47054"/>
                    <a:pt x="19647" y="46584"/>
                  </a:cubicBezTo>
                  <a:lnTo>
                    <a:pt x="2184" y="27648"/>
                  </a:lnTo>
                  <a:cubicBezTo>
                    <a:pt x="0" y="25235"/>
                    <a:pt x="178" y="21527"/>
                    <a:pt x="2540" y="19355"/>
                  </a:cubicBezTo>
                  <a:cubicBezTo>
                    <a:pt x="4940" y="17120"/>
                    <a:pt x="8649" y="17285"/>
                    <a:pt x="10820" y="19647"/>
                  </a:cubicBezTo>
                  <a:lnTo>
                    <a:pt x="23940" y="33871"/>
                  </a:lnTo>
                  <a:lnTo>
                    <a:pt x="50051" y="2819"/>
                  </a:lnTo>
                  <a:cubicBezTo>
                    <a:pt x="52121" y="292"/>
                    <a:pt x="55817" y="0"/>
                    <a:pt x="58344" y="2057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42423"/>
            <p:cNvSpPr/>
            <p:nvPr/>
          </p:nvSpPr>
          <p:spPr>
            <a:xfrm>
              <a:off x="1257130" y="3550126"/>
              <a:ext cx="110042" cy="418985"/>
            </a:xfrm>
            <a:custGeom>
              <a:avLst/>
              <a:gdLst/>
              <a:ahLst/>
              <a:cxnLst/>
              <a:rect l="0" t="0" r="0" b="0"/>
              <a:pathLst>
                <a:path w="89021" h="347129">
                  <a:moveTo>
                    <a:pt x="23762" y="0"/>
                  </a:moveTo>
                  <a:lnTo>
                    <a:pt x="77991" y="0"/>
                  </a:lnTo>
                  <a:lnTo>
                    <a:pt x="77991" y="25184"/>
                  </a:lnTo>
                  <a:lnTo>
                    <a:pt x="89021" y="25184"/>
                  </a:lnTo>
                  <a:lnTo>
                    <a:pt x="89021" y="36944"/>
                  </a:lnTo>
                  <a:lnTo>
                    <a:pt x="77991" y="36944"/>
                  </a:lnTo>
                  <a:lnTo>
                    <a:pt x="77991" y="183159"/>
                  </a:lnTo>
                  <a:lnTo>
                    <a:pt x="89021" y="197406"/>
                  </a:lnTo>
                  <a:lnTo>
                    <a:pt x="89021" y="225240"/>
                  </a:lnTo>
                  <a:lnTo>
                    <a:pt x="83172" y="219380"/>
                  </a:lnTo>
                  <a:lnTo>
                    <a:pt x="83172" y="209042"/>
                  </a:lnTo>
                  <a:lnTo>
                    <a:pt x="67462" y="188747"/>
                  </a:lnTo>
                  <a:cubicBezTo>
                    <a:pt x="66700" y="187693"/>
                    <a:pt x="66231" y="186448"/>
                    <a:pt x="66231" y="185153"/>
                  </a:cubicBezTo>
                  <a:lnTo>
                    <a:pt x="66231" y="36944"/>
                  </a:lnTo>
                  <a:lnTo>
                    <a:pt x="66231" y="31064"/>
                  </a:lnTo>
                  <a:lnTo>
                    <a:pt x="66231" y="5880"/>
                  </a:lnTo>
                  <a:lnTo>
                    <a:pt x="23762" y="5880"/>
                  </a:lnTo>
                  <a:cubicBezTo>
                    <a:pt x="13881" y="5880"/>
                    <a:pt x="5880" y="13881"/>
                    <a:pt x="5880" y="23761"/>
                  </a:cubicBezTo>
                  <a:lnTo>
                    <a:pt x="5880" y="323494"/>
                  </a:lnTo>
                  <a:cubicBezTo>
                    <a:pt x="10884" y="319722"/>
                    <a:pt x="17056" y="317488"/>
                    <a:pt x="23762" y="317488"/>
                  </a:cubicBezTo>
                  <a:lnTo>
                    <a:pt x="89021" y="317488"/>
                  </a:lnTo>
                  <a:lnTo>
                    <a:pt x="89021" y="323367"/>
                  </a:lnTo>
                  <a:lnTo>
                    <a:pt x="23762" y="323367"/>
                  </a:lnTo>
                  <a:cubicBezTo>
                    <a:pt x="16650" y="323367"/>
                    <a:pt x="10236" y="326492"/>
                    <a:pt x="5880" y="331495"/>
                  </a:cubicBezTo>
                  <a:cubicBezTo>
                    <a:pt x="2235" y="335661"/>
                    <a:pt x="0" y="341135"/>
                    <a:pt x="0" y="347129"/>
                  </a:cubicBezTo>
                  <a:lnTo>
                    <a:pt x="0" y="23761"/>
                  </a:lnTo>
                  <a:cubicBezTo>
                    <a:pt x="0" y="19355"/>
                    <a:pt x="1181" y="15291"/>
                    <a:pt x="3302" y="11773"/>
                  </a:cubicBezTo>
                  <a:cubicBezTo>
                    <a:pt x="7353" y="4711"/>
                    <a:pt x="14999" y="0"/>
                    <a:pt x="23762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42424"/>
            <p:cNvSpPr/>
            <p:nvPr/>
          </p:nvSpPr>
          <p:spPr>
            <a:xfrm>
              <a:off x="1367172" y="3550126"/>
              <a:ext cx="106760" cy="390304"/>
            </a:xfrm>
            <a:custGeom>
              <a:avLst/>
              <a:gdLst/>
              <a:ahLst/>
              <a:cxnLst/>
              <a:rect l="0" t="0" r="0" b="0"/>
              <a:pathLst>
                <a:path w="86366" h="323367">
                  <a:moveTo>
                    <a:pt x="11030" y="0"/>
                  </a:moveTo>
                  <a:lnTo>
                    <a:pt x="86366" y="0"/>
                  </a:lnTo>
                  <a:lnTo>
                    <a:pt x="86366" y="323367"/>
                  </a:lnTo>
                  <a:lnTo>
                    <a:pt x="0" y="323367"/>
                  </a:lnTo>
                  <a:lnTo>
                    <a:pt x="0" y="317488"/>
                  </a:lnTo>
                  <a:lnTo>
                    <a:pt x="80486" y="317488"/>
                  </a:lnTo>
                  <a:lnTo>
                    <a:pt x="80486" y="5880"/>
                  </a:lnTo>
                  <a:lnTo>
                    <a:pt x="22790" y="5880"/>
                  </a:lnTo>
                  <a:lnTo>
                    <a:pt x="22790" y="31064"/>
                  </a:lnTo>
                  <a:lnTo>
                    <a:pt x="22790" y="185153"/>
                  </a:lnTo>
                  <a:cubicBezTo>
                    <a:pt x="22790" y="186448"/>
                    <a:pt x="22384" y="187693"/>
                    <a:pt x="21558" y="188747"/>
                  </a:cubicBezTo>
                  <a:lnTo>
                    <a:pt x="5912" y="209042"/>
                  </a:lnTo>
                  <a:lnTo>
                    <a:pt x="5912" y="219380"/>
                  </a:lnTo>
                  <a:cubicBezTo>
                    <a:pt x="5912" y="222682"/>
                    <a:pt x="3270" y="225272"/>
                    <a:pt x="32" y="225272"/>
                  </a:cubicBezTo>
                  <a:lnTo>
                    <a:pt x="0" y="225240"/>
                  </a:lnTo>
                  <a:lnTo>
                    <a:pt x="0" y="197406"/>
                  </a:lnTo>
                  <a:lnTo>
                    <a:pt x="32" y="197447"/>
                  </a:lnTo>
                  <a:lnTo>
                    <a:pt x="11030" y="183159"/>
                  </a:lnTo>
                  <a:lnTo>
                    <a:pt x="11030" y="36944"/>
                  </a:lnTo>
                  <a:lnTo>
                    <a:pt x="0" y="36944"/>
                  </a:lnTo>
                  <a:lnTo>
                    <a:pt x="0" y="25184"/>
                  </a:lnTo>
                  <a:lnTo>
                    <a:pt x="11030" y="25184"/>
                  </a:lnTo>
                  <a:lnTo>
                    <a:pt x="1103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42425"/>
            <p:cNvSpPr/>
            <p:nvPr/>
          </p:nvSpPr>
          <p:spPr>
            <a:xfrm>
              <a:off x="1249868" y="3543032"/>
              <a:ext cx="231338" cy="433179"/>
            </a:xfrm>
            <a:custGeom>
              <a:avLst/>
              <a:gdLst/>
              <a:ahLst/>
              <a:cxnLst/>
              <a:rect l="0" t="0" r="0" b="0"/>
              <a:pathLst>
                <a:path w="187147" h="358889">
                  <a:moveTo>
                    <a:pt x="29642" y="0"/>
                  </a:moveTo>
                  <a:lnTo>
                    <a:pt x="83871" y="0"/>
                  </a:lnTo>
                  <a:lnTo>
                    <a:pt x="83871" y="11761"/>
                  </a:lnTo>
                  <a:lnTo>
                    <a:pt x="29642" y="11761"/>
                  </a:lnTo>
                  <a:cubicBezTo>
                    <a:pt x="19761" y="11761"/>
                    <a:pt x="11760" y="19762"/>
                    <a:pt x="11760" y="29642"/>
                  </a:cubicBezTo>
                  <a:lnTo>
                    <a:pt x="11760" y="329374"/>
                  </a:lnTo>
                  <a:cubicBezTo>
                    <a:pt x="16764" y="325603"/>
                    <a:pt x="22936" y="323367"/>
                    <a:pt x="29642" y="323367"/>
                  </a:cubicBezTo>
                  <a:lnTo>
                    <a:pt x="175387" y="323367"/>
                  </a:lnTo>
                  <a:lnTo>
                    <a:pt x="175387" y="11761"/>
                  </a:lnTo>
                  <a:lnTo>
                    <a:pt x="105931" y="11761"/>
                  </a:lnTo>
                  <a:lnTo>
                    <a:pt x="105931" y="0"/>
                  </a:lnTo>
                  <a:lnTo>
                    <a:pt x="181267" y="0"/>
                  </a:lnTo>
                  <a:cubicBezTo>
                    <a:pt x="184556" y="0"/>
                    <a:pt x="187147" y="2642"/>
                    <a:pt x="187147" y="5880"/>
                  </a:cubicBezTo>
                  <a:lnTo>
                    <a:pt x="187147" y="329247"/>
                  </a:lnTo>
                  <a:cubicBezTo>
                    <a:pt x="187147" y="332486"/>
                    <a:pt x="184556" y="335128"/>
                    <a:pt x="181267" y="335128"/>
                  </a:cubicBezTo>
                  <a:lnTo>
                    <a:pt x="29642" y="335128"/>
                  </a:lnTo>
                  <a:cubicBezTo>
                    <a:pt x="19761" y="335128"/>
                    <a:pt x="11760" y="343129"/>
                    <a:pt x="11760" y="353009"/>
                  </a:cubicBezTo>
                  <a:cubicBezTo>
                    <a:pt x="11760" y="356248"/>
                    <a:pt x="9119" y="358889"/>
                    <a:pt x="5880" y="358889"/>
                  </a:cubicBezTo>
                  <a:cubicBezTo>
                    <a:pt x="2642" y="358889"/>
                    <a:pt x="0" y="356248"/>
                    <a:pt x="0" y="353009"/>
                  </a:cubicBezTo>
                  <a:lnTo>
                    <a:pt x="0" y="29642"/>
                  </a:lnTo>
                  <a:cubicBezTo>
                    <a:pt x="0" y="25349"/>
                    <a:pt x="876" y="21298"/>
                    <a:pt x="2591" y="17640"/>
                  </a:cubicBezTo>
                  <a:cubicBezTo>
                    <a:pt x="3404" y="15646"/>
                    <a:pt x="4521" y="13703"/>
                    <a:pt x="5880" y="12002"/>
                  </a:cubicBezTo>
                  <a:cubicBezTo>
                    <a:pt x="11227" y="4699"/>
                    <a:pt x="19875" y="0"/>
                    <a:pt x="29642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42426"/>
            <p:cNvSpPr/>
            <p:nvPr/>
          </p:nvSpPr>
          <p:spPr>
            <a:xfrm>
              <a:off x="1083228" y="3594221"/>
              <a:ext cx="62850" cy="97048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5866"/>
                  </a:lnTo>
                  <a:lnTo>
                    <a:pt x="5880" y="5866"/>
                  </a:lnTo>
                  <a:lnTo>
                    <a:pt x="5880" y="74510"/>
                  </a:lnTo>
                  <a:lnTo>
                    <a:pt x="50844" y="7451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42427"/>
            <p:cNvSpPr/>
            <p:nvPr/>
          </p:nvSpPr>
          <p:spPr>
            <a:xfrm>
              <a:off x="1146079" y="3594221"/>
              <a:ext cx="62850" cy="97048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74510"/>
                  </a:lnTo>
                  <a:lnTo>
                    <a:pt x="44964" y="74510"/>
                  </a:lnTo>
                  <a:lnTo>
                    <a:pt x="44964" y="5866"/>
                  </a:lnTo>
                  <a:lnTo>
                    <a:pt x="0" y="58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42428"/>
            <p:cNvSpPr/>
            <p:nvPr/>
          </p:nvSpPr>
          <p:spPr>
            <a:xfrm>
              <a:off x="107596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42429"/>
            <p:cNvSpPr/>
            <p:nvPr/>
          </p:nvSpPr>
          <p:spPr>
            <a:xfrm>
              <a:off x="114608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42430"/>
            <p:cNvSpPr/>
            <p:nvPr/>
          </p:nvSpPr>
          <p:spPr>
            <a:xfrm>
              <a:off x="1075965" y="3734140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42431"/>
            <p:cNvSpPr/>
            <p:nvPr/>
          </p:nvSpPr>
          <p:spPr>
            <a:xfrm>
              <a:off x="1075965" y="3812446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2432"/>
            <p:cNvSpPr/>
            <p:nvPr/>
          </p:nvSpPr>
          <p:spPr>
            <a:xfrm>
              <a:off x="1075965" y="3860365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2433"/>
            <p:cNvSpPr/>
            <p:nvPr/>
          </p:nvSpPr>
          <p:spPr>
            <a:xfrm>
              <a:off x="1346267" y="3497544"/>
              <a:ext cx="20903" cy="302420"/>
            </a:xfrm>
            <a:custGeom>
              <a:avLst/>
              <a:gdLst/>
              <a:ahLst/>
              <a:cxnLst/>
              <a:rect l="0" t="0" r="0" b="0"/>
              <a:pathLst>
                <a:path w="16910" h="250555">
                  <a:moveTo>
                    <a:pt x="16910" y="0"/>
                  </a:moveTo>
                  <a:lnTo>
                    <a:pt x="16910" y="5880"/>
                  </a:lnTo>
                  <a:lnTo>
                    <a:pt x="9115" y="9102"/>
                  </a:lnTo>
                  <a:cubicBezTo>
                    <a:pt x="7115" y="11102"/>
                    <a:pt x="5880" y="13868"/>
                    <a:pt x="5880" y="16928"/>
                  </a:cubicBezTo>
                  <a:lnTo>
                    <a:pt x="5880" y="68745"/>
                  </a:lnTo>
                  <a:lnTo>
                    <a:pt x="16910" y="68745"/>
                  </a:lnTo>
                  <a:lnTo>
                    <a:pt x="16910" y="80505"/>
                  </a:lnTo>
                  <a:lnTo>
                    <a:pt x="5880" y="80505"/>
                  </a:lnTo>
                  <a:lnTo>
                    <a:pt x="5880" y="226720"/>
                  </a:lnTo>
                  <a:lnTo>
                    <a:pt x="16910" y="240979"/>
                  </a:lnTo>
                  <a:lnTo>
                    <a:pt x="16910" y="250555"/>
                  </a:lnTo>
                  <a:lnTo>
                    <a:pt x="13360" y="245960"/>
                  </a:lnTo>
                  <a:lnTo>
                    <a:pt x="0" y="228726"/>
                  </a:lnTo>
                  <a:lnTo>
                    <a:pt x="0" y="16928"/>
                  </a:lnTo>
                  <a:cubicBezTo>
                    <a:pt x="0" y="12249"/>
                    <a:pt x="1899" y="8013"/>
                    <a:pt x="4966" y="4948"/>
                  </a:cubicBezTo>
                  <a:lnTo>
                    <a:pt x="1691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42434"/>
            <p:cNvSpPr/>
            <p:nvPr/>
          </p:nvSpPr>
          <p:spPr>
            <a:xfrm>
              <a:off x="1367170" y="3497527"/>
              <a:ext cx="20903" cy="302485"/>
            </a:xfrm>
            <a:custGeom>
              <a:avLst/>
              <a:gdLst/>
              <a:ahLst/>
              <a:cxnLst/>
              <a:rect l="0" t="0" r="0" b="0"/>
              <a:pathLst>
                <a:path w="16910" h="250609">
                  <a:moveTo>
                    <a:pt x="32" y="0"/>
                  </a:moveTo>
                  <a:cubicBezTo>
                    <a:pt x="9328" y="0"/>
                    <a:pt x="16910" y="7582"/>
                    <a:pt x="16910" y="16942"/>
                  </a:cubicBezTo>
                  <a:lnTo>
                    <a:pt x="16910" y="228740"/>
                  </a:lnTo>
                  <a:lnTo>
                    <a:pt x="3613" y="245973"/>
                  </a:lnTo>
                  <a:lnTo>
                    <a:pt x="32" y="250609"/>
                  </a:lnTo>
                  <a:lnTo>
                    <a:pt x="0" y="250568"/>
                  </a:lnTo>
                  <a:lnTo>
                    <a:pt x="0" y="240992"/>
                  </a:lnTo>
                  <a:lnTo>
                    <a:pt x="32" y="241033"/>
                  </a:lnTo>
                  <a:lnTo>
                    <a:pt x="11030" y="226733"/>
                  </a:lnTo>
                  <a:lnTo>
                    <a:pt x="11030" y="80518"/>
                  </a:lnTo>
                  <a:lnTo>
                    <a:pt x="0" y="80518"/>
                  </a:lnTo>
                  <a:lnTo>
                    <a:pt x="0" y="68758"/>
                  </a:lnTo>
                  <a:lnTo>
                    <a:pt x="11030" y="68758"/>
                  </a:lnTo>
                  <a:lnTo>
                    <a:pt x="11030" y="16942"/>
                  </a:lnTo>
                  <a:cubicBezTo>
                    <a:pt x="11030" y="10820"/>
                    <a:pt x="6090" y="5880"/>
                    <a:pt x="32" y="5880"/>
                  </a:cubicBezTo>
                  <a:lnTo>
                    <a:pt x="0" y="5893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42435"/>
            <p:cNvSpPr/>
            <p:nvPr/>
          </p:nvSpPr>
          <p:spPr>
            <a:xfrm>
              <a:off x="1338999" y="3490445"/>
              <a:ext cx="28171" cy="316660"/>
            </a:xfrm>
            <a:custGeom>
              <a:avLst/>
              <a:gdLst/>
              <a:ahLst/>
              <a:cxnLst/>
              <a:rect l="0" t="0" r="0" b="0"/>
              <a:pathLst>
                <a:path w="22790" h="262353">
                  <a:moveTo>
                    <a:pt x="22790" y="0"/>
                  </a:moveTo>
                  <a:lnTo>
                    <a:pt x="22790" y="11760"/>
                  </a:lnTo>
                  <a:lnTo>
                    <a:pt x="14996" y="14983"/>
                  </a:lnTo>
                  <a:cubicBezTo>
                    <a:pt x="12995" y="16983"/>
                    <a:pt x="11760" y="19748"/>
                    <a:pt x="11760" y="22809"/>
                  </a:cubicBezTo>
                  <a:lnTo>
                    <a:pt x="11760" y="232600"/>
                  </a:lnTo>
                  <a:lnTo>
                    <a:pt x="22790" y="246859"/>
                  </a:lnTo>
                  <a:lnTo>
                    <a:pt x="22790" y="262353"/>
                  </a:lnTo>
                  <a:lnTo>
                    <a:pt x="18174" y="260070"/>
                  </a:lnTo>
                  <a:lnTo>
                    <a:pt x="16942" y="258483"/>
                  </a:lnTo>
                  <a:lnTo>
                    <a:pt x="1232" y="238188"/>
                  </a:lnTo>
                  <a:cubicBezTo>
                    <a:pt x="470" y="237134"/>
                    <a:pt x="0" y="235902"/>
                    <a:pt x="0" y="234607"/>
                  </a:cubicBezTo>
                  <a:lnTo>
                    <a:pt x="0" y="22809"/>
                  </a:lnTo>
                  <a:cubicBezTo>
                    <a:pt x="0" y="16516"/>
                    <a:pt x="2559" y="10811"/>
                    <a:pt x="6691" y="6678"/>
                  </a:cubicBezTo>
                  <a:lnTo>
                    <a:pt x="2279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42436"/>
            <p:cNvSpPr/>
            <p:nvPr/>
          </p:nvSpPr>
          <p:spPr>
            <a:xfrm>
              <a:off x="1367170" y="3490429"/>
              <a:ext cx="28171" cy="316695"/>
            </a:xfrm>
            <a:custGeom>
              <a:avLst/>
              <a:gdLst/>
              <a:ahLst/>
              <a:cxnLst/>
              <a:rect l="0" t="0" r="0" b="0"/>
              <a:pathLst>
                <a:path w="22790" h="262382">
                  <a:moveTo>
                    <a:pt x="32" y="0"/>
                  </a:moveTo>
                  <a:cubicBezTo>
                    <a:pt x="12554" y="0"/>
                    <a:pt x="22790" y="10237"/>
                    <a:pt x="22790" y="22822"/>
                  </a:cubicBezTo>
                  <a:lnTo>
                    <a:pt x="22790" y="234620"/>
                  </a:lnTo>
                  <a:cubicBezTo>
                    <a:pt x="22790" y="235915"/>
                    <a:pt x="22384" y="237147"/>
                    <a:pt x="21558" y="238201"/>
                  </a:cubicBezTo>
                  <a:lnTo>
                    <a:pt x="5912" y="258496"/>
                  </a:lnTo>
                  <a:lnTo>
                    <a:pt x="4680" y="260083"/>
                  </a:lnTo>
                  <a:cubicBezTo>
                    <a:pt x="3562" y="261556"/>
                    <a:pt x="1861" y="262382"/>
                    <a:pt x="32" y="262382"/>
                  </a:cubicBezTo>
                  <a:lnTo>
                    <a:pt x="0" y="262366"/>
                  </a:lnTo>
                  <a:lnTo>
                    <a:pt x="0" y="246873"/>
                  </a:lnTo>
                  <a:lnTo>
                    <a:pt x="32" y="246914"/>
                  </a:lnTo>
                  <a:lnTo>
                    <a:pt x="11030" y="232613"/>
                  </a:lnTo>
                  <a:lnTo>
                    <a:pt x="11030" y="22822"/>
                  </a:lnTo>
                  <a:cubicBezTo>
                    <a:pt x="11030" y="16701"/>
                    <a:pt x="6090" y="11761"/>
                    <a:pt x="32" y="11761"/>
                  </a:cubicBezTo>
                  <a:lnTo>
                    <a:pt x="0" y="11774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42437"/>
            <p:cNvSpPr/>
            <p:nvPr/>
          </p:nvSpPr>
          <p:spPr>
            <a:xfrm>
              <a:off x="1339001" y="3580522"/>
              <a:ext cx="56343" cy="14196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5880" y="0"/>
                  </a:moveTo>
                  <a:lnTo>
                    <a:pt x="39700" y="0"/>
                  </a:lnTo>
                  <a:cubicBezTo>
                    <a:pt x="42939" y="0"/>
                    <a:pt x="45580" y="2642"/>
                    <a:pt x="45580" y="5880"/>
                  </a:cubicBezTo>
                  <a:cubicBezTo>
                    <a:pt x="45580" y="9119"/>
                    <a:pt x="42939" y="11761"/>
                    <a:pt x="39700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42438"/>
            <p:cNvSpPr/>
            <p:nvPr/>
          </p:nvSpPr>
          <p:spPr>
            <a:xfrm>
              <a:off x="1359943" y="3792921"/>
              <a:ext cx="14537" cy="29109"/>
            </a:xfrm>
            <a:custGeom>
              <a:avLst/>
              <a:gdLst/>
              <a:ahLst/>
              <a:cxnLst/>
              <a:rect l="0" t="0" r="0" b="0"/>
              <a:pathLst>
                <a:path w="11760" h="24117">
                  <a:moveTo>
                    <a:pt x="5880" y="0"/>
                  </a:moveTo>
                  <a:cubicBezTo>
                    <a:pt x="7226" y="0"/>
                    <a:pt x="8471" y="470"/>
                    <a:pt x="9461" y="1232"/>
                  </a:cubicBezTo>
                  <a:cubicBezTo>
                    <a:pt x="10884" y="2299"/>
                    <a:pt x="11760" y="4001"/>
                    <a:pt x="11760" y="5880"/>
                  </a:cubicBezTo>
                  <a:lnTo>
                    <a:pt x="11760" y="18224"/>
                  </a:lnTo>
                  <a:cubicBezTo>
                    <a:pt x="11760" y="21527"/>
                    <a:pt x="9119" y="24117"/>
                    <a:pt x="5880" y="24117"/>
                  </a:cubicBezTo>
                  <a:cubicBezTo>
                    <a:pt x="2591" y="24117"/>
                    <a:pt x="0" y="21527"/>
                    <a:pt x="0" y="18224"/>
                  </a:cubicBezTo>
                  <a:lnTo>
                    <a:pt x="0" y="5880"/>
                  </a:lnTo>
                  <a:cubicBezTo>
                    <a:pt x="0" y="4001"/>
                    <a:pt x="876" y="2299"/>
                    <a:pt x="2286" y="1232"/>
                  </a:cubicBezTo>
                  <a:cubicBezTo>
                    <a:pt x="3226" y="470"/>
                    <a:pt x="4521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42439"/>
            <p:cNvSpPr/>
            <p:nvPr/>
          </p:nvSpPr>
          <p:spPr>
            <a:xfrm>
              <a:off x="1358781" y="3828772"/>
              <a:ext cx="53800" cy="58634"/>
            </a:xfrm>
            <a:custGeom>
              <a:avLst/>
              <a:gdLst/>
              <a:ahLst/>
              <a:cxnLst/>
              <a:rect l="0" t="0" r="0" b="0"/>
              <a:pathLst>
                <a:path w="43523" h="48578">
                  <a:moveTo>
                    <a:pt x="40691" y="2057"/>
                  </a:moveTo>
                  <a:cubicBezTo>
                    <a:pt x="43167" y="4178"/>
                    <a:pt x="43523" y="7874"/>
                    <a:pt x="41402" y="10351"/>
                  </a:cubicBezTo>
                  <a:lnTo>
                    <a:pt x="11049" y="46469"/>
                  </a:lnTo>
                  <a:cubicBezTo>
                    <a:pt x="9931" y="47816"/>
                    <a:pt x="8230" y="48578"/>
                    <a:pt x="6579" y="48578"/>
                  </a:cubicBezTo>
                  <a:cubicBezTo>
                    <a:pt x="5766" y="48578"/>
                    <a:pt x="4940" y="48399"/>
                    <a:pt x="4166" y="48057"/>
                  </a:cubicBezTo>
                  <a:cubicBezTo>
                    <a:pt x="3937" y="47993"/>
                    <a:pt x="3759" y="47879"/>
                    <a:pt x="3531" y="47752"/>
                  </a:cubicBezTo>
                  <a:cubicBezTo>
                    <a:pt x="3226" y="47575"/>
                    <a:pt x="2997" y="47346"/>
                    <a:pt x="2756" y="47168"/>
                  </a:cubicBezTo>
                  <a:cubicBezTo>
                    <a:pt x="292" y="45110"/>
                    <a:pt x="0" y="41402"/>
                    <a:pt x="2057" y="38874"/>
                  </a:cubicBezTo>
                  <a:lnTo>
                    <a:pt x="6286" y="33871"/>
                  </a:lnTo>
                  <a:lnTo>
                    <a:pt x="32398" y="2819"/>
                  </a:lnTo>
                  <a:cubicBezTo>
                    <a:pt x="34468" y="292"/>
                    <a:pt x="38163" y="0"/>
                    <a:pt x="40691" y="2057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42440"/>
            <p:cNvSpPr/>
            <p:nvPr/>
          </p:nvSpPr>
          <p:spPr>
            <a:xfrm>
              <a:off x="1336972" y="3849436"/>
              <a:ext cx="37724" cy="37832"/>
            </a:xfrm>
            <a:custGeom>
              <a:avLst/>
              <a:gdLst/>
              <a:ahLst/>
              <a:cxnLst/>
              <a:rect l="0" t="0" r="0" b="0"/>
              <a:pathLst>
                <a:path w="30518" h="31344">
                  <a:moveTo>
                    <a:pt x="2527" y="2236"/>
                  </a:moveTo>
                  <a:cubicBezTo>
                    <a:pt x="4940" y="0"/>
                    <a:pt x="8636" y="165"/>
                    <a:pt x="10820" y="2528"/>
                  </a:cubicBezTo>
                  <a:lnTo>
                    <a:pt x="23927" y="16752"/>
                  </a:lnTo>
                  <a:lnTo>
                    <a:pt x="28283" y="21463"/>
                  </a:lnTo>
                  <a:cubicBezTo>
                    <a:pt x="30518" y="23876"/>
                    <a:pt x="30340" y="27584"/>
                    <a:pt x="27991" y="29756"/>
                  </a:cubicBezTo>
                  <a:cubicBezTo>
                    <a:pt x="26873" y="30811"/>
                    <a:pt x="25400" y="31344"/>
                    <a:pt x="23990" y="31344"/>
                  </a:cubicBezTo>
                  <a:cubicBezTo>
                    <a:pt x="23279" y="31344"/>
                    <a:pt x="22517" y="31230"/>
                    <a:pt x="21819" y="30938"/>
                  </a:cubicBezTo>
                  <a:cubicBezTo>
                    <a:pt x="21577" y="30874"/>
                    <a:pt x="21399" y="30759"/>
                    <a:pt x="21171" y="30632"/>
                  </a:cubicBezTo>
                  <a:cubicBezTo>
                    <a:pt x="20638" y="30341"/>
                    <a:pt x="20104" y="29934"/>
                    <a:pt x="19634" y="29464"/>
                  </a:cubicBezTo>
                  <a:lnTo>
                    <a:pt x="2172" y="10529"/>
                  </a:lnTo>
                  <a:cubicBezTo>
                    <a:pt x="0" y="8116"/>
                    <a:pt x="165" y="4407"/>
                    <a:pt x="2527" y="2236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86042EB0-E2E1-495A-8ED9-C5082CB36730}"/>
              </a:ext>
            </a:extLst>
          </p:cNvPr>
          <p:cNvSpPr txBox="1">
            <a:spLocks/>
          </p:cNvSpPr>
          <p:nvPr/>
        </p:nvSpPr>
        <p:spPr>
          <a:xfrm>
            <a:off x="1073792" y="138745"/>
            <a:ext cx="7098608" cy="4437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ru-RU" sz="2400" b="1" dirty="0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Методологическое сопровождение СДУ</a:t>
            </a:r>
          </a:p>
        </p:txBody>
      </p:sp>
      <p:cxnSp>
        <p:nvCxnSpPr>
          <p:cNvPr id="46" name="Прямая соединительная линия 15">
            <a:extLst>
              <a:ext uri="{FF2B5EF4-FFF2-40B4-BE49-F238E27FC236}">
                <a16:creationId xmlns:a16="http://schemas.microsoft.com/office/drawing/2014/main" xmlns="" id="{859FF3F2-68E3-4DBF-819D-E2F94D2B89A0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7" name="Прямая соединительная линия 9">
            <a:extLst>
              <a:ext uri="{FF2B5EF4-FFF2-40B4-BE49-F238E27FC236}">
                <a16:creationId xmlns:a16="http://schemas.microsoft.com/office/drawing/2014/main" xmlns="" id="{B6C9F51B-EFDA-498C-9265-E386AE8374F9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957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AAC279-51BE-4434-AD5D-C8A90EE6C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0119" y="3010347"/>
            <a:ext cx="595401" cy="840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33040EA-A528-4E88-87C7-81BEE8C3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44227" y="956909"/>
            <a:ext cx="320926" cy="65283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&#10;&#10;Описание создано автоматически">
            <a:extLst>
              <a:ext uri="{FF2B5EF4-FFF2-40B4-BE49-F238E27FC236}">
                <a16:creationId xmlns:a16="http://schemas.microsoft.com/office/drawing/2014/main" xmlns="" id="{F85E9892-E2E7-4C40-B46F-C6C8890560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436684" y="2087080"/>
            <a:ext cx="651193" cy="651193"/>
          </a:xfrm>
          <a:prstGeom prst="flowChartConnector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11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8D6A0984-D781-492F-882A-D9C2E7F32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448264" y="3463394"/>
            <a:ext cx="651193" cy="651193"/>
          </a:xfrm>
          <a:prstGeom prst="flowChartConnector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Рисунок 12" descr="Изображение выглядит как внутренний, ремень, черный, небо&#10;&#10;Описание создано автоматически">
            <a:extLst>
              <a:ext uri="{FF2B5EF4-FFF2-40B4-BE49-F238E27FC236}">
                <a16:creationId xmlns:a16="http://schemas.microsoft.com/office/drawing/2014/main" xmlns="" id="{FADED854-7C7C-46F0-B081-B646B03887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7479881" y="3982256"/>
            <a:ext cx="651193" cy="659825"/>
          </a:xfrm>
          <a:prstGeom prst="flowChartConnector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Рисунок 13" descr="Изображение выглядит как небо&#10;&#10;Описание создано автоматически">
            <a:extLst>
              <a:ext uri="{FF2B5EF4-FFF2-40B4-BE49-F238E27FC236}">
                <a16:creationId xmlns:a16="http://schemas.microsoft.com/office/drawing/2014/main" xmlns="" id="{CF667A76-55CE-433C-848A-A6C01D578D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6295896" y="3660976"/>
            <a:ext cx="651193" cy="651193"/>
          </a:xfrm>
          <a:prstGeom prst="flowChartConnector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82BD4CF-0ACA-4E8D-9019-D299D77097C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517" r="58522"/>
          <a:stretch/>
        </p:blipFill>
        <p:spPr>
          <a:xfrm>
            <a:off x="4673118" y="4068012"/>
            <a:ext cx="484679" cy="7471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7991D50-F2D7-4C71-8AB4-5CD3753C79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227" y="3982256"/>
            <a:ext cx="553007" cy="5562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6291D5B-007C-445D-84BC-42C89ED1A5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44" y="2212456"/>
            <a:ext cx="1695399" cy="14653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49E440-8AEA-46F5-84C0-D5AE9B344E99}"/>
              </a:ext>
            </a:extLst>
          </p:cNvPr>
          <p:cNvSpPr txBox="1"/>
          <p:nvPr/>
        </p:nvSpPr>
        <p:spPr>
          <a:xfrm>
            <a:off x="3455018" y="1236178"/>
            <a:ext cx="3246847" cy="270073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Применяются: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приборы контроля ЧСС и АД;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глюкометры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контроль массы тела;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МНО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5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Планируется использование: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датчиков падения;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системы «Тревожная кнопка»;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активный дистанционный контроль состояния пациента</a:t>
            </a:r>
          </a:p>
          <a:p>
            <a:endParaRPr lang="ru-RU" sz="1500" dirty="0">
              <a:latin typeface="Georgia" panose="02040502050405020303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3F26102-DA5F-4E1F-AF2F-509B3EC6F6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393" y="1283325"/>
            <a:ext cx="593211" cy="840926"/>
          </a:xfrm>
          <a:prstGeom prst="rect">
            <a:avLst/>
          </a:prstGeom>
        </p:spPr>
      </p:pic>
      <p:sp>
        <p:nvSpPr>
          <p:cNvPr id="21" name="Выгнутая вверх стрелка 21">
            <a:extLst>
              <a:ext uri="{FF2B5EF4-FFF2-40B4-BE49-F238E27FC236}">
                <a16:creationId xmlns:a16="http://schemas.microsoft.com/office/drawing/2014/main" xmlns="" id="{2DE89B41-3B58-47B0-BF62-0591741AF63C}"/>
              </a:ext>
            </a:extLst>
          </p:cNvPr>
          <p:cNvSpPr/>
          <p:nvPr/>
        </p:nvSpPr>
        <p:spPr>
          <a:xfrm rot="10800000">
            <a:off x="2473922" y="4199361"/>
            <a:ext cx="4896544" cy="8854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0C134DC2-0267-454D-B7B8-C2DB5BEAA1B1}"/>
              </a:ext>
            </a:extLst>
          </p:cNvPr>
          <p:cNvSpPr txBox="1">
            <a:spLocks/>
          </p:cNvSpPr>
          <p:nvPr/>
        </p:nvSpPr>
        <p:spPr>
          <a:xfrm>
            <a:off x="1226192" y="291145"/>
            <a:ext cx="7098608" cy="4437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ru-RU" sz="2400" b="1" dirty="0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Телемедицинские технологии в СДУ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9BBEE3A-5F4E-408F-97CB-2A0DF207A4E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831935" y="1044962"/>
            <a:ext cx="898302" cy="8983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1C24985-9823-4362-9FB3-106113C51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31580" y="3892026"/>
            <a:ext cx="595401" cy="8402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EEE81F5-CFDB-4613-AE0A-F862ACFAA3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249" y="1880808"/>
            <a:ext cx="593211" cy="840926"/>
          </a:xfrm>
          <a:prstGeom prst="rect">
            <a:avLst/>
          </a:prstGeom>
        </p:spPr>
      </p:pic>
      <p:sp>
        <p:nvSpPr>
          <p:cNvPr id="26" name="Выгнутая вверх стрелка 3">
            <a:extLst>
              <a:ext uri="{FF2B5EF4-FFF2-40B4-BE49-F238E27FC236}">
                <a16:creationId xmlns:a16="http://schemas.microsoft.com/office/drawing/2014/main" xmlns="" id="{DD5E8DFC-E324-43B1-8921-930F0DD5A1D6}"/>
              </a:ext>
            </a:extLst>
          </p:cNvPr>
          <p:cNvSpPr/>
          <p:nvPr/>
        </p:nvSpPr>
        <p:spPr>
          <a:xfrm>
            <a:off x="3043897" y="692950"/>
            <a:ext cx="3874768" cy="8854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https://st2.depositphotos.com/2935785/10772/v/950/depositphotos_107729004-stock-illustration-old-lady-cartoon-character.jpg">
            <a:extLst>
              <a:ext uri="{FF2B5EF4-FFF2-40B4-BE49-F238E27FC236}">
                <a16:creationId xmlns:a16="http://schemas.microsoft.com/office/drawing/2014/main" xmlns="" id="{26F3D2D9-3950-44CD-B9FA-E56CF472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665" y="2162523"/>
            <a:ext cx="1491787" cy="14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8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54" y="573528"/>
            <a:ext cx="2970330" cy="4348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150" y="570566"/>
            <a:ext cx="2927305" cy="4348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517" y="141480"/>
            <a:ext cx="2106234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7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17" y="141480"/>
            <a:ext cx="2106234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78" y="249492"/>
            <a:ext cx="6343070" cy="45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17" y="141480"/>
            <a:ext cx="2106234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57504"/>
            <a:ext cx="635109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4070" y="170306"/>
            <a:ext cx="3209533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</a:t>
            </a:r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endParaRPr lang="ru-RU" sz="1425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8090" y="4745736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www.rgnkc.ru</a:t>
            </a:r>
            <a:endParaRPr lang="ru-RU" sz="13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6" y="778384"/>
            <a:ext cx="2580497" cy="36516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5" y="778384"/>
            <a:ext cx="2581715" cy="3651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84" y="778383"/>
            <a:ext cx="2580445" cy="36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34070" y="122300"/>
            <a:ext cx="3209533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</a:t>
            </a:r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endParaRPr lang="ru-RU" sz="1425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8090" y="4745736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www.rgnkc.ru</a:t>
            </a:r>
            <a:endParaRPr lang="ru-RU" sz="13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7" y="1131570"/>
            <a:ext cx="4253706" cy="3027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718" y="1131569"/>
            <a:ext cx="4233008" cy="30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34070" y="170306"/>
            <a:ext cx="3209533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</a:t>
            </a:r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endParaRPr lang="ru-RU" sz="1425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8090" y="4745736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www.rgnkc.ru</a:t>
            </a:r>
            <a:endParaRPr lang="ru-RU" sz="13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" y="1214922"/>
            <a:ext cx="4428433" cy="3119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264" y="1214922"/>
            <a:ext cx="4454477" cy="31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34070" y="170306"/>
            <a:ext cx="3209533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</a:t>
            </a:r>
            <a:r>
              <a:rPr lang="ru-RU" sz="1425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endParaRPr lang="ru-RU" sz="1425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8090" y="4745736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www.rgnkc.ru</a:t>
            </a:r>
            <a:endParaRPr lang="ru-RU" sz="13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14" y="1134153"/>
            <a:ext cx="4244414" cy="2980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134153"/>
            <a:ext cx="4197096" cy="29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52553" y="1136228"/>
            <a:ext cx="6579572" cy="3688224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Повышение продолжительности здоровой жизни;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Снижение общей смертности на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16,3 – 19%;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Снижение количества госпитализаций на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18%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(в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т.ч.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снижение числа случаев необоснованных госпитализаций);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Arial Narrow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Снижение длительности госпитализаций на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10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%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(снижения необоснованных койко-дней в стационарах);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Arial Narrow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Снижение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количества вызовов скорой медицинской помощи по незначительным случаям;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Arial Narrow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Уменьшение </a:t>
            </a:r>
            <a:r>
              <a:rPr lang="ru-RU" sz="13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институализации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 на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23%;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Уменьшение косвенных потерь, связанных с необходимостью ухода трудоспособными родственниками за пожилыми людьми, потерявшими автономность;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Narrow"/>
                <a:cs typeface="Calibri" panose="020F0502020204030204" pitchFamily="34" charset="0"/>
              </a:rPr>
              <a:t>Уменьшение количества необоснованных диагностических и лечебных вмешательств;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Создание новых рабочих мест;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Увеличение количества человек, которым будет оказана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помощь.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12321"/>
            <a:ext cx="8388425" cy="5315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Ожидаемые результаты внедрения инновационных технологий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xmlns="" id="{06D32C05-39ED-47CE-B510-4F71D1D98A19}"/>
              </a:ext>
            </a:extLst>
          </p:cNvPr>
          <p:cNvSpPr txBox="1">
            <a:spLocks/>
          </p:cNvSpPr>
          <p:nvPr/>
        </p:nvSpPr>
        <p:spPr>
          <a:xfrm>
            <a:off x="283084" y="2206189"/>
            <a:ext cx="2257595" cy="58409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150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Ожидаемая продолжительность жизни, лет</a:t>
            </a: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34257218"/>
              </p:ext>
            </p:extLst>
          </p:nvPr>
        </p:nvGraphicFramePr>
        <p:xfrm>
          <a:off x="283083" y="784533"/>
          <a:ext cx="2255902" cy="143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Объект 2">
            <a:extLst>
              <a:ext uri="{FF2B5EF4-FFF2-40B4-BE49-F238E27FC236}">
                <a16:creationId xmlns:a16="http://schemas.microsoft.com/office/drawing/2014/main" xmlns="" id="{06D32C05-39ED-47CE-B510-4F71D1D98A19}"/>
              </a:ext>
            </a:extLst>
          </p:cNvPr>
          <p:cNvSpPr txBox="1">
            <a:spLocks/>
          </p:cNvSpPr>
          <p:nvPr/>
        </p:nvSpPr>
        <p:spPr>
          <a:xfrm>
            <a:off x="283084" y="4091702"/>
            <a:ext cx="2257595" cy="58409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Ожидаемая продолжительность здоровой жизни, лет</a:t>
            </a: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1932430764"/>
              </p:ext>
            </p:extLst>
          </p:nvPr>
        </p:nvGraphicFramePr>
        <p:xfrm>
          <a:off x="279401" y="2720698"/>
          <a:ext cx="2254862" cy="141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1238003" y="1229096"/>
            <a:ext cx="329540" cy="39188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1238002" y="3061306"/>
            <a:ext cx="329540" cy="39188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5">
            <a:extLst>
              <a:ext uri="{FF2B5EF4-FFF2-40B4-BE49-F238E27FC236}">
                <a16:creationId xmlns:a16="http://schemas.microsoft.com/office/drawing/2014/main" xmlns="" id="{AC34B6A6-5AA4-4BB6-AB25-315D3021B5E9}"/>
              </a:ext>
            </a:extLst>
          </p:cNvPr>
          <p:cNvCxnSpPr/>
          <p:nvPr/>
        </p:nvCxnSpPr>
        <p:spPr>
          <a:xfrm>
            <a:off x="8685610" y="797372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6" name="Прямая соединительная линия 9">
            <a:extLst>
              <a:ext uri="{FF2B5EF4-FFF2-40B4-BE49-F238E27FC236}">
                <a16:creationId xmlns:a16="http://schemas.microsoft.com/office/drawing/2014/main" xmlns="" id="{E59F0721-5544-45FF-9E06-9B9636C9F7DE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9618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29796" y="1029622"/>
            <a:ext cx="6908006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Нормативно-правовая база </a:t>
            </a:r>
          </a:p>
          <a:p>
            <a:pPr defTabSz="685800">
              <a:defRPr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685800">
              <a:defRPr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Медицинская и социальная инфраструктура</a:t>
            </a:r>
          </a:p>
          <a:p>
            <a:pPr defTabSz="685800">
              <a:defRPr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685800">
              <a:defRPr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Координация </a:t>
            </a:r>
          </a:p>
          <a:p>
            <a:pPr defTabSz="685800">
              <a:defRPr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685800">
              <a:defRPr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Финансирование</a:t>
            </a:r>
          </a:p>
          <a:p>
            <a:pPr defTabSz="685800">
              <a:defRPr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685800">
              <a:defRPr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Кадровое обеспечение</a:t>
            </a:r>
          </a:p>
          <a:p>
            <a:pPr defTabSz="685800">
              <a:defRPr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685800">
              <a:defRPr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Методическое сопровождение</a:t>
            </a:r>
          </a:p>
          <a:p>
            <a:pPr defTabSz="685800">
              <a:defRPr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9B4E4EB-E2E1-4919-BBC1-8B57CDAB343B}"/>
              </a:ext>
            </a:extLst>
          </p:cNvPr>
          <p:cNvSpPr txBox="1">
            <a:spLocks/>
          </p:cNvSpPr>
          <p:nvPr/>
        </p:nvSpPr>
        <p:spPr>
          <a:xfrm>
            <a:off x="683568" y="14432"/>
            <a:ext cx="8254234" cy="683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Ключевые составляющие процесса организации системы долговременного ухода </a:t>
            </a:r>
            <a:r>
              <a:rPr lang="ru-RU" sz="2000" dirty="0"/>
              <a:t>(СДУ)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219834" y="3588061"/>
            <a:ext cx="700043" cy="683546"/>
            <a:chOff x="790477" y="3315832"/>
            <a:chExt cx="933391" cy="911395"/>
          </a:xfrm>
        </p:grpSpPr>
        <p:sp>
          <p:nvSpPr>
            <p:cNvPr id="35" name="Shape 142406"/>
            <p:cNvSpPr/>
            <p:nvPr/>
          </p:nvSpPr>
          <p:spPr>
            <a:xfrm>
              <a:off x="790477" y="3315832"/>
              <a:ext cx="933391" cy="911395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0"/>
                  </a:moveTo>
                  <a:cubicBezTo>
                    <a:pt x="586054" y="0"/>
                    <a:pt x="755091" y="169037"/>
                    <a:pt x="755091" y="377546"/>
                  </a:cubicBezTo>
                  <a:cubicBezTo>
                    <a:pt x="755091" y="586054"/>
                    <a:pt x="586054" y="755091"/>
                    <a:pt x="377546" y="755091"/>
                  </a:cubicBezTo>
                  <a:cubicBezTo>
                    <a:pt x="169037" y="755091"/>
                    <a:pt x="0" y="586054"/>
                    <a:pt x="0" y="377546"/>
                  </a:cubicBezTo>
                  <a:cubicBezTo>
                    <a:pt x="0" y="169037"/>
                    <a:pt x="169037" y="0"/>
                    <a:pt x="377546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7" name="Shape 142409"/>
            <p:cNvSpPr/>
            <p:nvPr/>
          </p:nvSpPr>
          <p:spPr>
            <a:xfrm>
              <a:off x="1075952" y="3587111"/>
              <a:ext cx="140254" cy="7604"/>
            </a:xfrm>
            <a:custGeom>
              <a:avLst/>
              <a:gdLst/>
              <a:ahLst/>
              <a:cxnLst/>
              <a:rect l="0" t="0" r="0" b="0"/>
              <a:pathLst>
                <a:path w="113462" h="6300">
                  <a:moveTo>
                    <a:pt x="5893" y="0"/>
                  </a:moveTo>
                  <a:lnTo>
                    <a:pt x="107582" y="0"/>
                  </a:lnTo>
                  <a:cubicBezTo>
                    <a:pt x="110871" y="0"/>
                    <a:pt x="113462" y="2654"/>
                    <a:pt x="113462" y="5893"/>
                  </a:cubicBezTo>
                  <a:lnTo>
                    <a:pt x="113462" y="6300"/>
                  </a:lnTo>
                  <a:lnTo>
                    <a:pt x="0" y="6300"/>
                  </a:lnTo>
                  <a:lnTo>
                    <a:pt x="0" y="5893"/>
                  </a:lnTo>
                  <a:cubicBezTo>
                    <a:pt x="0" y="2654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57236"/>
            <p:cNvSpPr/>
            <p:nvPr/>
          </p:nvSpPr>
          <p:spPr>
            <a:xfrm>
              <a:off x="1339001" y="3580519"/>
              <a:ext cx="56343" cy="14196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0" y="0"/>
                  </a:moveTo>
                  <a:lnTo>
                    <a:pt x="45580" y="0"/>
                  </a:lnTo>
                  <a:lnTo>
                    <a:pt x="4558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57237"/>
            <p:cNvSpPr/>
            <p:nvPr/>
          </p:nvSpPr>
          <p:spPr>
            <a:xfrm>
              <a:off x="1249864" y="3580519"/>
              <a:ext cx="14537" cy="14196"/>
            </a:xfrm>
            <a:custGeom>
              <a:avLst/>
              <a:gdLst/>
              <a:ahLst/>
              <a:cxnLst/>
              <a:rect l="0" t="0" r="0" b="0"/>
              <a:pathLst>
                <a:path w="11760" h="11761">
                  <a:moveTo>
                    <a:pt x="0" y="0"/>
                  </a:moveTo>
                  <a:lnTo>
                    <a:pt x="11760" y="0"/>
                  </a:lnTo>
                  <a:lnTo>
                    <a:pt x="1176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42412"/>
            <p:cNvSpPr/>
            <p:nvPr/>
          </p:nvSpPr>
          <p:spPr>
            <a:xfrm>
              <a:off x="990173" y="3580519"/>
              <a:ext cx="533997" cy="434314"/>
            </a:xfrm>
            <a:custGeom>
              <a:avLst/>
              <a:gdLst/>
              <a:ahLst/>
              <a:cxnLst/>
              <a:rect l="0" t="0" r="0" b="0"/>
              <a:pathLst>
                <a:path w="431991" h="359829">
                  <a:moveTo>
                    <a:pt x="25222" y="0"/>
                  </a:moveTo>
                  <a:lnTo>
                    <a:pt x="46457" y="0"/>
                  </a:lnTo>
                  <a:lnTo>
                    <a:pt x="46457" y="11761"/>
                  </a:lnTo>
                  <a:lnTo>
                    <a:pt x="25222" y="11761"/>
                  </a:lnTo>
                  <a:cubicBezTo>
                    <a:pt x="17818" y="11761"/>
                    <a:pt x="11760" y="17170"/>
                    <a:pt x="11760" y="23876"/>
                  </a:cubicBezTo>
                  <a:lnTo>
                    <a:pt x="11760" y="310020"/>
                  </a:lnTo>
                  <a:cubicBezTo>
                    <a:pt x="11760" y="316662"/>
                    <a:pt x="17818" y="322072"/>
                    <a:pt x="25222" y="322072"/>
                  </a:cubicBezTo>
                  <a:lnTo>
                    <a:pt x="183972" y="322072"/>
                  </a:lnTo>
                  <a:cubicBezTo>
                    <a:pt x="187211" y="322072"/>
                    <a:pt x="189852" y="324726"/>
                    <a:pt x="189852" y="327952"/>
                  </a:cubicBezTo>
                  <a:lnTo>
                    <a:pt x="189852" y="343662"/>
                  </a:lnTo>
                  <a:cubicBezTo>
                    <a:pt x="189852" y="346075"/>
                    <a:pt x="192202" y="348069"/>
                    <a:pt x="195085" y="348069"/>
                  </a:cubicBezTo>
                  <a:lnTo>
                    <a:pt x="236906" y="348069"/>
                  </a:lnTo>
                  <a:cubicBezTo>
                    <a:pt x="239789" y="348069"/>
                    <a:pt x="242075" y="346075"/>
                    <a:pt x="242075" y="343662"/>
                  </a:cubicBezTo>
                  <a:lnTo>
                    <a:pt x="242075" y="327952"/>
                  </a:lnTo>
                  <a:cubicBezTo>
                    <a:pt x="242075" y="324726"/>
                    <a:pt x="244729" y="322072"/>
                    <a:pt x="247967" y="322072"/>
                  </a:cubicBezTo>
                  <a:lnTo>
                    <a:pt x="406705" y="322072"/>
                  </a:lnTo>
                  <a:cubicBezTo>
                    <a:pt x="414172" y="322072"/>
                    <a:pt x="420230" y="316662"/>
                    <a:pt x="420230" y="310020"/>
                  </a:cubicBezTo>
                  <a:lnTo>
                    <a:pt x="420230" y="23876"/>
                  </a:lnTo>
                  <a:cubicBezTo>
                    <a:pt x="420230" y="17170"/>
                    <a:pt x="414172" y="11761"/>
                    <a:pt x="406705" y="11761"/>
                  </a:cubicBezTo>
                  <a:lnTo>
                    <a:pt x="385470" y="11761"/>
                  </a:lnTo>
                  <a:lnTo>
                    <a:pt x="385470" y="0"/>
                  </a:lnTo>
                  <a:lnTo>
                    <a:pt x="406705" y="0"/>
                  </a:lnTo>
                  <a:cubicBezTo>
                    <a:pt x="420649" y="0"/>
                    <a:pt x="431991" y="10706"/>
                    <a:pt x="431991" y="23876"/>
                  </a:cubicBezTo>
                  <a:lnTo>
                    <a:pt x="431991" y="310020"/>
                  </a:lnTo>
                  <a:cubicBezTo>
                    <a:pt x="431991" y="323126"/>
                    <a:pt x="420649" y="333832"/>
                    <a:pt x="406705" y="333832"/>
                  </a:cubicBezTo>
                  <a:lnTo>
                    <a:pt x="253848" y="333832"/>
                  </a:lnTo>
                  <a:lnTo>
                    <a:pt x="253848" y="343662"/>
                  </a:lnTo>
                  <a:cubicBezTo>
                    <a:pt x="253848" y="352539"/>
                    <a:pt x="246253" y="359829"/>
                    <a:pt x="236906" y="359829"/>
                  </a:cubicBezTo>
                  <a:lnTo>
                    <a:pt x="195085" y="359829"/>
                  </a:lnTo>
                  <a:cubicBezTo>
                    <a:pt x="185674" y="359829"/>
                    <a:pt x="178092" y="352539"/>
                    <a:pt x="178092" y="343662"/>
                  </a:cubicBezTo>
                  <a:lnTo>
                    <a:pt x="178092" y="333832"/>
                  </a:lnTo>
                  <a:lnTo>
                    <a:pt x="25222" y="333832"/>
                  </a:lnTo>
                  <a:cubicBezTo>
                    <a:pt x="11290" y="333832"/>
                    <a:pt x="0" y="323126"/>
                    <a:pt x="0" y="310020"/>
                  </a:cubicBezTo>
                  <a:lnTo>
                    <a:pt x="0" y="23876"/>
                  </a:lnTo>
                  <a:cubicBezTo>
                    <a:pt x="0" y="10706"/>
                    <a:pt x="11290" y="0"/>
                    <a:pt x="25222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42413"/>
            <p:cNvSpPr/>
            <p:nvPr/>
          </p:nvSpPr>
          <p:spPr>
            <a:xfrm>
              <a:off x="1075965" y="3860365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42414"/>
            <p:cNvSpPr/>
            <p:nvPr/>
          </p:nvSpPr>
          <p:spPr>
            <a:xfrm>
              <a:off x="1075965" y="3812446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42415"/>
            <p:cNvSpPr/>
            <p:nvPr/>
          </p:nvSpPr>
          <p:spPr>
            <a:xfrm>
              <a:off x="1075965" y="3734140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42416"/>
            <p:cNvSpPr/>
            <p:nvPr/>
          </p:nvSpPr>
          <p:spPr>
            <a:xfrm>
              <a:off x="107596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42417"/>
            <p:cNvSpPr/>
            <p:nvPr/>
          </p:nvSpPr>
          <p:spPr>
            <a:xfrm>
              <a:off x="114608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142418"/>
            <p:cNvSpPr/>
            <p:nvPr/>
          </p:nvSpPr>
          <p:spPr>
            <a:xfrm>
              <a:off x="1040329" y="3550134"/>
              <a:ext cx="108400" cy="390305"/>
            </a:xfrm>
            <a:custGeom>
              <a:avLst/>
              <a:gdLst/>
              <a:ahLst/>
              <a:cxnLst/>
              <a:rect l="0" t="0" r="0" b="0"/>
              <a:pathLst>
                <a:path w="87693" h="323368">
                  <a:moveTo>
                    <a:pt x="0" y="0"/>
                  </a:moveTo>
                  <a:lnTo>
                    <a:pt x="87693" y="0"/>
                  </a:lnTo>
                  <a:lnTo>
                    <a:pt x="87693" y="5880"/>
                  </a:lnTo>
                  <a:lnTo>
                    <a:pt x="5880" y="5880"/>
                  </a:lnTo>
                  <a:lnTo>
                    <a:pt x="5880" y="317488"/>
                  </a:lnTo>
                  <a:lnTo>
                    <a:pt x="87693" y="317488"/>
                  </a:lnTo>
                  <a:lnTo>
                    <a:pt x="87693" y="323368"/>
                  </a:lnTo>
                  <a:lnTo>
                    <a:pt x="0" y="3233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142419"/>
            <p:cNvSpPr/>
            <p:nvPr/>
          </p:nvSpPr>
          <p:spPr>
            <a:xfrm>
              <a:off x="1148730" y="3550134"/>
              <a:ext cx="108400" cy="418985"/>
            </a:xfrm>
            <a:custGeom>
              <a:avLst/>
              <a:gdLst/>
              <a:ahLst/>
              <a:cxnLst/>
              <a:rect l="0" t="0" r="0" b="0"/>
              <a:pathLst>
                <a:path w="87693" h="347129">
                  <a:moveTo>
                    <a:pt x="0" y="0"/>
                  </a:moveTo>
                  <a:lnTo>
                    <a:pt x="63932" y="0"/>
                  </a:lnTo>
                  <a:cubicBezTo>
                    <a:pt x="72695" y="0"/>
                    <a:pt x="80340" y="4699"/>
                    <a:pt x="84404" y="11761"/>
                  </a:cubicBezTo>
                  <a:cubicBezTo>
                    <a:pt x="86525" y="15291"/>
                    <a:pt x="87693" y="19355"/>
                    <a:pt x="87693" y="23762"/>
                  </a:cubicBezTo>
                  <a:lnTo>
                    <a:pt x="87693" y="347129"/>
                  </a:lnTo>
                  <a:cubicBezTo>
                    <a:pt x="87693" y="341123"/>
                    <a:pt x="85458" y="335662"/>
                    <a:pt x="81813" y="331483"/>
                  </a:cubicBezTo>
                  <a:cubicBezTo>
                    <a:pt x="77470" y="326479"/>
                    <a:pt x="71057" y="323368"/>
                    <a:pt x="63932" y="323368"/>
                  </a:cubicBezTo>
                  <a:lnTo>
                    <a:pt x="0" y="323368"/>
                  </a:lnTo>
                  <a:lnTo>
                    <a:pt x="0" y="317488"/>
                  </a:lnTo>
                  <a:lnTo>
                    <a:pt x="63932" y="317488"/>
                  </a:lnTo>
                  <a:cubicBezTo>
                    <a:pt x="70637" y="317488"/>
                    <a:pt x="76873" y="319723"/>
                    <a:pt x="81813" y="323482"/>
                  </a:cubicBezTo>
                  <a:lnTo>
                    <a:pt x="81813" y="23762"/>
                  </a:lnTo>
                  <a:cubicBezTo>
                    <a:pt x="81813" y="13881"/>
                    <a:pt x="73812" y="5880"/>
                    <a:pt x="63932" y="5880"/>
                  </a:cubicBezTo>
                  <a:lnTo>
                    <a:pt x="0" y="58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142420"/>
            <p:cNvSpPr/>
            <p:nvPr/>
          </p:nvSpPr>
          <p:spPr>
            <a:xfrm>
              <a:off x="1033054" y="3543039"/>
              <a:ext cx="115684" cy="404500"/>
            </a:xfrm>
            <a:custGeom>
              <a:avLst/>
              <a:gdLst/>
              <a:ahLst/>
              <a:cxnLst/>
              <a:rect l="0" t="0" r="0" b="0"/>
              <a:pathLst>
                <a:path w="93586" h="335128">
                  <a:moveTo>
                    <a:pt x="5893" y="0"/>
                  </a:moveTo>
                  <a:lnTo>
                    <a:pt x="93586" y="0"/>
                  </a:lnTo>
                  <a:lnTo>
                    <a:pt x="93586" y="11760"/>
                  </a:lnTo>
                  <a:lnTo>
                    <a:pt x="11773" y="11760"/>
                  </a:lnTo>
                  <a:lnTo>
                    <a:pt x="11773" y="323367"/>
                  </a:lnTo>
                  <a:lnTo>
                    <a:pt x="93586" y="323367"/>
                  </a:lnTo>
                  <a:lnTo>
                    <a:pt x="93586" y="335128"/>
                  </a:lnTo>
                  <a:lnTo>
                    <a:pt x="5893" y="335128"/>
                  </a:lnTo>
                  <a:cubicBezTo>
                    <a:pt x="2654" y="335128"/>
                    <a:pt x="0" y="332486"/>
                    <a:pt x="0" y="329247"/>
                  </a:cubicBezTo>
                  <a:lnTo>
                    <a:pt x="0" y="5879"/>
                  </a:lnTo>
                  <a:cubicBezTo>
                    <a:pt x="0" y="2641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142421"/>
            <p:cNvSpPr/>
            <p:nvPr/>
          </p:nvSpPr>
          <p:spPr>
            <a:xfrm>
              <a:off x="1148739" y="3543039"/>
              <a:ext cx="115670" cy="433179"/>
            </a:xfrm>
            <a:custGeom>
              <a:avLst/>
              <a:gdLst/>
              <a:ahLst/>
              <a:cxnLst/>
              <a:rect l="0" t="0" r="0" b="0"/>
              <a:pathLst>
                <a:path w="93574" h="358889">
                  <a:moveTo>
                    <a:pt x="0" y="0"/>
                  </a:moveTo>
                  <a:lnTo>
                    <a:pt x="63932" y="0"/>
                  </a:lnTo>
                  <a:cubicBezTo>
                    <a:pt x="73685" y="0"/>
                    <a:pt x="82334" y="4699"/>
                    <a:pt x="87694" y="12002"/>
                  </a:cubicBezTo>
                  <a:cubicBezTo>
                    <a:pt x="89040" y="13703"/>
                    <a:pt x="90157" y="15646"/>
                    <a:pt x="90983" y="17640"/>
                  </a:cubicBezTo>
                  <a:cubicBezTo>
                    <a:pt x="92685" y="21285"/>
                    <a:pt x="93574" y="25349"/>
                    <a:pt x="93574" y="29642"/>
                  </a:cubicBezTo>
                  <a:lnTo>
                    <a:pt x="93574" y="353009"/>
                  </a:lnTo>
                  <a:cubicBezTo>
                    <a:pt x="93574" y="356247"/>
                    <a:pt x="90919" y="358889"/>
                    <a:pt x="87694" y="358889"/>
                  </a:cubicBezTo>
                  <a:cubicBezTo>
                    <a:pt x="84455" y="358889"/>
                    <a:pt x="81813" y="356247"/>
                    <a:pt x="81813" y="353009"/>
                  </a:cubicBezTo>
                  <a:cubicBezTo>
                    <a:pt x="81813" y="343129"/>
                    <a:pt x="73812" y="335128"/>
                    <a:pt x="63932" y="335128"/>
                  </a:cubicBezTo>
                  <a:lnTo>
                    <a:pt x="0" y="335128"/>
                  </a:lnTo>
                  <a:lnTo>
                    <a:pt x="0" y="323367"/>
                  </a:lnTo>
                  <a:lnTo>
                    <a:pt x="63932" y="323367"/>
                  </a:lnTo>
                  <a:cubicBezTo>
                    <a:pt x="70637" y="323367"/>
                    <a:pt x="76873" y="325603"/>
                    <a:pt x="81813" y="329361"/>
                  </a:cubicBezTo>
                  <a:lnTo>
                    <a:pt x="81813" y="29642"/>
                  </a:lnTo>
                  <a:cubicBezTo>
                    <a:pt x="81813" y="19761"/>
                    <a:pt x="73812" y="11760"/>
                    <a:pt x="63932" y="11760"/>
                  </a:cubicBezTo>
                  <a:lnTo>
                    <a:pt x="0" y="117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142422"/>
            <p:cNvSpPr/>
            <p:nvPr/>
          </p:nvSpPr>
          <p:spPr>
            <a:xfrm>
              <a:off x="1336959" y="3828772"/>
              <a:ext cx="75621" cy="58634"/>
            </a:xfrm>
            <a:custGeom>
              <a:avLst/>
              <a:gdLst/>
              <a:ahLst/>
              <a:cxnLst/>
              <a:rect l="0" t="0" r="0" b="0"/>
              <a:pathLst>
                <a:path w="61176" h="48578">
                  <a:moveTo>
                    <a:pt x="58344" y="2057"/>
                  </a:moveTo>
                  <a:cubicBezTo>
                    <a:pt x="60820" y="4178"/>
                    <a:pt x="61176" y="7874"/>
                    <a:pt x="59055" y="10351"/>
                  </a:cubicBezTo>
                  <a:lnTo>
                    <a:pt x="28702" y="46469"/>
                  </a:lnTo>
                  <a:cubicBezTo>
                    <a:pt x="27584" y="47816"/>
                    <a:pt x="25883" y="48578"/>
                    <a:pt x="24232" y="48578"/>
                  </a:cubicBezTo>
                  <a:cubicBezTo>
                    <a:pt x="23419" y="48578"/>
                    <a:pt x="22593" y="48399"/>
                    <a:pt x="21819" y="48057"/>
                  </a:cubicBezTo>
                  <a:cubicBezTo>
                    <a:pt x="21590" y="47993"/>
                    <a:pt x="21412" y="47879"/>
                    <a:pt x="21184" y="47752"/>
                  </a:cubicBezTo>
                  <a:cubicBezTo>
                    <a:pt x="20650" y="47460"/>
                    <a:pt x="20117" y="47054"/>
                    <a:pt x="19647" y="46584"/>
                  </a:cubicBezTo>
                  <a:lnTo>
                    <a:pt x="2184" y="27648"/>
                  </a:lnTo>
                  <a:cubicBezTo>
                    <a:pt x="0" y="25235"/>
                    <a:pt x="178" y="21527"/>
                    <a:pt x="2540" y="19355"/>
                  </a:cubicBezTo>
                  <a:cubicBezTo>
                    <a:pt x="4940" y="17120"/>
                    <a:pt x="8649" y="17285"/>
                    <a:pt x="10820" y="19647"/>
                  </a:cubicBezTo>
                  <a:lnTo>
                    <a:pt x="23940" y="33871"/>
                  </a:lnTo>
                  <a:lnTo>
                    <a:pt x="50051" y="2819"/>
                  </a:lnTo>
                  <a:cubicBezTo>
                    <a:pt x="52121" y="292"/>
                    <a:pt x="55817" y="0"/>
                    <a:pt x="58344" y="2057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142423"/>
            <p:cNvSpPr/>
            <p:nvPr/>
          </p:nvSpPr>
          <p:spPr>
            <a:xfrm>
              <a:off x="1257130" y="3550126"/>
              <a:ext cx="110042" cy="418985"/>
            </a:xfrm>
            <a:custGeom>
              <a:avLst/>
              <a:gdLst/>
              <a:ahLst/>
              <a:cxnLst/>
              <a:rect l="0" t="0" r="0" b="0"/>
              <a:pathLst>
                <a:path w="89021" h="347129">
                  <a:moveTo>
                    <a:pt x="23762" y="0"/>
                  </a:moveTo>
                  <a:lnTo>
                    <a:pt x="77991" y="0"/>
                  </a:lnTo>
                  <a:lnTo>
                    <a:pt x="77991" y="25184"/>
                  </a:lnTo>
                  <a:lnTo>
                    <a:pt x="89021" y="25184"/>
                  </a:lnTo>
                  <a:lnTo>
                    <a:pt x="89021" y="36944"/>
                  </a:lnTo>
                  <a:lnTo>
                    <a:pt x="77991" y="36944"/>
                  </a:lnTo>
                  <a:lnTo>
                    <a:pt x="77991" y="183159"/>
                  </a:lnTo>
                  <a:lnTo>
                    <a:pt x="89021" y="197406"/>
                  </a:lnTo>
                  <a:lnTo>
                    <a:pt x="89021" y="225240"/>
                  </a:lnTo>
                  <a:lnTo>
                    <a:pt x="83172" y="219380"/>
                  </a:lnTo>
                  <a:lnTo>
                    <a:pt x="83172" y="209042"/>
                  </a:lnTo>
                  <a:lnTo>
                    <a:pt x="67462" y="188747"/>
                  </a:lnTo>
                  <a:cubicBezTo>
                    <a:pt x="66700" y="187693"/>
                    <a:pt x="66231" y="186448"/>
                    <a:pt x="66231" y="185153"/>
                  </a:cubicBezTo>
                  <a:lnTo>
                    <a:pt x="66231" y="36944"/>
                  </a:lnTo>
                  <a:lnTo>
                    <a:pt x="66231" y="31064"/>
                  </a:lnTo>
                  <a:lnTo>
                    <a:pt x="66231" y="5880"/>
                  </a:lnTo>
                  <a:lnTo>
                    <a:pt x="23762" y="5880"/>
                  </a:lnTo>
                  <a:cubicBezTo>
                    <a:pt x="13881" y="5880"/>
                    <a:pt x="5880" y="13881"/>
                    <a:pt x="5880" y="23761"/>
                  </a:cubicBezTo>
                  <a:lnTo>
                    <a:pt x="5880" y="323494"/>
                  </a:lnTo>
                  <a:cubicBezTo>
                    <a:pt x="10884" y="319722"/>
                    <a:pt x="17056" y="317488"/>
                    <a:pt x="23762" y="317488"/>
                  </a:cubicBezTo>
                  <a:lnTo>
                    <a:pt x="89021" y="317488"/>
                  </a:lnTo>
                  <a:lnTo>
                    <a:pt x="89021" y="323367"/>
                  </a:lnTo>
                  <a:lnTo>
                    <a:pt x="23762" y="323367"/>
                  </a:lnTo>
                  <a:cubicBezTo>
                    <a:pt x="16650" y="323367"/>
                    <a:pt x="10236" y="326492"/>
                    <a:pt x="5880" y="331495"/>
                  </a:cubicBezTo>
                  <a:cubicBezTo>
                    <a:pt x="2235" y="335661"/>
                    <a:pt x="0" y="341135"/>
                    <a:pt x="0" y="347129"/>
                  </a:cubicBezTo>
                  <a:lnTo>
                    <a:pt x="0" y="23761"/>
                  </a:lnTo>
                  <a:cubicBezTo>
                    <a:pt x="0" y="19355"/>
                    <a:pt x="1181" y="15291"/>
                    <a:pt x="3302" y="11773"/>
                  </a:cubicBezTo>
                  <a:cubicBezTo>
                    <a:pt x="7353" y="4711"/>
                    <a:pt x="14999" y="0"/>
                    <a:pt x="23762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142424"/>
            <p:cNvSpPr/>
            <p:nvPr/>
          </p:nvSpPr>
          <p:spPr>
            <a:xfrm>
              <a:off x="1367172" y="3550126"/>
              <a:ext cx="106760" cy="390304"/>
            </a:xfrm>
            <a:custGeom>
              <a:avLst/>
              <a:gdLst/>
              <a:ahLst/>
              <a:cxnLst/>
              <a:rect l="0" t="0" r="0" b="0"/>
              <a:pathLst>
                <a:path w="86366" h="323367">
                  <a:moveTo>
                    <a:pt x="11030" y="0"/>
                  </a:moveTo>
                  <a:lnTo>
                    <a:pt x="86366" y="0"/>
                  </a:lnTo>
                  <a:lnTo>
                    <a:pt x="86366" y="323367"/>
                  </a:lnTo>
                  <a:lnTo>
                    <a:pt x="0" y="323367"/>
                  </a:lnTo>
                  <a:lnTo>
                    <a:pt x="0" y="317488"/>
                  </a:lnTo>
                  <a:lnTo>
                    <a:pt x="80486" y="317488"/>
                  </a:lnTo>
                  <a:lnTo>
                    <a:pt x="80486" y="5880"/>
                  </a:lnTo>
                  <a:lnTo>
                    <a:pt x="22790" y="5880"/>
                  </a:lnTo>
                  <a:lnTo>
                    <a:pt x="22790" y="31064"/>
                  </a:lnTo>
                  <a:lnTo>
                    <a:pt x="22790" y="185153"/>
                  </a:lnTo>
                  <a:cubicBezTo>
                    <a:pt x="22790" y="186448"/>
                    <a:pt x="22384" y="187693"/>
                    <a:pt x="21558" y="188747"/>
                  </a:cubicBezTo>
                  <a:lnTo>
                    <a:pt x="5912" y="209042"/>
                  </a:lnTo>
                  <a:lnTo>
                    <a:pt x="5912" y="219380"/>
                  </a:lnTo>
                  <a:cubicBezTo>
                    <a:pt x="5912" y="222682"/>
                    <a:pt x="3270" y="225272"/>
                    <a:pt x="32" y="225272"/>
                  </a:cubicBezTo>
                  <a:lnTo>
                    <a:pt x="0" y="225240"/>
                  </a:lnTo>
                  <a:lnTo>
                    <a:pt x="0" y="197406"/>
                  </a:lnTo>
                  <a:lnTo>
                    <a:pt x="32" y="197447"/>
                  </a:lnTo>
                  <a:lnTo>
                    <a:pt x="11030" y="183159"/>
                  </a:lnTo>
                  <a:lnTo>
                    <a:pt x="11030" y="36944"/>
                  </a:lnTo>
                  <a:lnTo>
                    <a:pt x="0" y="36944"/>
                  </a:lnTo>
                  <a:lnTo>
                    <a:pt x="0" y="25184"/>
                  </a:lnTo>
                  <a:lnTo>
                    <a:pt x="11030" y="25184"/>
                  </a:lnTo>
                  <a:lnTo>
                    <a:pt x="1103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142425"/>
            <p:cNvSpPr/>
            <p:nvPr/>
          </p:nvSpPr>
          <p:spPr>
            <a:xfrm>
              <a:off x="1249868" y="3543032"/>
              <a:ext cx="231338" cy="433179"/>
            </a:xfrm>
            <a:custGeom>
              <a:avLst/>
              <a:gdLst/>
              <a:ahLst/>
              <a:cxnLst/>
              <a:rect l="0" t="0" r="0" b="0"/>
              <a:pathLst>
                <a:path w="187147" h="358889">
                  <a:moveTo>
                    <a:pt x="29642" y="0"/>
                  </a:moveTo>
                  <a:lnTo>
                    <a:pt x="83871" y="0"/>
                  </a:lnTo>
                  <a:lnTo>
                    <a:pt x="83871" y="11761"/>
                  </a:lnTo>
                  <a:lnTo>
                    <a:pt x="29642" y="11761"/>
                  </a:lnTo>
                  <a:cubicBezTo>
                    <a:pt x="19761" y="11761"/>
                    <a:pt x="11760" y="19762"/>
                    <a:pt x="11760" y="29642"/>
                  </a:cubicBezTo>
                  <a:lnTo>
                    <a:pt x="11760" y="329374"/>
                  </a:lnTo>
                  <a:cubicBezTo>
                    <a:pt x="16764" y="325603"/>
                    <a:pt x="22936" y="323367"/>
                    <a:pt x="29642" y="323367"/>
                  </a:cubicBezTo>
                  <a:lnTo>
                    <a:pt x="175387" y="323367"/>
                  </a:lnTo>
                  <a:lnTo>
                    <a:pt x="175387" y="11761"/>
                  </a:lnTo>
                  <a:lnTo>
                    <a:pt x="105931" y="11761"/>
                  </a:lnTo>
                  <a:lnTo>
                    <a:pt x="105931" y="0"/>
                  </a:lnTo>
                  <a:lnTo>
                    <a:pt x="181267" y="0"/>
                  </a:lnTo>
                  <a:cubicBezTo>
                    <a:pt x="184556" y="0"/>
                    <a:pt x="187147" y="2642"/>
                    <a:pt x="187147" y="5880"/>
                  </a:cubicBezTo>
                  <a:lnTo>
                    <a:pt x="187147" y="329247"/>
                  </a:lnTo>
                  <a:cubicBezTo>
                    <a:pt x="187147" y="332486"/>
                    <a:pt x="184556" y="335128"/>
                    <a:pt x="181267" y="335128"/>
                  </a:cubicBezTo>
                  <a:lnTo>
                    <a:pt x="29642" y="335128"/>
                  </a:lnTo>
                  <a:cubicBezTo>
                    <a:pt x="19761" y="335128"/>
                    <a:pt x="11760" y="343129"/>
                    <a:pt x="11760" y="353009"/>
                  </a:cubicBezTo>
                  <a:cubicBezTo>
                    <a:pt x="11760" y="356248"/>
                    <a:pt x="9119" y="358889"/>
                    <a:pt x="5880" y="358889"/>
                  </a:cubicBezTo>
                  <a:cubicBezTo>
                    <a:pt x="2642" y="358889"/>
                    <a:pt x="0" y="356248"/>
                    <a:pt x="0" y="353009"/>
                  </a:cubicBezTo>
                  <a:lnTo>
                    <a:pt x="0" y="29642"/>
                  </a:lnTo>
                  <a:cubicBezTo>
                    <a:pt x="0" y="25349"/>
                    <a:pt x="876" y="21298"/>
                    <a:pt x="2591" y="17640"/>
                  </a:cubicBezTo>
                  <a:cubicBezTo>
                    <a:pt x="3404" y="15646"/>
                    <a:pt x="4521" y="13703"/>
                    <a:pt x="5880" y="12002"/>
                  </a:cubicBezTo>
                  <a:cubicBezTo>
                    <a:pt x="11227" y="4699"/>
                    <a:pt x="19875" y="0"/>
                    <a:pt x="29642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142426"/>
            <p:cNvSpPr/>
            <p:nvPr/>
          </p:nvSpPr>
          <p:spPr>
            <a:xfrm>
              <a:off x="1083228" y="3594221"/>
              <a:ext cx="62850" cy="97048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5866"/>
                  </a:lnTo>
                  <a:lnTo>
                    <a:pt x="5880" y="5866"/>
                  </a:lnTo>
                  <a:lnTo>
                    <a:pt x="5880" y="74510"/>
                  </a:lnTo>
                  <a:lnTo>
                    <a:pt x="50844" y="7451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142427"/>
            <p:cNvSpPr/>
            <p:nvPr/>
          </p:nvSpPr>
          <p:spPr>
            <a:xfrm>
              <a:off x="1146079" y="3594221"/>
              <a:ext cx="62850" cy="97048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74510"/>
                  </a:lnTo>
                  <a:lnTo>
                    <a:pt x="44964" y="74510"/>
                  </a:lnTo>
                  <a:lnTo>
                    <a:pt x="44964" y="5866"/>
                  </a:lnTo>
                  <a:lnTo>
                    <a:pt x="0" y="58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142428"/>
            <p:cNvSpPr/>
            <p:nvPr/>
          </p:nvSpPr>
          <p:spPr>
            <a:xfrm>
              <a:off x="107596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142429"/>
            <p:cNvSpPr/>
            <p:nvPr/>
          </p:nvSpPr>
          <p:spPr>
            <a:xfrm>
              <a:off x="114608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142430"/>
            <p:cNvSpPr/>
            <p:nvPr/>
          </p:nvSpPr>
          <p:spPr>
            <a:xfrm>
              <a:off x="1075965" y="3734140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142431"/>
            <p:cNvSpPr/>
            <p:nvPr/>
          </p:nvSpPr>
          <p:spPr>
            <a:xfrm>
              <a:off x="1075965" y="3812446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142432"/>
            <p:cNvSpPr/>
            <p:nvPr/>
          </p:nvSpPr>
          <p:spPr>
            <a:xfrm>
              <a:off x="1075965" y="3860365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142433"/>
            <p:cNvSpPr/>
            <p:nvPr/>
          </p:nvSpPr>
          <p:spPr>
            <a:xfrm>
              <a:off x="1346267" y="3497544"/>
              <a:ext cx="20903" cy="302420"/>
            </a:xfrm>
            <a:custGeom>
              <a:avLst/>
              <a:gdLst/>
              <a:ahLst/>
              <a:cxnLst/>
              <a:rect l="0" t="0" r="0" b="0"/>
              <a:pathLst>
                <a:path w="16910" h="250555">
                  <a:moveTo>
                    <a:pt x="16910" y="0"/>
                  </a:moveTo>
                  <a:lnTo>
                    <a:pt x="16910" y="5880"/>
                  </a:lnTo>
                  <a:lnTo>
                    <a:pt x="9115" y="9102"/>
                  </a:lnTo>
                  <a:cubicBezTo>
                    <a:pt x="7115" y="11102"/>
                    <a:pt x="5880" y="13868"/>
                    <a:pt x="5880" y="16928"/>
                  </a:cubicBezTo>
                  <a:lnTo>
                    <a:pt x="5880" y="68745"/>
                  </a:lnTo>
                  <a:lnTo>
                    <a:pt x="16910" y="68745"/>
                  </a:lnTo>
                  <a:lnTo>
                    <a:pt x="16910" y="80505"/>
                  </a:lnTo>
                  <a:lnTo>
                    <a:pt x="5880" y="80505"/>
                  </a:lnTo>
                  <a:lnTo>
                    <a:pt x="5880" y="226720"/>
                  </a:lnTo>
                  <a:lnTo>
                    <a:pt x="16910" y="240979"/>
                  </a:lnTo>
                  <a:lnTo>
                    <a:pt x="16910" y="250555"/>
                  </a:lnTo>
                  <a:lnTo>
                    <a:pt x="13360" y="245960"/>
                  </a:lnTo>
                  <a:lnTo>
                    <a:pt x="0" y="228726"/>
                  </a:lnTo>
                  <a:lnTo>
                    <a:pt x="0" y="16928"/>
                  </a:lnTo>
                  <a:cubicBezTo>
                    <a:pt x="0" y="12249"/>
                    <a:pt x="1899" y="8013"/>
                    <a:pt x="4966" y="4948"/>
                  </a:cubicBezTo>
                  <a:lnTo>
                    <a:pt x="1691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142434"/>
            <p:cNvSpPr/>
            <p:nvPr/>
          </p:nvSpPr>
          <p:spPr>
            <a:xfrm>
              <a:off x="1367170" y="3497527"/>
              <a:ext cx="20903" cy="302485"/>
            </a:xfrm>
            <a:custGeom>
              <a:avLst/>
              <a:gdLst/>
              <a:ahLst/>
              <a:cxnLst/>
              <a:rect l="0" t="0" r="0" b="0"/>
              <a:pathLst>
                <a:path w="16910" h="250609">
                  <a:moveTo>
                    <a:pt x="32" y="0"/>
                  </a:moveTo>
                  <a:cubicBezTo>
                    <a:pt x="9328" y="0"/>
                    <a:pt x="16910" y="7582"/>
                    <a:pt x="16910" y="16942"/>
                  </a:cubicBezTo>
                  <a:lnTo>
                    <a:pt x="16910" y="228740"/>
                  </a:lnTo>
                  <a:lnTo>
                    <a:pt x="3613" y="245973"/>
                  </a:lnTo>
                  <a:lnTo>
                    <a:pt x="32" y="250609"/>
                  </a:lnTo>
                  <a:lnTo>
                    <a:pt x="0" y="250568"/>
                  </a:lnTo>
                  <a:lnTo>
                    <a:pt x="0" y="240992"/>
                  </a:lnTo>
                  <a:lnTo>
                    <a:pt x="32" y="241033"/>
                  </a:lnTo>
                  <a:lnTo>
                    <a:pt x="11030" y="226733"/>
                  </a:lnTo>
                  <a:lnTo>
                    <a:pt x="11030" y="80518"/>
                  </a:lnTo>
                  <a:lnTo>
                    <a:pt x="0" y="80518"/>
                  </a:lnTo>
                  <a:lnTo>
                    <a:pt x="0" y="68758"/>
                  </a:lnTo>
                  <a:lnTo>
                    <a:pt x="11030" y="68758"/>
                  </a:lnTo>
                  <a:lnTo>
                    <a:pt x="11030" y="16942"/>
                  </a:lnTo>
                  <a:cubicBezTo>
                    <a:pt x="11030" y="10820"/>
                    <a:pt x="6090" y="5880"/>
                    <a:pt x="32" y="5880"/>
                  </a:cubicBezTo>
                  <a:lnTo>
                    <a:pt x="0" y="5893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142435"/>
            <p:cNvSpPr/>
            <p:nvPr/>
          </p:nvSpPr>
          <p:spPr>
            <a:xfrm>
              <a:off x="1338999" y="3490445"/>
              <a:ext cx="28171" cy="316660"/>
            </a:xfrm>
            <a:custGeom>
              <a:avLst/>
              <a:gdLst/>
              <a:ahLst/>
              <a:cxnLst/>
              <a:rect l="0" t="0" r="0" b="0"/>
              <a:pathLst>
                <a:path w="22790" h="262353">
                  <a:moveTo>
                    <a:pt x="22790" y="0"/>
                  </a:moveTo>
                  <a:lnTo>
                    <a:pt x="22790" y="11760"/>
                  </a:lnTo>
                  <a:lnTo>
                    <a:pt x="14996" y="14983"/>
                  </a:lnTo>
                  <a:cubicBezTo>
                    <a:pt x="12995" y="16983"/>
                    <a:pt x="11760" y="19748"/>
                    <a:pt x="11760" y="22809"/>
                  </a:cubicBezTo>
                  <a:lnTo>
                    <a:pt x="11760" y="232600"/>
                  </a:lnTo>
                  <a:lnTo>
                    <a:pt x="22790" y="246859"/>
                  </a:lnTo>
                  <a:lnTo>
                    <a:pt x="22790" y="262353"/>
                  </a:lnTo>
                  <a:lnTo>
                    <a:pt x="18174" y="260070"/>
                  </a:lnTo>
                  <a:lnTo>
                    <a:pt x="16942" y="258483"/>
                  </a:lnTo>
                  <a:lnTo>
                    <a:pt x="1232" y="238188"/>
                  </a:lnTo>
                  <a:cubicBezTo>
                    <a:pt x="470" y="237134"/>
                    <a:pt x="0" y="235902"/>
                    <a:pt x="0" y="234607"/>
                  </a:cubicBezTo>
                  <a:lnTo>
                    <a:pt x="0" y="22809"/>
                  </a:lnTo>
                  <a:cubicBezTo>
                    <a:pt x="0" y="16516"/>
                    <a:pt x="2559" y="10811"/>
                    <a:pt x="6691" y="6678"/>
                  </a:cubicBezTo>
                  <a:lnTo>
                    <a:pt x="22790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142436"/>
            <p:cNvSpPr/>
            <p:nvPr/>
          </p:nvSpPr>
          <p:spPr>
            <a:xfrm>
              <a:off x="1367170" y="3490429"/>
              <a:ext cx="28171" cy="316695"/>
            </a:xfrm>
            <a:custGeom>
              <a:avLst/>
              <a:gdLst/>
              <a:ahLst/>
              <a:cxnLst/>
              <a:rect l="0" t="0" r="0" b="0"/>
              <a:pathLst>
                <a:path w="22790" h="262382">
                  <a:moveTo>
                    <a:pt x="32" y="0"/>
                  </a:moveTo>
                  <a:cubicBezTo>
                    <a:pt x="12554" y="0"/>
                    <a:pt x="22790" y="10237"/>
                    <a:pt x="22790" y="22822"/>
                  </a:cubicBezTo>
                  <a:lnTo>
                    <a:pt x="22790" y="234620"/>
                  </a:lnTo>
                  <a:cubicBezTo>
                    <a:pt x="22790" y="235915"/>
                    <a:pt x="22384" y="237147"/>
                    <a:pt x="21558" y="238201"/>
                  </a:cubicBezTo>
                  <a:lnTo>
                    <a:pt x="5912" y="258496"/>
                  </a:lnTo>
                  <a:lnTo>
                    <a:pt x="4680" y="260083"/>
                  </a:lnTo>
                  <a:cubicBezTo>
                    <a:pt x="3562" y="261556"/>
                    <a:pt x="1861" y="262382"/>
                    <a:pt x="32" y="262382"/>
                  </a:cubicBezTo>
                  <a:lnTo>
                    <a:pt x="0" y="262366"/>
                  </a:lnTo>
                  <a:lnTo>
                    <a:pt x="0" y="246873"/>
                  </a:lnTo>
                  <a:lnTo>
                    <a:pt x="32" y="246914"/>
                  </a:lnTo>
                  <a:lnTo>
                    <a:pt x="11030" y="232613"/>
                  </a:lnTo>
                  <a:lnTo>
                    <a:pt x="11030" y="22822"/>
                  </a:lnTo>
                  <a:cubicBezTo>
                    <a:pt x="11030" y="16701"/>
                    <a:pt x="6090" y="11761"/>
                    <a:pt x="32" y="11761"/>
                  </a:cubicBezTo>
                  <a:lnTo>
                    <a:pt x="0" y="11774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142437"/>
            <p:cNvSpPr/>
            <p:nvPr/>
          </p:nvSpPr>
          <p:spPr>
            <a:xfrm>
              <a:off x="1339001" y="3580522"/>
              <a:ext cx="56343" cy="14196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5880" y="0"/>
                  </a:moveTo>
                  <a:lnTo>
                    <a:pt x="39700" y="0"/>
                  </a:lnTo>
                  <a:cubicBezTo>
                    <a:pt x="42939" y="0"/>
                    <a:pt x="45580" y="2642"/>
                    <a:pt x="45580" y="5880"/>
                  </a:cubicBezTo>
                  <a:cubicBezTo>
                    <a:pt x="45580" y="9119"/>
                    <a:pt x="42939" y="11761"/>
                    <a:pt x="39700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142438"/>
            <p:cNvSpPr/>
            <p:nvPr/>
          </p:nvSpPr>
          <p:spPr>
            <a:xfrm>
              <a:off x="1359943" y="3792921"/>
              <a:ext cx="14537" cy="29109"/>
            </a:xfrm>
            <a:custGeom>
              <a:avLst/>
              <a:gdLst/>
              <a:ahLst/>
              <a:cxnLst/>
              <a:rect l="0" t="0" r="0" b="0"/>
              <a:pathLst>
                <a:path w="11760" h="24117">
                  <a:moveTo>
                    <a:pt x="5880" y="0"/>
                  </a:moveTo>
                  <a:cubicBezTo>
                    <a:pt x="7226" y="0"/>
                    <a:pt x="8471" y="470"/>
                    <a:pt x="9461" y="1232"/>
                  </a:cubicBezTo>
                  <a:cubicBezTo>
                    <a:pt x="10884" y="2299"/>
                    <a:pt x="11760" y="4001"/>
                    <a:pt x="11760" y="5880"/>
                  </a:cubicBezTo>
                  <a:lnTo>
                    <a:pt x="11760" y="18224"/>
                  </a:lnTo>
                  <a:cubicBezTo>
                    <a:pt x="11760" y="21527"/>
                    <a:pt x="9119" y="24117"/>
                    <a:pt x="5880" y="24117"/>
                  </a:cubicBezTo>
                  <a:cubicBezTo>
                    <a:pt x="2591" y="24117"/>
                    <a:pt x="0" y="21527"/>
                    <a:pt x="0" y="18224"/>
                  </a:cubicBezTo>
                  <a:lnTo>
                    <a:pt x="0" y="5880"/>
                  </a:lnTo>
                  <a:cubicBezTo>
                    <a:pt x="0" y="4001"/>
                    <a:pt x="876" y="2299"/>
                    <a:pt x="2286" y="1232"/>
                  </a:cubicBezTo>
                  <a:cubicBezTo>
                    <a:pt x="3226" y="470"/>
                    <a:pt x="4521" y="0"/>
                    <a:pt x="588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142439"/>
            <p:cNvSpPr/>
            <p:nvPr/>
          </p:nvSpPr>
          <p:spPr>
            <a:xfrm>
              <a:off x="1358781" y="3828772"/>
              <a:ext cx="53800" cy="58634"/>
            </a:xfrm>
            <a:custGeom>
              <a:avLst/>
              <a:gdLst/>
              <a:ahLst/>
              <a:cxnLst/>
              <a:rect l="0" t="0" r="0" b="0"/>
              <a:pathLst>
                <a:path w="43523" h="48578">
                  <a:moveTo>
                    <a:pt x="40691" y="2057"/>
                  </a:moveTo>
                  <a:cubicBezTo>
                    <a:pt x="43167" y="4178"/>
                    <a:pt x="43523" y="7874"/>
                    <a:pt x="41402" y="10351"/>
                  </a:cubicBezTo>
                  <a:lnTo>
                    <a:pt x="11049" y="46469"/>
                  </a:lnTo>
                  <a:cubicBezTo>
                    <a:pt x="9931" y="47816"/>
                    <a:pt x="8230" y="48578"/>
                    <a:pt x="6579" y="48578"/>
                  </a:cubicBezTo>
                  <a:cubicBezTo>
                    <a:pt x="5766" y="48578"/>
                    <a:pt x="4940" y="48399"/>
                    <a:pt x="4166" y="48057"/>
                  </a:cubicBezTo>
                  <a:cubicBezTo>
                    <a:pt x="3937" y="47993"/>
                    <a:pt x="3759" y="47879"/>
                    <a:pt x="3531" y="47752"/>
                  </a:cubicBezTo>
                  <a:cubicBezTo>
                    <a:pt x="3226" y="47575"/>
                    <a:pt x="2997" y="47346"/>
                    <a:pt x="2756" y="47168"/>
                  </a:cubicBezTo>
                  <a:cubicBezTo>
                    <a:pt x="292" y="45110"/>
                    <a:pt x="0" y="41402"/>
                    <a:pt x="2057" y="38874"/>
                  </a:cubicBezTo>
                  <a:lnTo>
                    <a:pt x="6286" y="33871"/>
                  </a:lnTo>
                  <a:lnTo>
                    <a:pt x="32398" y="2819"/>
                  </a:lnTo>
                  <a:cubicBezTo>
                    <a:pt x="34468" y="292"/>
                    <a:pt x="38163" y="0"/>
                    <a:pt x="40691" y="2057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142440"/>
            <p:cNvSpPr/>
            <p:nvPr/>
          </p:nvSpPr>
          <p:spPr>
            <a:xfrm>
              <a:off x="1336972" y="3849436"/>
              <a:ext cx="37724" cy="37832"/>
            </a:xfrm>
            <a:custGeom>
              <a:avLst/>
              <a:gdLst/>
              <a:ahLst/>
              <a:cxnLst/>
              <a:rect l="0" t="0" r="0" b="0"/>
              <a:pathLst>
                <a:path w="30518" h="31344">
                  <a:moveTo>
                    <a:pt x="2527" y="2236"/>
                  </a:moveTo>
                  <a:cubicBezTo>
                    <a:pt x="4940" y="0"/>
                    <a:pt x="8636" y="165"/>
                    <a:pt x="10820" y="2528"/>
                  </a:cubicBezTo>
                  <a:lnTo>
                    <a:pt x="23927" y="16752"/>
                  </a:lnTo>
                  <a:lnTo>
                    <a:pt x="28283" y="21463"/>
                  </a:lnTo>
                  <a:cubicBezTo>
                    <a:pt x="30518" y="23876"/>
                    <a:pt x="30340" y="27584"/>
                    <a:pt x="27991" y="29756"/>
                  </a:cubicBezTo>
                  <a:cubicBezTo>
                    <a:pt x="26873" y="30811"/>
                    <a:pt x="25400" y="31344"/>
                    <a:pt x="23990" y="31344"/>
                  </a:cubicBezTo>
                  <a:cubicBezTo>
                    <a:pt x="23279" y="31344"/>
                    <a:pt x="22517" y="31230"/>
                    <a:pt x="21819" y="30938"/>
                  </a:cubicBezTo>
                  <a:cubicBezTo>
                    <a:pt x="21577" y="30874"/>
                    <a:pt x="21399" y="30759"/>
                    <a:pt x="21171" y="30632"/>
                  </a:cubicBezTo>
                  <a:cubicBezTo>
                    <a:pt x="20638" y="30341"/>
                    <a:pt x="20104" y="29934"/>
                    <a:pt x="19634" y="29464"/>
                  </a:cubicBezTo>
                  <a:lnTo>
                    <a:pt x="2172" y="10529"/>
                  </a:lnTo>
                  <a:cubicBezTo>
                    <a:pt x="0" y="8116"/>
                    <a:pt x="165" y="4407"/>
                    <a:pt x="2527" y="2236"/>
                  </a:cubicBezTo>
                  <a:close/>
                </a:path>
              </a:pathLst>
            </a:custGeom>
            <a:ln w="0" cap="flat">
              <a:noFill/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69" name="Freeform 333"/>
          <p:cNvSpPr>
            <a:spLocks noChangeAspect="1" noEditPoints="1"/>
          </p:cNvSpPr>
          <p:nvPr/>
        </p:nvSpPr>
        <p:spPr bwMode="auto">
          <a:xfrm>
            <a:off x="1389189" y="1530219"/>
            <a:ext cx="406099" cy="406099"/>
          </a:xfrm>
          <a:custGeom>
            <a:avLst/>
            <a:gdLst>
              <a:gd name="T0" fmla="*/ 170 w 298"/>
              <a:gd name="T1" fmla="*/ 86 h 299"/>
              <a:gd name="T2" fmla="*/ 160 w 298"/>
              <a:gd name="T3" fmla="*/ 96 h 299"/>
              <a:gd name="T4" fmla="*/ 138 w 298"/>
              <a:gd name="T5" fmla="*/ 96 h 299"/>
              <a:gd name="T6" fmla="*/ 128 w 298"/>
              <a:gd name="T7" fmla="*/ 86 h 299"/>
              <a:gd name="T8" fmla="*/ 128 w 298"/>
              <a:gd name="T9" fmla="*/ 64 h 299"/>
              <a:gd name="T10" fmla="*/ 138 w 298"/>
              <a:gd name="T11" fmla="*/ 54 h 299"/>
              <a:gd name="T12" fmla="*/ 160 w 298"/>
              <a:gd name="T13" fmla="*/ 54 h 299"/>
              <a:gd name="T14" fmla="*/ 170 w 298"/>
              <a:gd name="T15" fmla="*/ 64 h 299"/>
              <a:gd name="T16" fmla="*/ 298 w 298"/>
              <a:gd name="T17" fmla="*/ 75 h 299"/>
              <a:gd name="T18" fmla="*/ 288 w 298"/>
              <a:gd name="T19" fmla="*/ 288 h 299"/>
              <a:gd name="T20" fmla="*/ 21 w 298"/>
              <a:gd name="T21" fmla="*/ 299 h 299"/>
              <a:gd name="T22" fmla="*/ 10 w 298"/>
              <a:gd name="T23" fmla="*/ 86 h 299"/>
              <a:gd name="T24" fmla="*/ 10 w 298"/>
              <a:gd name="T25" fmla="*/ 64 h 299"/>
              <a:gd name="T26" fmla="*/ 74 w 298"/>
              <a:gd name="T27" fmla="*/ 11 h 299"/>
              <a:gd name="T28" fmla="*/ 213 w 298"/>
              <a:gd name="T29" fmla="*/ 0 h 299"/>
              <a:gd name="T30" fmla="*/ 224 w 298"/>
              <a:gd name="T31" fmla="*/ 64 h 299"/>
              <a:gd name="T32" fmla="*/ 298 w 298"/>
              <a:gd name="T33" fmla="*/ 75 h 299"/>
              <a:gd name="T34" fmla="*/ 160 w 298"/>
              <a:gd name="T35" fmla="*/ 278 h 299"/>
              <a:gd name="T36" fmla="*/ 181 w 298"/>
              <a:gd name="T37" fmla="*/ 214 h 299"/>
              <a:gd name="T38" fmla="*/ 138 w 298"/>
              <a:gd name="T39" fmla="*/ 214 h 299"/>
              <a:gd name="T40" fmla="*/ 117 w 298"/>
              <a:gd name="T41" fmla="*/ 278 h 299"/>
              <a:gd name="T42" fmla="*/ 138 w 298"/>
              <a:gd name="T43" fmla="*/ 214 h 299"/>
              <a:gd name="T44" fmla="*/ 213 w 298"/>
              <a:gd name="T45" fmla="*/ 86 h 299"/>
              <a:gd name="T46" fmla="*/ 202 w 298"/>
              <a:gd name="T47" fmla="*/ 22 h 299"/>
              <a:gd name="T48" fmla="*/ 96 w 298"/>
              <a:gd name="T49" fmla="*/ 75 h 299"/>
              <a:gd name="T50" fmla="*/ 32 w 298"/>
              <a:gd name="T51" fmla="*/ 86 h 299"/>
              <a:gd name="T52" fmla="*/ 96 w 298"/>
              <a:gd name="T53" fmla="*/ 278 h 299"/>
              <a:gd name="T54" fmla="*/ 106 w 298"/>
              <a:gd name="T55" fmla="*/ 192 h 299"/>
              <a:gd name="T56" fmla="*/ 202 w 298"/>
              <a:gd name="T57" fmla="*/ 203 h 299"/>
              <a:gd name="T58" fmla="*/ 266 w 298"/>
              <a:gd name="T59" fmla="*/ 278 h 299"/>
              <a:gd name="T60" fmla="*/ 64 w 298"/>
              <a:gd name="T61" fmla="*/ 107 h 299"/>
              <a:gd name="T62" fmla="*/ 64 w 298"/>
              <a:gd name="T63" fmla="*/ 128 h 299"/>
              <a:gd name="T64" fmla="*/ 64 w 298"/>
              <a:gd name="T65" fmla="*/ 107 h 299"/>
              <a:gd name="T66" fmla="*/ 53 w 298"/>
              <a:gd name="T67" fmla="*/ 160 h 299"/>
              <a:gd name="T68" fmla="*/ 74 w 298"/>
              <a:gd name="T69" fmla="*/ 160 h 299"/>
              <a:gd name="T70" fmla="*/ 106 w 298"/>
              <a:gd name="T71" fmla="*/ 150 h 299"/>
              <a:gd name="T72" fmla="*/ 106 w 298"/>
              <a:gd name="T73" fmla="*/ 171 h 299"/>
              <a:gd name="T74" fmla="*/ 106 w 298"/>
              <a:gd name="T75" fmla="*/ 150 h 299"/>
              <a:gd name="T76" fmla="*/ 96 w 298"/>
              <a:gd name="T77" fmla="*/ 118 h 299"/>
              <a:gd name="T78" fmla="*/ 117 w 298"/>
              <a:gd name="T79" fmla="*/ 118 h 299"/>
              <a:gd name="T80" fmla="*/ 149 w 298"/>
              <a:gd name="T81" fmla="*/ 150 h 299"/>
              <a:gd name="T82" fmla="*/ 149 w 298"/>
              <a:gd name="T83" fmla="*/ 171 h 299"/>
              <a:gd name="T84" fmla="*/ 149 w 298"/>
              <a:gd name="T85" fmla="*/ 150 h 299"/>
              <a:gd name="T86" fmla="*/ 181 w 298"/>
              <a:gd name="T87" fmla="*/ 160 h 299"/>
              <a:gd name="T88" fmla="*/ 202 w 298"/>
              <a:gd name="T89" fmla="*/ 160 h 299"/>
              <a:gd name="T90" fmla="*/ 192 w 298"/>
              <a:gd name="T91" fmla="*/ 107 h 299"/>
              <a:gd name="T92" fmla="*/ 192 w 298"/>
              <a:gd name="T93" fmla="*/ 128 h 299"/>
              <a:gd name="T94" fmla="*/ 192 w 298"/>
              <a:gd name="T95" fmla="*/ 107 h 299"/>
              <a:gd name="T96" fmla="*/ 53 w 298"/>
              <a:gd name="T97" fmla="*/ 203 h 299"/>
              <a:gd name="T98" fmla="*/ 74 w 298"/>
              <a:gd name="T99" fmla="*/ 203 h 299"/>
              <a:gd name="T100" fmla="*/ 64 w 298"/>
              <a:gd name="T101" fmla="*/ 235 h 299"/>
              <a:gd name="T102" fmla="*/ 64 w 298"/>
              <a:gd name="T103" fmla="*/ 256 h 299"/>
              <a:gd name="T104" fmla="*/ 64 w 298"/>
              <a:gd name="T105" fmla="*/ 235 h 299"/>
              <a:gd name="T106" fmla="*/ 245 w 298"/>
              <a:gd name="T107" fmla="*/ 118 h 299"/>
              <a:gd name="T108" fmla="*/ 224 w 298"/>
              <a:gd name="T109" fmla="*/ 118 h 299"/>
              <a:gd name="T110" fmla="*/ 234 w 298"/>
              <a:gd name="T111" fmla="*/ 171 h 299"/>
              <a:gd name="T112" fmla="*/ 234 w 298"/>
              <a:gd name="T113" fmla="*/ 150 h 299"/>
              <a:gd name="T114" fmla="*/ 234 w 298"/>
              <a:gd name="T115" fmla="*/ 171 h 299"/>
              <a:gd name="T116" fmla="*/ 245 w 298"/>
              <a:gd name="T117" fmla="*/ 203 h 299"/>
              <a:gd name="T118" fmla="*/ 224 w 298"/>
              <a:gd name="T119" fmla="*/ 203 h 299"/>
              <a:gd name="T120" fmla="*/ 234 w 298"/>
              <a:gd name="T121" fmla="*/ 256 h 299"/>
              <a:gd name="T122" fmla="*/ 234 w 298"/>
              <a:gd name="T123" fmla="*/ 235 h 299"/>
              <a:gd name="T124" fmla="*/ 234 w 298"/>
              <a:gd name="T125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99">
                <a:moveTo>
                  <a:pt x="181" y="75"/>
                </a:moveTo>
                <a:cubicBezTo>
                  <a:pt x="181" y="81"/>
                  <a:pt x="176" y="86"/>
                  <a:pt x="17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102"/>
                  <a:pt x="155" y="107"/>
                  <a:pt x="149" y="107"/>
                </a:cubicBezTo>
                <a:cubicBezTo>
                  <a:pt x="143" y="107"/>
                  <a:pt x="138" y="102"/>
                  <a:pt x="138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2" y="86"/>
                  <a:pt x="117" y="81"/>
                  <a:pt x="117" y="75"/>
                </a:cubicBezTo>
                <a:cubicBezTo>
                  <a:pt x="117" y="69"/>
                  <a:pt x="122" y="64"/>
                  <a:pt x="12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48"/>
                  <a:pt x="143" y="43"/>
                  <a:pt x="149" y="43"/>
                </a:cubicBezTo>
                <a:cubicBezTo>
                  <a:pt x="155" y="43"/>
                  <a:pt x="160" y="48"/>
                  <a:pt x="160" y="5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6" y="64"/>
                  <a:pt x="181" y="69"/>
                  <a:pt x="181" y="75"/>
                </a:cubicBezTo>
                <a:close/>
                <a:moveTo>
                  <a:pt x="298" y="75"/>
                </a:moveTo>
                <a:cubicBezTo>
                  <a:pt x="298" y="81"/>
                  <a:pt x="294" y="86"/>
                  <a:pt x="288" y="86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9"/>
                  <a:pt x="277" y="299"/>
                </a:cubicBezTo>
                <a:cubicBezTo>
                  <a:pt x="21" y="299"/>
                  <a:pt x="21" y="299"/>
                  <a:pt x="21" y="299"/>
                </a:cubicBezTo>
                <a:cubicBezTo>
                  <a:pt x="15" y="299"/>
                  <a:pt x="10" y="294"/>
                  <a:pt x="10" y="288"/>
                </a:cubicBezTo>
                <a:cubicBezTo>
                  <a:pt x="10" y="86"/>
                  <a:pt x="10" y="86"/>
                  <a:pt x="10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69"/>
                  <a:pt x="4" y="64"/>
                  <a:pt x="1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9" y="0"/>
                  <a:pt x="85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5"/>
                  <a:pt x="224" y="11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94" y="64"/>
                  <a:pt x="298" y="69"/>
                  <a:pt x="298" y="75"/>
                </a:cubicBezTo>
                <a:close/>
                <a:moveTo>
                  <a:pt x="160" y="214"/>
                </a:moveTo>
                <a:cubicBezTo>
                  <a:pt x="160" y="278"/>
                  <a:pt x="160" y="278"/>
                  <a:pt x="160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14"/>
                  <a:pt x="181" y="214"/>
                  <a:pt x="181" y="214"/>
                </a:cubicBezTo>
                <a:lnTo>
                  <a:pt x="160" y="214"/>
                </a:lnTo>
                <a:close/>
                <a:moveTo>
                  <a:pt x="138" y="214"/>
                </a:moveTo>
                <a:cubicBezTo>
                  <a:pt x="117" y="214"/>
                  <a:pt x="117" y="214"/>
                  <a:pt x="117" y="214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38" y="278"/>
                  <a:pt x="138" y="278"/>
                  <a:pt x="138" y="278"/>
                </a:cubicBezTo>
                <a:lnTo>
                  <a:pt x="138" y="214"/>
                </a:lnTo>
                <a:close/>
                <a:moveTo>
                  <a:pt x="266" y="86"/>
                </a:moveTo>
                <a:cubicBezTo>
                  <a:pt x="213" y="86"/>
                  <a:pt x="213" y="86"/>
                  <a:pt x="213" y="86"/>
                </a:cubicBezTo>
                <a:cubicBezTo>
                  <a:pt x="207" y="86"/>
                  <a:pt x="202" y="81"/>
                  <a:pt x="202" y="75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81"/>
                  <a:pt x="91" y="86"/>
                  <a:pt x="85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278"/>
                  <a:pt x="32" y="278"/>
                  <a:pt x="32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6" y="197"/>
                  <a:pt x="100" y="192"/>
                  <a:pt x="10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8" y="192"/>
                  <a:pt x="202" y="197"/>
                  <a:pt x="202" y="203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66" y="278"/>
                  <a:pt x="266" y="278"/>
                  <a:pt x="266" y="278"/>
                </a:cubicBezTo>
                <a:lnTo>
                  <a:pt x="266" y="86"/>
                </a:lnTo>
                <a:close/>
                <a:moveTo>
                  <a:pt x="64" y="107"/>
                </a:moveTo>
                <a:cubicBezTo>
                  <a:pt x="58" y="107"/>
                  <a:pt x="53" y="112"/>
                  <a:pt x="53" y="118"/>
                </a:cubicBezTo>
                <a:cubicBezTo>
                  <a:pt x="53" y="124"/>
                  <a:pt x="58" y="128"/>
                  <a:pt x="64" y="128"/>
                </a:cubicBezTo>
                <a:cubicBezTo>
                  <a:pt x="70" y="128"/>
                  <a:pt x="74" y="124"/>
                  <a:pt x="74" y="118"/>
                </a:cubicBezTo>
                <a:cubicBezTo>
                  <a:pt x="74" y="112"/>
                  <a:pt x="70" y="107"/>
                  <a:pt x="64" y="107"/>
                </a:cubicBezTo>
                <a:close/>
                <a:moveTo>
                  <a:pt x="64" y="150"/>
                </a:moveTo>
                <a:cubicBezTo>
                  <a:pt x="58" y="150"/>
                  <a:pt x="53" y="154"/>
                  <a:pt x="53" y="160"/>
                </a:cubicBezTo>
                <a:cubicBezTo>
                  <a:pt x="53" y="166"/>
                  <a:pt x="58" y="171"/>
                  <a:pt x="64" y="171"/>
                </a:cubicBezTo>
                <a:cubicBezTo>
                  <a:pt x="70" y="171"/>
                  <a:pt x="74" y="166"/>
                  <a:pt x="74" y="160"/>
                </a:cubicBezTo>
                <a:cubicBezTo>
                  <a:pt x="74" y="154"/>
                  <a:pt x="70" y="150"/>
                  <a:pt x="64" y="150"/>
                </a:cubicBezTo>
                <a:close/>
                <a:moveTo>
                  <a:pt x="106" y="150"/>
                </a:moveTo>
                <a:cubicBezTo>
                  <a:pt x="100" y="150"/>
                  <a:pt x="96" y="154"/>
                  <a:pt x="96" y="160"/>
                </a:cubicBezTo>
                <a:cubicBezTo>
                  <a:pt x="96" y="166"/>
                  <a:pt x="100" y="171"/>
                  <a:pt x="106" y="171"/>
                </a:cubicBezTo>
                <a:cubicBezTo>
                  <a:pt x="112" y="171"/>
                  <a:pt x="117" y="166"/>
                  <a:pt x="117" y="160"/>
                </a:cubicBezTo>
                <a:cubicBezTo>
                  <a:pt x="117" y="154"/>
                  <a:pt x="112" y="150"/>
                  <a:pt x="106" y="150"/>
                </a:cubicBezTo>
                <a:close/>
                <a:moveTo>
                  <a:pt x="106" y="107"/>
                </a:moveTo>
                <a:cubicBezTo>
                  <a:pt x="100" y="107"/>
                  <a:pt x="96" y="112"/>
                  <a:pt x="96" y="118"/>
                </a:cubicBezTo>
                <a:cubicBezTo>
                  <a:pt x="96" y="124"/>
                  <a:pt x="100" y="128"/>
                  <a:pt x="106" y="128"/>
                </a:cubicBezTo>
                <a:cubicBezTo>
                  <a:pt x="112" y="128"/>
                  <a:pt x="117" y="124"/>
                  <a:pt x="117" y="118"/>
                </a:cubicBezTo>
                <a:cubicBezTo>
                  <a:pt x="117" y="112"/>
                  <a:pt x="112" y="107"/>
                  <a:pt x="106" y="107"/>
                </a:cubicBezTo>
                <a:close/>
                <a:moveTo>
                  <a:pt x="149" y="150"/>
                </a:moveTo>
                <a:cubicBezTo>
                  <a:pt x="143" y="150"/>
                  <a:pt x="138" y="154"/>
                  <a:pt x="138" y="160"/>
                </a:cubicBezTo>
                <a:cubicBezTo>
                  <a:pt x="138" y="166"/>
                  <a:pt x="143" y="171"/>
                  <a:pt x="149" y="171"/>
                </a:cubicBezTo>
                <a:cubicBezTo>
                  <a:pt x="155" y="171"/>
                  <a:pt x="160" y="166"/>
                  <a:pt x="160" y="160"/>
                </a:cubicBezTo>
                <a:cubicBezTo>
                  <a:pt x="160" y="154"/>
                  <a:pt x="155" y="150"/>
                  <a:pt x="149" y="150"/>
                </a:cubicBezTo>
                <a:close/>
                <a:moveTo>
                  <a:pt x="192" y="150"/>
                </a:moveTo>
                <a:cubicBezTo>
                  <a:pt x="186" y="150"/>
                  <a:pt x="181" y="154"/>
                  <a:pt x="181" y="160"/>
                </a:cubicBezTo>
                <a:cubicBezTo>
                  <a:pt x="181" y="166"/>
                  <a:pt x="186" y="171"/>
                  <a:pt x="192" y="171"/>
                </a:cubicBezTo>
                <a:cubicBezTo>
                  <a:pt x="198" y="171"/>
                  <a:pt x="202" y="166"/>
                  <a:pt x="202" y="160"/>
                </a:cubicBezTo>
                <a:cubicBezTo>
                  <a:pt x="202" y="154"/>
                  <a:pt x="198" y="150"/>
                  <a:pt x="192" y="150"/>
                </a:cubicBezTo>
                <a:close/>
                <a:moveTo>
                  <a:pt x="192" y="107"/>
                </a:moveTo>
                <a:cubicBezTo>
                  <a:pt x="186" y="107"/>
                  <a:pt x="181" y="112"/>
                  <a:pt x="181" y="118"/>
                </a:cubicBezTo>
                <a:cubicBezTo>
                  <a:pt x="181" y="124"/>
                  <a:pt x="186" y="128"/>
                  <a:pt x="192" y="128"/>
                </a:cubicBezTo>
                <a:cubicBezTo>
                  <a:pt x="198" y="128"/>
                  <a:pt x="202" y="124"/>
                  <a:pt x="202" y="118"/>
                </a:cubicBezTo>
                <a:cubicBezTo>
                  <a:pt x="202" y="112"/>
                  <a:pt x="198" y="107"/>
                  <a:pt x="192" y="107"/>
                </a:cubicBezTo>
                <a:close/>
                <a:moveTo>
                  <a:pt x="64" y="192"/>
                </a:moveTo>
                <a:cubicBezTo>
                  <a:pt x="58" y="192"/>
                  <a:pt x="53" y="197"/>
                  <a:pt x="53" y="203"/>
                </a:cubicBezTo>
                <a:cubicBezTo>
                  <a:pt x="53" y="209"/>
                  <a:pt x="58" y="214"/>
                  <a:pt x="64" y="214"/>
                </a:cubicBezTo>
                <a:cubicBezTo>
                  <a:pt x="70" y="214"/>
                  <a:pt x="74" y="209"/>
                  <a:pt x="74" y="203"/>
                </a:cubicBezTo>
                <a:cubicBezTo>
                  <a:pt x="74" y="197"/>
                  <a:pt x="70" y="192"/>
                  <a:pt x="64" y="192"/>
                </a:cubicBezTo>
                <a:close/>
                <a:moveTo>
                  <a:pt x="64" y="235"/>
                </a:moveTo>
                <a:cubicBezTo>
                  <a:pt x="58" y="235"/>
                  <a:pt x="53" y="240"/>
                  <a:pt x="53" y="246"/>
                </a:cubicBezTo>
                <a:cubicBezTo>
                  <a:pt x="53" y="252"/>
                  <a:pt x="58" y="256"/>
                  <a:pt x="64" y="256"/>
                </a:cubicBezTo>
                <a:cubicBezTo>
                  <a:pt x="70" y="256"/>
                  <a:pt x="74" y="252"/>
                  <a:pt x="74" y="246"/>
                </a:cubicBezTo>
                <a:cubicBezTo>
                  <a:pt x="74" y="240"/>
                  <a:pt x="70" y="235"/>
                  <a:pt x="64" y="235"/>
                </a:cubicBezTo>
                <a:close/>
                <a:moveTo>
                  <a:pt x="234" y="128"/>
                </a:moveTo>
                <a:cubicBezTo>
                  <a:pt x="240" y="128"/>
                  <a:pt x="245" y="124"/>
                  <a:pt x="245" y="118"/>
                </a:cubicBezTo>
                <a:cubicBezTo>
                  <a:pt x="245" y="112"/>
                  <a:pt x="240" y="107"/>
                  <a:pt x="234" y="107"/>
                </a:cubicBezTo>
                <a:cubicBezTo>
                  <a:pt x="228" y="107"/>
                  <a:pt x="224" y="112"/>
                  <a:pt x="224" y="118"/>
                </a:cubicBezTo>
                <a:cubicBezTo>
                  <a:pt x="224" y="124"/>
                  <a:pt x="228" y="128"/>
                  <a:pt x="234" y="128"/>
                </a:cubicBezTo>
                <a:close/>
                <a:moveTo>
                  <a:pt x="234" y="171"/>
                </a:moveTo>
                <a:cubicBezTo>
                  <a:pt x="240" y="171"/>
                  <a:pt x="245" y="166"/>
                  <a:pt x="245" y="160"/>
                </a:cubicBezTo>
                <a:cubicBezTo>
                  <a:pt x="245" y="154"/>
                  <a:pt x="240" y="150"/>
                  <a:pt x="234" y="150"/>
                </a:cubicBezTo>
                <a:cubicBezTo>
                  <a:pt x="228" y="150"/>
                  <a:pt x="224" y="154"/>
                  <a:pt x="224" y="160"/>
                </a:cubicBezTo>
                <a:cubicBezTo>
                  <a:pt x="224" y="166"/>
                  <a:pt x="228" y="171"/>
                  <a:pt x="234" y="171"/>
                </a:cubicBezTo>
                <a:close/>
                <a:moveTo>
                  <a:pt x="234" y="214"/>
                </a:moveTo>
                <a:cubicBezTo>
                  <a:pt x="240" y="214"/>
                  <a:pt x="245" y="209"/>
                  <a:pt x="245" y="203"/>
                </a:cubicBezTo>
                <a:cubicBezTo>
                  <a:pt x="245" y="197"/>
                  <a:pt x="240" y="192"/>
                  <a:pt x="234" y="192"/>
                </a:cubicBezTo>
                <a:cubicBezTo>
                  <a:pt x="228" y="192"/>
                  <a:pt x="224" y="197"/>
                  <a:pt x="224" y="203"/>
                </a:cubicBezTo>
                <a:cubicBezTo>
                  <a:pt x="224" y="209"/>
                  <a:pt x="228" y="214"/>
                  <a:pt x="234" y="214"/>
                </a:cubicBezTo>
                <a:close/>
                <a:moveTo>
                  <a:pt x="234" y="256"/>
                </a:moveTo>
                <a:cubicBezTo>
                  <a:pt x="240" y="256"/>
                  <a:pt x="245" y="252"/>
                  <a:pt x="245" y="246"/>
                </a:cubicBezTo>
                <a:cubicBezTo>
                  <a:pt x="245" y="240"/>
                  <a:pt x="240" y="235"/>
                  <a:pt x="234" y="235"/>
                </a:cubicBezTo>
                <a:cubicBezTo>
                  <a:pt x="228" y="235"/>
                  <a:pt x="224" y="240"/>
                  <a:pt x="224" y="246"/>
                </a:cubicBezTo>
                <a:cubicBezTo>
                  <a:pt x="224" y="252"/>
                  <a:pt x="228" y="256"/>
                  <a:pt x="234" y="256"/>
                </a:cubicBezTo>
                <a:close/>
              </a:path>
            </a:pathLst>
          </a:custGeom>
          <a:ln w="14351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Freeform 218"/>
          <p:cNvSpPr>
            <a:spLocks noChangeAspect="1" noEditPoints="1"/>
          </p:cNvSpPr>
          <p:nvPr/>
        </p:nvSpPr>
        <p:spPr bwMode="auto">
          <a:xfrm>
            <a:off x="1389189" y="2067981"/>
            <a:ext cx="398533" cy="431353"/>
          </a:xfrm>
          <a:custGeom>
            <a:avLst/>
            <a:gdLst>
              <a:gd name="T0" fmla="*/ 256 w 256"/>
              <a:gd name="T1" fmla="*/ 138 h 277"/>
              <a:gd name="T2" fmla="*/ 128 w 256"/>
              <a:gd name="T3" fmla="*/ 266 h 277"/>
              <a:gd name="T4" fmla="*/ 53 w 256"/>
              <a:gd name="T5" fmla="*/ 242 h 277"/>
              <a:gd name="T6" fmla="*/ 53 w 256"/>
              <a:gd name="T7" fmla="*/ 266 h 277"/>
              <a:gd name="T8" fmla="*/ 43 w 256"/>
              <a:gd name="T9" fmla="*/ 277 h 277"/>
              <a:gd name="T10" fmla="*/ 32 w 256"/>
              <a:gd name="T11" fmla="*/ 266 h 277"/>
              <a:gd name="T12" fmla="*/ 32 w 256"/>
              <a:gd name="T13" fmla="*/ 213 h 277"/>
              <a:gd name="T14" fmla="*/ 43 w 256"/>
              <a:gd name="T15" fmla="*/ 202 h 277"/>
              <a:gd name="T16" fmla="*/ 96 w 256"/>
              <a:gd name="T17" fmla="*/ 202 h 277"/>
              <a:gd name="T18" fmla="*/ 107 w 256"/>
              <a:gd name="T19" fmla="*/ 213 h 277"/>
              <a:gd name="T20" fmla="*/ 96 w 256"/>
              <a:gd name="T21" fmla="*/ 224 h 277"/>
              <a:gd name="T22" fmla="*/ 64 w 256"/>
              <a:gd name="T23" fmla="*/ 224 h 277"/>
              <a:gd name="T24" fmla="*/ 128 w 256"/>
              <a:gd name="T25" fmla="*/ 245 h 277"/>
              <a:gd name="T26" fmla="*/ 235 w 256"/>
              <a:gd name="T27" fmla="*/ 138 h 277"/>
              <a:gd name="T28" fmla="*/ 245 w 256"/>
              <a:gd name="T29" fmla="*/ 128 h 277"/>
              <a:gd name="T30" fmla="*/ 256 w 256"/>
              <a:gd name="T31" fmla="*/ 138 h 277"/>
              <a:gd name="T32" fmla="*/ 128 w 256"/>
              <a:gd name="T33" fmla="*/ 32 h 277"/>
              <a:gd name="T34" fmla="*/ 192 w 256"/>
              <a:gd name="T35" fmla="*/ 53 h 277"/>
              <a:gd name="T36" fmla="*/ 160 w 256"/>
              <a:gd name="T37" fmla="*/ 53 h 277"/>
              <a:gd name="T38" fmla="*/ 149 w 256"/>
              <a:gd name="T39" fmla="*/ 64 h 277"/>
              <a:gd name="T40" fmla="*/ 160 w 256"/>
              <a:gd name="T41" fmla="*/ 74 h 277"/>
              <a:gd name="T42" fmla="*/ 213 w 256"/>
              <a:gd name="T43" fmla="*/ 74 h 277"/>
              <a:gd name="T44" fmla="*/ 224 w 256"/>
              <a:gd name="T45" fmla="*/ 64 h 277"/>
              <a:gd name="T46" fmla="*/ 224 w 256"/>
              <a:gd name="T47" fmla="*/ 10 h 277"/>
              <a:gd name="T48" fmla="*/ 213 w 256"/>
              <a:gd name="T49" fmla="*/ 0 h 277"/>
              <a:gd name="T50" fmla="*/ 203 w 256"/>
              <a:gd name="T51" fmla="*/ 10 h 277"/>
              <a:gd name="T52" fmla="*/ 203 w 256"/>
              <a:gd name="T53" fmla="*/ 35 h 277"/>
              <a:gd name="T54" fmla="*/ 128 w 256"/>
              <a:gd name="T55" fmla="*/ 10 h 277"/>
              <a:gd name="T56" fmla="*/ 0 w 256"/>
              <a:gd name="T57" fmla="*/ 138 h 277"/>
              <a:gd name="T58" fmla="*/ 11 w 256"/>
              <a:gd name="T59" fmla="*/ 149 h 277"/>
              <a:gd name="T60" fmla="*/ 21 w 256"/>
              <a:gd name="T61" fmla="*/ 138 h 277"/>
              <a:gd name="T62" fmla="*/ 128 w 256"/>
              <a:gd name="T63" fmla="*/ 3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6" h="277">
                <a:moveTo>
                  <a:pt x="256" y="138"/>
                </a:moveTo>
                <a:cubicBezTo>
                  <a:pt x="256" y="209"/>
                  <a:pt x="199" y="266"/>
                  <a:pt x="128" y="266"/>
                </a:cubicBezTo>
                <a:cubicBezTo>
                  <a:pt x="101" y="266"/>
                  <a:pt x="75" y="258"/>
                  <a:pt x="53" y="242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3" y="272"/>
                  <a:pt x="49" y="277"/>
                  <a:pt x="43" y="277"/>
                </a:cubicBezTo>
                <a:cubicBezTo>
                  <a:pt x="37" y="277"/>
                  <a:pt x="32" y="272"/>
                  <a:pt x="32" y="266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7"/>
                  <a:pt x="37" y="202"/>
                  <a:pt x="43" y="202"/>
                </a:cubicBezTo>
                <a:cubicBezTo>
                  <a:pt x="96" y="202"/>
                  <a:pt x="96" y="202"/>
                  <a:pt x="96" y="202"/>
                </a:cubicBezTo>
                <a:cubicBezTo>
                  <a:pt x="102" y="202"/>
                  <a:pt x="107" y="207"/>
                  <a:pt x="107" y="213"/>
                </a:cubicBezTo>
                <a:cubicBezTo>
                  <a:pt x="107" y="219"/>
                  <a:pt x="102" y="224"/>
                  <a:pt x="96" y="224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82" y="237"/>
                  <a:pt x="105" y="245"/>
                  <a:pt x="128" y="245"/>
                </a:cubicBezTo>
                <a:cubicBezTo>
                  <a:pt x="187" y="245"/>
                  <a:pt x="235" y="197"/>
                  <a:pt x="235" y="138"/>
                </a:cubicBezTo>
                <a:cubicBezTo>
                  <a:pt x="235" y="132"/>
                  <a:pt x="239" y="128"/>
                  <a:pt x="245" y="128"/>
                </a:cubicBezTo>
                <a:cubicBezTo>
                  <a:pt x="251" y="128"/>
                  <a:pt x="256" y="132"/>
                  <a:pt x="256" y="138"/>
                </a:cubicBezTo>
                <a:close/>
                <a:moveTo>
                  <a:pt x="128" y="32"/>
                </a:moveTo>
                <a:cubicBezTo>
                  <a:pt x="151" y="32"/>
                  <a:pt x="174" y="39"/>
                  <a:pt x="192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54" y="53"/>
                  <a:pt x="149" y="58"/>
                  <a:pt x="149" y="64"/>
                </a:cubicBezTo>
                <a:cubicBezTo>
                  <a:pt x="149" y="70"/>
                  <a:pt x="154" y="74"/>
                  <a:pt x="160" y="74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4"/>
                  <a:pt x="224" y="70"/>
                  <a:pt x="224" y="64"/>
                </a:cubicBezTo>
                <a:cubicBezTo>
                  <a:pt x="224" y="10"/>
                  <a:pt x="224" y="10"/>
                  <a:pt x="224" y="10"/>
                </a:cubicBezTo>
                <a:cubicBezTo>
                  <a:pt x="224" y="4"/>
                  <a:pt x="219" y="0"/>
                  <a:pt x="213" y="0"/>
                </a:cubicBezTo>
                <a:cubicBezTo>
                  <a:pt x="207" y="0"/>
                  <a:pt x="203" y="4"/>
                  <a:pt x="203" y="10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181" y="19"/>
                  <a:pt x="155" y="10"/>
                  <a:pt x="128" y="10"/>
                </a:cubicBezTo>
                <a:cubicBezTo>
                  <a:pt x="57" y="10"/>
                  <a:pt x="0" y="68"/>
                  <a:pt x="0" y="138"/>
                </a:cubicBezTo>
                <a:cubicBezTo>
                  <a:pt x="0" y="144"/>
                  <a:pt x="5" y="149"/>
                  <a:pt x="11" y="149"/>
                </a:cubicBezTo>
                <a:cubicBezTo>
                  <a:pt x="17" y="149"/>
                  <a:pt x="21" y="144"/>
                  <a:pt x="21" y="138"/>
                </a:cubicBezTo>
                <a:cubicBezTo>
                  <a:pt x="21" y="80"/>
                  <a:pt x="69" y="32"/>
                  <a:pt x="128" y="32"/>
                </a:cubicBezTo>
                <a:close/>
              </a:path>
            </a:pathLst>
          </a:custGeom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91" y="2630998"/>
            <a:ext cx="456683" cy="460251"/>
          </a:xfrm>
          <a:prstGeom prst="rect">
            <a:avLst/>
          </a:prstGeom>
        </p:spPr>
      </p:pic>
      <p:pic>
        <p:nvPicPr>
          <p:cNvPr id="78" name="Picture 141967"/>
          <p:cNvPicPr/>
          <p:nvPr/>
        </p:nvPicPr>
        <p:blipFill rotWithShape="1">
          <a:blip r:embed="rId4" cstate="print">
            <a:lum contrast="1000"/>
          </a:blip>
          <a:srcRect l="9118" t="72543" r="59180" b="24395"/>
          <a:stretch/>
        </p:blipFill>
        <p:spPr bwMode="auto">
          <a:xfrm>
            <a:off x="1366541" y="3181498"/>
            <a:ext cx="441384" cy="444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Freeform 246"/>
          <p:cNvSpPr>
            <a:spLocks noChangeAspect="1" noEditPoints="1"/>
          </p:cNvSpPr>
          <p:nvPr/>
        </p:nvSpPr>
        <p:spPr bwMode="auto">
          <a:xfrm>
            <a:off x="1433442" y="1019404"/>
            <a:ext cx="309961" cy="421226"/>
          </a:xfrm>
          <a:custGeom>
            <a:avLst/>
            <a:gdLst>
              <a:gd name="T0" fmla="*/ 54 w 235"/>
              <a:gd name="T1" fmla="*/ 53 h 320"/>
              <a:gd name="T2" fmla="*/ 192 w 235"/>
              <a:gd name="T3" fmla="*/ 64 h 320"/>
              <a:gd name="T4" fmla="*/ 54 w 235"/>
              <a:gd name="T5" fmla="*/ 74 h 320"/>
              <a:gd name="T6" fmla="*/ 235 w 235"/>
              <a:gd name="T7" fmla="*/ 10 h 320"/>
              <a:gd name="T8" fmla="*/ 224 w 235"/>
              <a:gd name="T9" fmla="*/ 320 h 320"/>
              <a:gd name="T10" fmla="*/ 0 w 235"/>
              <a:gd name="T11" fmla="*/ 309 h 320"/>
              <a:gd name="T12" fmla="*/ 11 w 235"/>
              <a:gd name="T13" fmla="*/ 0 h 320"/>
              <a:gd name="T14" fmla="*/ 235 w 235"/>
              <a:gd name="T15" fmla="*/ 10 h 320"/>
              <a:gd name="T16" fmla="*/ 22 w 235"/>
              <a:gd name="T17" fmla="*/ 21 h 320"/>
              <a:gd name="T18" fmla="*/ 214 w 235"/>
              <a:gd name="T19" fmla="*/ 298 h 320"/>
              <a:gd name="T20" fmla="*/ 54 w 235"/>
              <a:gd name="T21" fmla="*/ 160 h 320"/>
              <a:gd name="T22" fmla="*/ 192 w 235"/>
              <a:gd name="T23" fmla="*/ 149 h 320"/>
              <a:gd name="T24" fmla="*/ 54 w 235"/>
              <a:gd name="T25" fmla="*/ 138 h 320"/>
              <a:gd name="T26" fmla="*/ 54 w 235"/>
              <a:gd name="T27" fmla="*/ 160 h 320"/>
              <a:gd name="T28" fmla="*/ 182 w 235"/>
              <a:gd name="T29" fmla="*/ 117 h 320"/>
              <a:gd name="T30" fmla="*/ 182 w 235"/>
              <a:gd name="T31" fmla="*/ 96 h 320"/>
              <a:gd name="T32" fmla="*/ 43 w 235"/>
              <a:gd name="T33" fmla="*/ 106 h 320"/>
              <a:gd name="T34" fmla="*/ 159 w 235"/>
              <a:gd name="T35" fmla="*/ 233 h 320"/>
              <a:gd name="T36" fmla="*/ 159 w 235"/>
              <a:gd name="T37" fmla="*/ 235 h 320"/>
              <a:gd name="T38" fmla="*/ 151 w 235"/>
              <a:gd name="T39" fmla="*/ 258 h 320"/>
              <a:gd name="T40" fmla="*/ 151 w 235"/>
              <a:gd name="T41" fmla="*/ 259 h 320"/>
              <a:gd name="T42" fmla="*/ 131 w 235"/>
              <a:gd name="T43" fmla="*/ 273 h 320"/>
              <a:gd name="T44" fmla="*/ 130 w 235"/>
              <a:gd name="T45" fmla="*/ 274 h 320"/>
              <a:gd name="T46" fmla="*/ 105 w 235"/>
              <a:gd name="T47" fmla="*/ 274 h 320"/>
              <a:gd name="T48" fmla="*/ 104 w 235"/>
              <a:gd name="T49" fmla="*/ 273 h 320"/>
              <a:gd name="T50" fmla="*/ 85 w 235"/>
              <a:gd name="T51" fmla="*/ 259 h 320"/>
              <a:gd name="T52" fmla="*/ 84 w 235"/>
              <a:gd name="T53" fmla="*/ 258 h 320"/>
              <a:gd name="T54" fmla="*/ 76 w 235"/>
              <a:gd name="T55" fmla="*/ 235 h 320"/>
              <a:gd name="T56" fmla="*/ 76 w 235"/>
              <a:gd name="T57" fmla="*/ 233 h 320"/>
              <a:gd name="T58" fmla="*/ 84 w 235"/>
              <a:gd name="T59" fmla="*/ 211 h 320"/>
              <a:gd name="T60" fmla="*/ 85 w 235"/>
              <a:gd name="T61" fmla="*/ 210 h 320"/>
              <a:gd name="T62" fmla="*/ 104 w 235"/>
              <a:gd name="T63" fmla="*/ 195 h 320"/>
              <a:gd name="T64" fmla="*/ 105 w 235"/>
              <a:gd name="T65" fmla="*/ 195 h 320"/>
              <a:gd name="T66" fmla="*/ 130 w 235"/>
              <a:gd name="T67" fmla="*/ 195 h 320"/>
              <a:gd name="T68" fmla="*/ 131 w 235"/>
              <a:gd name="T69" fmla="*/ 195 h 320"/>
              <a:gd name="T70" fmla="*/ 151 w 235"/>
              <a:gd name="T71" fmla="*/ 210 h 320"/>
              <a:gd name="T72" fmla="*/ 151 w 235"/>
              <a:gd name="T73" fmla="*/ 211 h 320"/>
              <a:gd name="T74" fmla="*/ 159 w 235"/>
              <a:gd name="T75" fmla="*/ 233 h 320"/>
              <a:gd name="T76" fmla="*/ 139 w 235"/>
              <a:gd name="T77" fmla="*/ 228 h 320"/>
              <a:gd name="T78" fmla="*/ 130 w 235"/>
              <a:gd name="T79" fmla="*/ 217 h 320"/>
              <a:gd name="T80" fmla="*/ 124 w 235"/>
              <a:gd name="T81" fmla="*/ 216 h 320"/>
              <a:gd name="T82" fmla="*/ 120 w 235"/>
              <a:gd name="T83" fmla="*/ 214 h 320"/>
              <a:gd name="T84" fmla="*/ 118 w 235"/>
              <a:gd name="T85" fmla="*/ 213 h 320"/>
              <a:gd name="T86" fmla="*/ 105 w 235"/>
              <a:gd name="T87" fmla="*/ 217 h 320"/>
              <a:gd name="T88" fmla="*/ 97 w 235"/>
              <a:gd name="T89" fmla="*/ 228 h 320"/>
              <a:gd name="T90" fmla="*/ 96 w 235"/>
              <a:gd name="T91" fmla="*/ 242 h 320"/>
              <a:gd name="T92" fmla="*/ 105 w 235"/>
              <a:gd name="T93" fmla="*/ 252 h 320"/>
              <a:gd name="T94" fmla="*/ 112 w 235"/>
              <a:gd name="T95" fmla="*/ 253 h 320"/>
              <a:gd name="T96" fmla="*/ 115 w 235"/>
              <a:gd name="T97" fmla="*/ 254 h 320"/>
              <a:gd name="T98" fmla="*/ 118 w 235"/>
              <a:gd name="T99" fmla="*/ 256 h 320"/>
              <a:gd name="T100" fmla="*/ 131 w 235"/>
              <a:gd name="T101" fmla="*/ 252 h 320"/>
              <a:gd name="T102" fmla="*/ 133 w 235"/>
              <a:gd name="T103" fmla="*/ 246 h 320"/>
              <a:gd name="T104" fmla="*/ 137 w 235"/>
              <a:gd name="T105" fmla="*/ 2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" h="320">
                <a:moveTo>
                  <a:pt x="43" y="64"/>
                </a:moveTo>
                <a:cubicBezTo>
                  <a:pt x="43" y="58"/>
                  <a:pt x="48" y="53"/>
                  <a:pt x="54" y="53"/>
                </a:cubicBezTo>
                <a:cubicBezTo>
                  <a:pt x="182" y="53"/>
                  <a:pt x="182" y="53"/>
                  <a:pt x="182" y="53"/>
                </a:cubicBezTo>
                <a:cubicBezTo>
                  <a:pt x="188" y="53"/>
                  <a:pt x="192" y="58"/>
                  <a:pt x="192" y="64"/>
                </a:cubicBezTo>
                <a:cubicBezTo>
                  <a:pt x="192" y="70"/>
                  <a:pt x="188" y="74"/>
                  <a:pt x="182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48" y="74"/>
                  <a:pt x="43" y="70"/>
                  <a:pt x="43" y="64"/>
                </a:cubicBezTo>
                <a:close/>
                <a:moveTo>
                  <a:pt x="235" y="10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0" y="0"/>
                  <a:pt x="235" y="4"/>
                  <a:pt x="235" y="10"/>
                </a:cubicBezTo>
                <a:close/>
                <a:moveTo>
                  <a:pt x="214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98"/>
                  <a:pt x="22" y="298"/>
                  <a:pt x="2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21"/>
                </a:lnTo>
                <a:close/>
                <a:moveTo>
                  <a:pt x="54" y="160"/>
                </a:moveTo>
                <a:cubicBezTo>
                  <a:pt x="182" y="160"/>
                  <a:pt x="182" y="160"/>
                  <a:pt x="182" y="160"/>
                </a:cubicBezTo>
                <a:cubicBezTo>
                  <a:pt x="188" y="160"/>
                  <a:pt x="192" y="155"/>
                  <a:pt x="192" y="149"/>
                </a:cubicBezTo>
                <a:cubicBezTo>
                  <a:pt x="192" y="143"/>
                  <a:pt x="188" y="138"/>
                  <a:pt x="182" y="138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8" y="138"/>
                  <a:pt x="43" y="143"/>
                  <a:pt x="43" y="149"/>
                </a:cubicBezTo>
                <a:cubicBezTo>
                  <a:pt x="43" y="155"/>
                  <a:pt x="48" y="160"/>
                  <a:pt x="54" y="160"/>
                </a:cubicBezTo>
                <a:close/>
                <a:moveTo>
                  <a:pt x="54" y="117"/>
                </a:moveTo>
                <a:cubicBezTo>
                  <a:pt x="182" y="117"/>
                  <a:pt x="182" y="117"/>
                  <a:pt x="182" y="117"/>
                </a:cubicBezTo>
                <a:cubicBezTo>
                  <a:pt x="188" y="117"/>
                  <a:pt x="192" y="112"/>
                  <a:pt x="192" y="106"/>
                </a:cubicBezTo>
                <a:cubicBezTo>
                  <a:pt x="192" y="100"/>
                  <a:pt x="188" y="96"/>
                  <a:pt x="18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3" y="100"/>
                  <a:pt x="43" y="106"/>
                </a:cubicBezTo>
                <a:cubicBezTo>
                  <a:pt x="43" y="112"/>
                  <a:pt x="48" y="117"/>
                  <a:pt x="54" y="117"/>
                </a:cubicBezTo>
                <a:close/>
                <a:moveTo>
                  <a:pt x="159" y="233"/>
                </a:moveTo>
                <a:cubicBezTo>
                  <a:pt x="159" y="234"/>
                  <a:pt x="159" y="234"/>
                  <a:pt x="159" y="234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60" y="238"/>
                  <a:pt x="162" y="243"/>
                  <a:pt x="160" y="248"/>
                </a:cubicBezTo>
                <a:cubicBezTo>
                  <a:pt x="158" y="254"/>
                  <a:pt x="154" y="256"/>
                  <a:pt x="151" y="258"/>
                </a:cubicBezTo>
                <a:cubicBezTo>
                  <a:pt x="151" y="258"/>
                  <a:pt x="151" y="258"/>
                  <a:pt x="151" y="258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0" y="262"/>
                  <a:pt x="148" y="267"/>
                  <a:pt x="144" y="270"/>
                </a:cubicBezTo>
                <a:cubicBezTo>
                  <a:pt x="139" y="274"/>
                  <a:pt x="134" y="274"/>
                  <a:pt x="131" y="273"/>
                </a:cubicBezTo>
                <a:cubicBezTo>
                  <a:pt x="131" y="273"/>
                  <a:pt x="131" y="273"/>
                  <a:pt x="130" y="273"/>
                </a:cubicBezTo>
                <a:cubicBezTo>
                  <a:pt x="130" y="273"/>
                  <a:pt x="130" y="274"/>
                  <a:pt x="130" y="274"/>
                </a:cubicBezTo>
                <a:cubicBezTo>
                  <a:pt x="127" y="276"/>
                  <a:pt x="123" y="279"/>
                  <a:pt x="118" y="279"/>
                </a:cubicBezTo>
                <a:cubicBezTo>
                  <a:pt x="112" y="279"/>
                  <a:pt x="108" y="276"/>
                  <a:pt x="105" y="274"/>
                </a:cubicBezTo>
                <a:cubicBezTo>
                  <a:pt x="105" y="274"/>
                  <a:pt x="105" y="273"/>
                  <a:pt x="105" y="273"/>
                </a:cubicBezTo>
                <a:cubicBezTo>
                  <a:pt x="105" y="273"/>
                  <a:pt x="104" y="273"/>
                  <a:pt x="104" y="273"/>
                </a:cubicBezTo>
                <a:cubicBezTo>
                  <a:pt x="101" y="274"/>
                  <a:pt x="96" y="274"/>
                  <a:pt x="91" y="270"/>
                </a:cubicBezTo>
                <a:cubicBezTo>
                  <a:pt x="87" y="267"/>
                  <a:pt x="86" y="262"/>
                  <a:pt x="85" y="259"/>
                </a:cubicBezTo>
                <a:cubicBezTo>
                  <a:pt x="85" y="259"/>
                  <a:pt x="85" y="259"/>
                  <a:pt x="85" y="258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1" y="256"/>
                  <a:pt x="77" y="254"/>
                  <a:pt x="75" y="248"/>
                </a:cubicBezTo>
                <a:cubicBezTo>
                  <a:pt x="74" y="243"/>
                  <a:pt x="75" y="238"/>
                  <a:pt x="76" y="235"/>
                </a:cubicBezTo>
                <a:cubicBezTo>
                  <a:pt x="77" y="235"/>
                  <a:pt x="77" y="235"/>
                  <a:pt x="77" y="234"/>
                </a:cubicBezTo>
                <a:cubicBezTo>
                  <a:pt x="77" y="234"/>
                  <a:pt x="77" y="234"/>
                  <a:pt x="76" y="233"/>
                </a:cubicBezTo>
                <a:cubicBezTo>
                  <a:pt x="75" y="231"/>
                  <a:pt x="74" y="226"/>
                  <a:pt x="75" y="221"/>
                </a:cubicBezTo>
                <a:cubicBezTo>
                  <a:pt x="77" y="215"/>
                  <a:pt x="81" y="212"/>
                  <a:pt x="84" y="211"/>
                </a:cubicBezTo>
                <a:cubicBezTo>
                  <a:pt x="84" y="211"/>
                  <a:pt x="84" y="210"/>
                  <a:pt x="85" y="210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6" y="207"/>
                  <a:pt x="87" y="202"/>
                  <a:pt x="91" y="198"/>
                </a:cubicBezTo>
                <a:cubicBezTo>
                  <a:pt x="96" y="195"/>
                  <a:pt x="101" y="195"/>
                  <a:pt x="104" y="195"/>
                </a:cubicBezTo>
                <a:cubicBezTo>
                  <a:pt x="104" y="195"/>
                  <a:pt x="105" y="195"/>
                  <a:pt x="105" y="195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8" y="193"/>
                  <a:pt x="112" y="190"/>
                  <a:pt x="118" y="190"/>
                </a:cubicBezTo>
                <a:cubicBezTo>
                  <a:pt x="123" y="190"/>
                  <a:pt x="127" y="193"/>
                  <a:pt x="130" y="195"/>
                </a:cubicBezTo>
                <a:cubicBezTo>
                  <a:pt x="130" y="195"/>
                  <a:pt x="130" y="195"/>
                  <a:pt x="130" y="195"/>
                </a:cubicBezTo>
                <a:cubicBezTo>
                  <a:pt x="131" y="195"/>
                  <a:pt x="131" y="195"/>
                  <a:pt x="131" y="195"/>
                </a:cubicBezTo>
                <a:cubicBezTo>
                  <a:pt x="134" y="195"/>
                  <a:pt x="139" y="195"/>
                  <a:pt x="144" y="198"/>
                </a:cubicBezTo>
                <a:cubicBezTo>
                  <a:pt x="148" y="202"/>
                  <a:pt x="150" y="207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1" y="210"/>
                  <a:pt x="151" y="211"/>
                  <a:pt x="151" y="211"/>
                </a:cubicBezTo>
                <a:cubicBezTo>
                  <a:pt x="154" y="212"/>
                  <a:pt x="158" y="215"/>
                  <a:pt x="160" y="221"/>
                </a:cubicBezTo>
                <a:cubicBezTo>
                  <a:pt x="162" y="226"/>
                  <a:pt x="160" y="231"/>
                  <a:pt x="159" y="233"/>
                </a:cubicBezTo>
                <a:close/>
                <a:moveTo>
                  <a:pt x="137" y="234"/>
                </a:moveTo>
                <a:cubicBezTo>
                  <a:pt x="137" y="231"/>
                  <a:pt x="139" y="229"/>
                  <a:pt x="139" y="228"/>
                </a:cubicBezTo>
                <a:cubicBezTo>
                  <a:pt x="138" y="226"/>
                  <a:pt x="135" y="225"/>
                  <a:pt x="133" y="223"/>
                </a:cubicBezTo>
                <a:cubicBezTo>
                  <a:pt x="132" y="221"/>
                  <a:pt x="131" y="219"/>
                  <a:pt x="130" y="217"/>
                </a:cubicBezTo>
                <a:cubicBezTo>
                  <a:pt x="129" y="217"/>
                  <a:pt x="127" y="217"/>
                  <a:pt x="125" y="216"/>
                </a:cubicBezTo>
                <a:cubicBezTo>
                  <a:pt x="125" y="216"/>
                  <a:pt x="124" y="216"/>
                  <a:pt x="124" y="216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2" y="215"/>
                  <a:pt x="121" y="215"/>
                  <a:pt x="120" y="214"/>
                </a:cubicBezTo>
                <a:cubicBezTo>
                  <a:pt x="120" y="214"/>
                  <a:pt x="120" y="214"/>
                  <a:pt x="119" y="214"/>
                </a:cubicBezTo>
                <a:cubicBezTo>
                  <a:pt x="119" y="213"/>
                  <a:pt x="118" y="213"/>
                  <a:pt x="118" y="213"/>
                </a:cubicBezTo>
                <a:cubicBezTo>
                  <a:pt x="116" y="214"/>
                  <a:pt x="114" y="215"/>
                  <a:pt x="112" y="216"/>
                </a:cubicBezTo>
                <a:cubicBezTo>
                  <a:pt x="109" y="217"/>
                  <a:pt x="107" y="217"/>
                  <a:pt x="105" y="217"/>
                </a:cubicBezTo>
                <a:cubicBezTo>
                  <a:pt x="104" y="219"/>
                  <a:pt x="103" y="221"/>
                  <a:pt x="101" y="223"/>
                </a:cubicBezTo>
                <a:cubicBezTo>
                  <a:pt x="100" y="225"/>
                  <a:pt x="98" y="227"/>
                  <a:pt x="97" y="228"/>
                </a:cubicBezTo>
                <a:cubicBezTo>
                  <a:pt x="97" y="230"/>
                  <a:pt x="98" y="232"/>
                  <a:pt x="98" y="235"/>
                </a:cubicBezTo>
                <a:cubicBezTo>
                  <a:pt x="98" y="237"/>
                  <a:pt x="97" y="240"/>
                  <a:pt x="96" y="242"/>
                </a:cubicBezTo>
                <a:cubicBezTo>
                  <a:pt x="98" y="243"/>
                  <a:pt x="100" y="244"/>
                  <a:pt x="102" y="246"/>
                </a:cubicBezTo>
                <a:cubicBezTo>
                  <a:pt x="103" y="248"/>
                  <a:pt x="104" y="250"/>
                  <a:pt x="105" y="252"/>
                </a:cubicBezTo>
                <a:cubicBezTo>
                  <a:pt x="106" y="252"/>
                  <a:pt x="108" y="252"/>
                  <a:pt x="110" y="252"/>
                </a:cubicBezTo>
                <a:cubicBezTo>
                  <a:pt x="111" y="253"/>
                  <a:pt x="111" y="253"/>
                  <a:pt x="112" y="253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13" y="253"/>
                  <a:pt x="114" y="254"/>
                  <a:pt x="115" y="254"/>
                </a:cubicBezTo>
                <a:cubicBezTo>
                  <a:pt x="115" y="255"/>
                  <a:pt x="116" y="255"/>
                  <a:pt x="116" y="255"/>
                </a:cubicBezTo>
                <a:cubicBezTo>
                  <a:pt x="117" y="255"/>
                  <a:pt x="117" y="256"/>
                  <a:pt x="118" y="256"/>
                </a:cubicBezTo>
                <a:cubicBezTo>
                  <a:pt x="119" y="255"/>
                  <a:pt x="121" y="254"/>
                  <a:pt x="124" y="253"/>
                </a:cubicBezTo>
                <a:cubicBezTo>
                  <a:pt x="126" y="252"/>
                  <a:pt x="129" y="252"/>
                  <a:pt x="131" y="252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131" y="250"/>
                  <a:pt x="132" y="248"/>
                  <a:pt x="133" y="246"/>
                </a:cubicBezTo>
                <a:cubicBezTo>
                  <a:pt x="135" y="244"/>
                  <a:pt x="137" y="242"/>
                  <a:pt x="139" y="241"/>
                </a:cubicBezTo>
                <a:cubicBezTo>
                  <a:pt x="138" y="239"/>
                  <a:pt x="137" y="237"/>
                  <a:pt x="137" y="234"/>
                </a:cubicBezTo>
                <a:close/>
              </a:path>
            </a:pathLst>
          </a:custGeom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cxnSp>
        <p:nvCxnSpPr>
          <p:cNvPr id="76" name="Прямая соединительная линия 15">
            <a:extLst>
              <a:ext uri="{FF2B5EF4-FFF2-40B4-BE49-F238E27FC236}">
                <a16:creationId xmlns:a16="http://schemas.microsoft.com/office/drawing/2014/main" xmlns="" id="{57C995B2-6F28-402A-9068-83EBCCFBBD28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7" name="Прямая соединительная линия 9">
            <a:extLst>
              <a:ext uri="{FF2B5EF4-FFF2-40B4-BE49-F238E27FC236}">
                <a16:creationId xmlns:a16="http://schemas.microsoft.com/office/drawing/2014/main" xmlns="" id="{C4DCAAE9-8DAC-4523-BF5C-141295624814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238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167F3-305C-46D2-8FE6-700F89E2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85" y="1844548"/>
            <a:ext cx="8933213" cy="9941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Создание системы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долговременного ухода в России – адекватный ответ на демографические вызовы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XXI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века</a:t>
            </a:r>
          </a:p>
        </p:txBody>
      </p:sp>
      <p:cxnSp>
        <p:nvCxnSpPr>
          <p:cNvPr id="5" name="Прямая соединительная линия 15">
            <a:extLst>
              <a:ext uri="{FF2B5EF4-FFF2-40B4-BE49-F238E27FC236}">
                <a16:creationId xmlns:a16="http://schemas.microsoft.com/office/drawing/2014/main" xmlns="" id="{AACF430A-D8FE-43D5-A1A3-EDE0968404D0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xmlns="" id="{43140343-B7F2-4D05-859B-B5519C6E6E6F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5778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D7733-3238-4154-90EA-2B9A4EF1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089924"/>
            <a:ext cx="7181968" cy="388419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Оказание медицинской помощи регламентировано Федеральным законом от 21 ноября 2011 г. №323-ФЗ.</a:t>
            </a:r>
          </a:p>
          <a:p>
            <a:pPr algn="just">
              <a:lnSpc>
                <a:spcPct val="16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Регламент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взаимодействия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между Министерством здравоохранения и Министерством труда и социальной защиты в соответствии с Федеральным законом от 28.12.2013 N 442-ФЗ "Об основах социального обслуживания граждан в Российской Федерации" </a:t>
            </a:r>
          </a:p>
          <a:p>
            <a:pPr algn="just">
              <a:lnSpc>
                <a:spcPct val="16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Обеспечение защиты информации при обмене данными осуществляется в соответствии с требованиями Федеральных законов от 27.07.2006 N 152-ФЗ "О персональных данных", от 27.07.2006 N 149-ФЗ "Об информации, информационных технологиях и о защите информации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".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9B4E4EB-E2E1-4919-BBC1-8B57CDAB343B}"/>
              </a:ext>
            </a:extLst>
          </p:cNvPr>
          <p:cNvSpPr txBox="1">
            <a:spLocks/>
          </p:cNvSpPr>
          <p:nvPr/>
        </p:nvSpPr>
        <p:spPr>
          <a:xfrm>
            <a:off x="1749521" y="49999"/>
            <a:ext cx="6859328" cy="6139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Нормативно-правовая база СДУ</a:t>
            </a:r>
          </a:p>
        </p:txBody>
      </p:sp>
      <p:sp>
        <p:nvSpPr>
          <p:cNvPr id="8" name="Freeform 246"/>
          <p:cNvSpPr>
            <a:spLocks noChangeAspect="1" noEditPoints="1"/>
          </p:cNvSpPr>
          <p:nvPr/>
        </p:nvSpPr>
        <p:spPr bwMode="auto">
          <a:xfrm>
            <a:off x="395536" y="2283718"/>
            <a:ext cx="878595" cy="1193980"/>
          </a:xfrm>
          <a:custGeom>
            <a:avLst/>
            <a:gdLst>
              <a:gd name="T0" fmla="*/ 54 w 235"/>
              <a:gd name="T1" fmla="*/ 53 h 320"/>
              <a:gd name="T2" fmla="*/ 192 w 235"/>
              <a:gd name="T3" fmla="*/ 64 h 320"/>
              <a:gd name="T4" fmla="*/ 54 w 235"/>
              <a:gd name="T5" fmla="*/ 74 h 320"/>
              <a:gd name="T6" fmla="*/ 235 w 235"/>
              <a:gd name="T7" fmla="*/ 10 h 320"/>
              <a:gd name="T8" fmla="*/ 224 w 235"/>
              <a:gd name="T9" fmla="*/ 320 h 320"/>
              <a:gd name="T10" fmla="*/ 0 w 235"/>
              <a:gd name="T11" fmla="*/ 309 h 320"/>
              <a:gd name="T12" fmla="*/ 11 w 235"/>
              <a:gd name="T13" fmla="*/ 0 h 320"/>
              <a:gd name="T14" fmla="*/ 235 w 235"/>
              <a:gd name="T15" fmla="*/ 10 h 320"/>
              <a:gd name="T16" fmla="*/ 22 w 235"/>
              <a:gd name="T17" fmla="*/ 21 h 320"/>
              <a:gd name="T18" fmla="*/ 214 w 235"/>
              <a:gd name="T19" fmla="*/ 298 h 320"/>
              <a:gd name="T20" fmla="*/ 54 w 235"/>
              <a:gd name="T21" fmla="*/ 160 h 320"/>
              <a:gd name="T22" fmla="*/ 192 w 235"/>
              <a:gd name="T23" fmla="*/ 149 h 320"/>
              <a:gd name="T24" fmla="*/ 54 w 235"/>
              <a:gd name="T25" fmla="*/ 138 h 320"/>
              <a:gd name="T26" fmla="*/ 54 w 235"/>
              <a:gd name="T27" fmla="*/ 160 h 320"/>
              <a:gd name="T28" fmla="*/ 182 w 235"/>
              <a:gd name="T29" fmla="*/ 117 h 320"/>
              <a:gd name="T30" fmla="*/ 182 w 235"/>
              <a:gd name="T31" fmla="*/ 96 h 320"/>
              <a:gd name="T32" fmla="*/ 43 w 235"/>
              <a:gd name="T33" fmla="*/ 106 h 320"/>
              <a:gd name="T34" fmla="*/ 159 w 235"/>
              <a:gd name="T35" fmla="*/ 233 h 320"/>
              <a:gd name="T36" fmla="*/ 159 w 235"/>
              <a:gd name="T37" fmla="*/ 235 h 320"/>
              <a:gd name="T38" fmla="*/ 151 w 235"/>
              <a:gd name="T39" fmla="*/ 258 h 320"/>
              <a:gd name="T40" fmla="*/ 151 w 235"/>
              <a:gd name="T41" fmla="*/ 259 h 320"/>
              <a:gd name="T42" fmla="*/ 131 w 235"/>
              <a:gd name="T43" fmla="*/ 273 h 320"/>
              <a:gd name="T44" fmla="*/ 130 w 235"/>
              <a:gd name="T45" fmla="*/ 274 h 320"/>
              <a:gd name="T46" fmla="*/ 105 w 235"/>
              <a:gd name="T47" fmla="*/ 274 h 320"/>
              <a:gd name="T48" fmla="*/ 104 w 235"/>
              <a:gd name="T49" fmla="*/ 273 h 320"/>
              <a:gd name="T50" fmla="*/ 85 w 235"/>
              <a:gd name="T51" fmla="*/ 259 h 320"/>
              <a:gd name="T52" fmla="*/ 84 w 235"/>
              <a:gd name="T53" fmla="*/ 258 h 320"/>
              <a:gd name="T54" fmla="*/ 76 w 235"/>
              <a:gd name="T55" fmla="*/ 235 h 320"/>
              <a:gd name="T56" fmla="*/ 76 w 235"/>
              <a:gd name="T57" fmla="*/ 233 h 320"/>
              <a:gd name="T58" fmla="*/ 84 w 235"/>
              <a:gd name="T59" fmla="*/ 211 h 320"/>
              <a:gd name="T60" fmla="*/ 85 w 235"/>
              <a:gd name="T61" fmla="*/ 210 h 320"/>
              <a:gd name="T62" fmla="*/ 104 w 235"/>
              <a:gd name="T63" fmla="*/ 195 h 320"/>
              <a:gd name="T64" fmla="*/ 105 w 235"/>
              <a:gd name="T65" fmla="*/ 195 h 320"/>
              <a:gd name="T66" fmla="*/ 130 w 235"/>
              <a:gd name="T67" fmla="*/ 195 h 320"/>
              <a:gd name="T68" fmla="*/ 131 w 235"/>
              <a:gd name="T69" fmla="*/ 195 h 320"/>
              <a:gd name="T70" fmla="*/ 151 w 235"/>
              <a:gd name="T71" fmla="*/ 210 h 320"/>
              <a:gd name="T72" fmla="*/ 151 w 235"/>
              <a:gd name="T73" fmla="*/ 211 h 320"/>
              <a:gd name="T74" fmla="*/ 159 w 235"/>
              <a:gd name="T75" fmla="*/ 233 h 320"/>
              <a:gd name="T76" fmla="*/ 139 w 235"/>
              <a:gd name="T77" fmla="*/ 228 h 320"/>
              <a:gd name="T78" fmla="*/ 130 w 235"/>
              <a:gd name="T79" fmla="*/ 217 h 320"/>
              <a:gd name="T80" fmla="*/ 124 w 235"/>
              <a:gd name="T81" fmla="*/ 216 h 320"/>
              <a:gd name="T82" fmla="*/ 120 w 235"/>
              <a:gd name="T83" fmla="*/ 214 h 320"/>
              <a:gd name="T84" fmla="*/ 118 w 235"/>
              <a:gd name="T85" fmla="*/ 213 h 320"/>
              <a:gd name="T86" fmla="*/ 105 w 235"/>
              <a:gd name="T87" fmla="*/ 217 h 320"/>
              <a:gd name="T88" fmla="*/ 97 w 235"/>
              <a:gd name="T89" fmla="*/ 228 h 320"/>
              <a:gd name="T90" fmla="*/ 96 w 235"/>
              <a:gd name="T91" fmla="*/ 242 h 320"/>
              <a:gd name="T92" fmla="*/ 105 w 235"/>
              <a:gd name="T93" fmla="*/ 252 h 320"/>
              <a:gd name="T94" fmla="*/ 112 w 235"/>
              <a:gd name="T95" fmla="*/ 253 h 320"/>
              <a:gd name="T96" fmla="*/ 115 w 235"/>
              <a:gd name="T97" fmla="*/ 254 h 320"/>
              <a:gd name="T98" fmla="*/ 118 w 235"/>
              <a:gd name="T99" fmla="*/ 256 h 320"/>
              <a:gd name="T100" fmla="*/ 131 w 235"/>
              <a:gd name="T101" fmla="*/ 252 h 320"/>
              <a:gd name="T102" fmla="*/ 133 w 235"/>
              <a:gd name="T103" fmla="*/ 246 h 320"/>
              <a:gd name="T104" fmla="*/ 137 w 235"/>
              <a:gd name="T105" fmla="*/ 2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" h="320">
                <a:moveTo>
                  <a:pt x="43" y="64"/>
                </a:moveTo>
                <a:cubicBezTo>
                  <a:pt x="43" y="58"/>
                  <a:pt x="48" y="53"/>
                  <a:pt x="54" y="53"/>
                </a:cubicBezTo>
                <a:cubicBezTo>
                  <a:pt x="182" y="53"/>
                  <a:pt x="182" y="53"/>
                  <a:pt x="182" y="53"/>
                </a:cubicBezTo>
                <a:cubicBezTo>
                  <a:pt x="188" y="53"/>
                  <a:pt x="192" y="58"/>
                  <a:pt x="192" y="64"/>
                </a:cubicBezTo>
                <a:cubicBezTo>
                  <a:pt x="192" y="70"/>
                  <a:pt x="188" y="74"/>
                  <a:pt x="182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48" y="74"/>
                  <a:pt x="43" y="70"/>
                  <a:pt x="43" y="64"/>
                </a:cubicBezTo>
                <a:close/>
                <a:moveTo>
                  <a:pt x="235" y="10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0" y="0"/>
                  <a:pt x="235" y="4"/>
                  <a:pt x="235" y="10"/>
                </a:cubicBezTo>
                <a:close/>
                <a:moveTo>
                  <a:pt x="214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98"/>
                  <a:pt x="22" y="298"/>
                  <a:pt x="2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21"/>
                </a:lnTo>
                <a:close/>
                <a:moveTo>
                  <a:pt x="54" y="160"/>
                </a:moveTo>
                <a:cubicBezTo>
                  <a:pt x="182" y="160"/>
                  <a:pt x="182" y="160"/>
                  <a:pt x="182" y="160"/>
                </a:cubicBezTo>
                <a:cubicBezTo>
                  <a:pt x="188" y="160"/>
                  <a:pt x="192" y="155"/>
                  <a:pt x="192" y="149"/>
                </a:cubicBezTo>
                <a:cubicBezTo>
                  <a:pt x="192" y="143"/>
                  <a:pt x="188" y="138"/>
                  <a:pt x="182" y="138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8" y="138"/>
                  <a:pt x="43" y="143"/>
                  <a:pt x="43" y="149"/>
                </a:cubicBezTo>
                <a:cubicBezTo>
                  <a:pt x="43" y="155"/>
                  <a:pt x="48" y="160"/>
                  <a:pt x="54" y="160"/>
                </a:cubicBezTo>
                <a:close/>
                <a:moveTo>
                  <a:pt x="54" y="117"/>
                </a:moveTo>
                <a:cubicBezTo>
                  <a:pt x="182" y="117"/>
                  <a:pt x="182" y="117"/>
                  <a:pt x="182" y="117"/>
                </a:cubicBezTo>
                <a:cubicBezTo>
                  <a:pt x="188" y="117"/>
                  <a:pt x="192" y="112"/>
                  <a:pt x="192" y="106"/>
                </a:cubicBezTo>
                <a:cubicBezTo>
                  <a:pt x="192" y="100"/>
                  <a:pt x="188" y="96"/>
                  <a:pt x="18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3" y="100"/>
                  <a:pt x="43" y="106"/>
                </a:cubicBezTo>
                <a:cubicBezTo>
                  <a:pt x="43" y="112"/>
                  <a:pt x="48" y="117"/>
                  <a:pt x="54" y="117"/>
                </a:cubicBezTo>
                <a:close/>
                <a:moveTo>
                  <a:pt x="159" y="233"/>
                </a:moveTo>
                <a:cubicBezTo>
                  <a:pt x="159" y="234"/>
                  <a:pt x="159" y="234"/>
                  <a:pt x="159" y="234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60" y="238"/>
                  <a:pt x="162" y="243"/>
                  <a:pt x="160" y="248"/>
                </a:cubicBezTo>
                <a:cubicBezTo>
                  <a:pt x="158" y="254"/>
                  <a:pt x="154" y="256"/>
                  <a:pt x="151" y="258"/>
                </a:cubicBezTo>
                <a:cubicBezTo>
                  <a:pt x="151" y="258"/>
                  <a:pt x="151" y="258"/>
                  <a:pt x="151" y="258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0" y="262"/>
                  <a:pt x="148" y="267"/>
                  <a:pt x="144" y="270"/>
                </a:cubicBezTo>
                <a:cubicBezTo>
                  <a:pt x="139" y="274"/>
                  <a:pt x="134" y="274"/>
                  <a:pt x="131" y="273"/>
                </a:cubicBezTo>
                <a:cubicBezTo>
                  <a:pt x="131" y="273"/>
                  <a:pt x="131" y="273"/>
                  <a:pt x="130" y="273"/>
                </a:cubicBezTo>
                <a:cubicBezTo>
                  <a:pt x="130" y="273"/>
                  <a:pt x="130" y="274"/>
                  <a:pt x="130" y="274"/>
                </a:cubicBezTo>
                <a:cubicBezTo>
                  <a:pt x="127" y="276"/>
                  <a:pt x="123" y="279"/>
                  <a:pt x="118" y="279"/>
                </a:cubicBezTo>
                <a:cubicBezTo>
                  <a:pt x="112" y="279"/>
                  <a:pt x="108" y="276"/>
                  <a:pt x="105" y="274"/>
                </a:cubicBezTo>
                <a:cubicBezTo>
                  <a:pt x="105" y="274"/>
                  <a:pt x="105" y="273"/>
                  <a:pt x="105" y="273"/>
                </a:cubicBezTo>
                <a:cubicBezTo>
                  <a:pt x="105" y="273"/>
                  <a:pt x="104" y="273"/>
                  <a:pt x="104" y="273"/>
                </a:cubicBezTo>
                <a:cubicBezTo>
                  <a:pt x="101" y="274"/>
                  <a:pt x="96" y="274"/>
                  <a:pt x="91" y="270"/>
                </a:cubicBezTo>
                <a:cubicBezTo>
                  <a:pt x="87" y="267"/>
                  <a:pt x="86" y="262"/>
                  <a:pt x="85" y="259"/>
                </a:cubicBezTo>
                <a:cubicBezTo>
                  <a:pt x="85" y="259"/>
                  <a:pt x="85" y="259"/>
                  <a:pt x="85" y="258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1" y="256"/>
                  <a:pt x="77" y="254"/>
                  <a:pt x="75" y="248"/>
                </a:cubicBezTo>
                <a:cubicBezTo>
                  <a:pt x="74" y="243"/>
                  <a:pt x="75" y="238"/>
                  <a:pt x="76" y="235"/>
                </a:cubicBezTo>
                <a:cubicBezTo>
                  <a:pt x="77" y="235"/>
                  <a:pt x="77" y="235"/>
                  <a:pt x="77" y="234"/>
                </a:cubicBezTo>
                <a:cubicBezTo>
                  <a:pt x="77" y="234"/>
                  <a:pt x="77" y="234"/>
                  <a:pt x="76" y="233"/>
                </a:cubicBezTo>
                <a:cubicBezTo>
                  <a:pt x="75" y="231"/>
                  <a:pt x="74" y="226"/>
                  <a:pt x="75" y="221"/>
                </a:cubicBezTo>
                <a:cubicBezTo>
                  <a:pt x="77" y="215"/>
                  <a:pt x="81" y="212"/>
                  <a:pt x="84" y="211"/>
                </a:cubicBezTo>
                <a:cubicBezTo>
                  <a:pt x="84" y="211"/>
                  <a:pt x="84" y="210"/>
                  <a:pt x="85" y="210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6" y="207"/>
                  <a:pt x="87" y="202"/>
                  <a:pt x="91" y="198"/>
                </a:cubicBezTo>
                <a:cubicBezTo>
                  <a:pt x="96" y="195"/>
                  <a:pt x="101" y="195"/>
                  <a:pt x="104" y="195"/>
                </a:cubicBezTo>
                <a:cubicBezTo>
                  <a:pt x="104" y="195"/>
                  <a:pt x="105" y="195"/>
                  <a:pt x="105" y="195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8" y="193"/>
                  <a:pt x="112" y="190"/>
                  <a:pt x="118" y="190"/>
                </a:cubicBezTo>
                <a:cubicBezTo>
                  <a:pt x="123" y="190"/>
                  <a:pt x="127" y="193"/>
                  <a:pt x="130" y="195"/>
                </a:cubicBezTo>
                <a:cubicBezTo>
                  <a:pt x="130" y="195"/>
                  <a:pt x="130" y="195"/>
                  <a:pt x="130" y="195"/>
                </a:cubicBezTo>
                <a:cubicBezTo>
                  <a:pt x="131" y="195"/>
                  <a:pt x="131" y="195"/>
                  <a:pt x="131" y="195"/>
                </a:cubicBezTo>
                <a:cubicBezTo>
                  <a:pt x="134" y="195"/>
                  <a:pt x="139" y="195"/>
                  <a:pt x="144" y="198"/>
                </a:cubicBezTo>
                <a:cubicBezTo>
                  <a:pt x="148" y="202"/>
                  <a:pt x="150" y="207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1" y="210"/>
                  <a:pt x="151" y="211"/>
                  <a:pt x="151" y="211"/>
                </a:cubicBezTo>
                <a:cubicBezTo>
                  <a:pt x="154" y="212"/>
                  <a:pt x="158" y="215"/>
                  <a:pt x="160" y="221"/>
                </a:cubicBezTo>
                <a:cubicBezTo>
                  <a:pt x="162" y="226"/>
                  <a:pt x="160" y="231"/>
                  <a:pt x="159" y="233"/>
                </a:cubicBezTo>
                <a:close/>
                <a:moveTo>
                  <a:pt x="137" y="234"/>
                </a:moveTo>
                <a:cubicBezTo>
                  <a:pt x="137" y="231"/>
                  <a:pt x="139" y="229"/>
                  <a:pt x="139" y="228"/>
                </a:cubicBezTo>
                <a:cubicBezTo>
                  <a:pt x="138" y="226"/>
                  <a:pt x="135" y="225"/>
                  <a:pt x="133" y="223"/>
                </a:cubicBezTo>
                <a:cubicBezTo>
                  <a:pt x="132" y="221"/>
                  <a:pt x="131" y="219"/>
                  <a:pt x="130" y="217"/>
                </a:cubicBezTo>
                <a:cubicBezTo>
                  <a:pt x="129" y="217"/>
                  <a:pt x="127" y="217"/>
                  <a:pt x="125" y="216"/>
                </a:cubicBezTo>
                <a:cubicBezTo>
                  <a:pt x="125" y="216"/>
                  <a:pt x="124" y="216"/>
                  <a:pt x="124" y="216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2" y="215"/>
                  <a:pt x="121" y="215"/>
                  <a:pt x="120" y="214"/>
                </a:cubicBezTo>
                <a:cubicBezTo>
                  <a:pt x="120" y="214"/>
                  <a:pt x="120" y="214"/>
                  <a:pt x="119" y="214"/>
                </a:cubicBezTo>
                <a:cubicBezTo>
                  <a:pt x="119" y="213"/>
                  <a:pt x="118" y="213"/>
                  <a:pt x="118" y="213"/>
                </a:cubicBezTo>
                <a:cubicBezTo>
                  <a:pt x="116" y="214"/>
                  <a:pt x="114" y="215"/>
                  <a:pt x="112" y="216"/>
                </a:cubicBezTo>
                <a:cubicBezTo>
                  <a:pt x="109" y="217"/>
                  <a:pt x="107" y="217"/>
                  <a:pt x="105" y="217"/>
                </a:cubicBezTo>
                <a:cubicBezTo>
                  <a:pt x="104" y="219"/>
                  <a:pt x="103" y="221"/>
                  <a:pt x="101" y="223"/>
                </a:cubicBezTo>
                <a:cubicBezTo>
                  <a:pt x="100" y="225"/>
                  <a:pt x="98" y="227"/>
                  <a:pt x="97" y="228"/>
                </a:cubicBezTo>
                <a:cubicBezTo>
                  <a:pt x="97" y="230"/>
                  <a:pt x="98" y="232"/>
                  <a:pt x="98" y="235"/>
                </a:cubicBezTo>
                <a:cubicBezTo>
                  <a:pt x="98" y="237"/>
                  <a:pt x="97" y="240"/>
                  <a:pt x="96" y="242"/>
                </a:cubicBezTo>
                <a:cubicBezTo>
                  <a:pt x="98" y="243"/>
                  <a:pt x="100" y="244"/>
                  <a:pt x="102" y="246"/>
                </a:cubicBezTo>
                <a:cubicBezTo>
                  <a:pt x="103" y="248"/>
                  <a:pt x="104" y="250"/>
                  <a:pt x="105" y="252"/>
                </a:cubicBezTo>
                <a:cubicBezTo>
                  <a:pt x="106" y="252"/>
                  <a:pt x="108" y="252"/>
                  <a:pt x="110" y="252"/>
                </a:cubicBezTo>
                <a:cubicBezTo>
                  <a:pt x="111" y="253"/>
                  <a:pt x="111" y="253"/>
                  <a:pt x="112" y="253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13" y="253"/>
                  <a:pt x="114" y="254"/>
                  <a:pt x="115" y="254"/>
                </a:cubicBezTo>
                <a:cubicBezTo>
                  <a:pt x="115" y="255"/>
                  <a:pt x="116" y="255"/>
                  <a:pt x="116" y="255"/>
                </a:cubicBezTo>
                <a:cubicBezTo>
                  <a:pt x="117" y="255"/>
                  <a:pt x="117" y="256"/>
                  <a:pt x="118" y="256"/>
                </a:cubicBezTo>
                <a:cubicBezTo>
                  <a:pt x="119" y="255"/>
                  <a:pt x="121" y="254"/>
                  <a:pt x="124" y="253"/>
                </a:cubicBezTo>
                <a:cubicBezTo>
                  <a:pt x="126" y="252"/>
                  <a:pt x="129" y="252"/>
                  <a:pt x="131" y="252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131" y="250"/>
                  <a:pt x="132" y="248"/>
                  <a:pt x="133" y="246"/>
                </a:cubicBezTo>
                <a:cubicBezTo>
                  <a:pt x="135" y="244"/>
                  <a:pt x="137" y="242"/>
                  <a:pt x="139" y="241"/>
                </a:cubicBezTo>
                <a:cubicBezTo>
                  <a:pt x="138" y="239"/>
                  <a:pt x="137" y="237"/>
                  <a:pt x="137" y="234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1400" dirty="0">
              <a:ln>
                <a:solidFill>
                  <a:srgbClr val="44546A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" name="Прямая соединительная линия 15">
            <a:extLst>
              <a:ext uri="{FF2B5EF4-FFF2-40B4-BE49-F238E27FC236}">
                <a16:creationId xmlns:a16="http://schemas.microsoft.com/office/drawing/2014/main" xmlns="" id="{47C980A8-1FF0-4943-9872-2702AB4891C9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C47DCA1-9D8D-4488-B4BA-63A5A37101B7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636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D7733-3238-4154-90EA-2B9A4EF1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089924"/>
            <a:ext cx="7181968" cy="38841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Приказ Минздрава России от 13 октября 2017 года №804н «Об утверждении номенклатуры медицинских услуг» с изменениями от 09.2019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Приказ </a:t>
            </a:r>
            <a:r>
              <a:rPr lang="ru-RU" dirty="0">
                <a:latin typeface="Georgia" panose="02040502050405020303" pitchFamily="18" charset="0"/>
              </a:rPr>
              <a:t>Министерства здравоохранения РФ от 29.01.2016 г. №</a:t>
            </a:r>
            <a:r>
              <a:rPr lang="ru-RU" dirty="0" smtClean="0">
                <a:latin typeface="Georgia" panose="02040502050405020303" pitchFamily="18" charset="0"/>
              </a:rPr>
              <a:t>38н «Об утверждении Порядка </a:t>
            </a:r>
            <a:r>
              <a:rPr lang="ru-RU" dirty="0">
                <a:latin typeface="Georgia" panose="02040502050405020303" pitchFamily="18" charset="0"/>
              </a:rPr>
              <a:t>оказания медицинской помощи по профилю </a:t>
            </a:r>
            <a:r>
              <a:rPr lang="ru-RU" dirty="0" smtClean="0">
                <a:latin typeface="Georgia" panose="02040502050405020303" pitchFamily="18" charset="0"/>
              </a:rPr>
              <a:t>«гериатрия»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Приказ Министерства здравоохранения РФ от </a:t>
            </a:r>
            <a:r>
              <a:rPr lang="ru-RU" dirty="0" smtClean="0">
                <a:latin typeface="Georgia" panose="02040502050405020303" pitchFamily="18" charset="0"/>
              </a:rPr>
              <a:t>7 мая 2018 г. № 210н «О внесении изменений в Порядок оказания паллиативной медицинской помощи взрослому населению, утверждённый приказом Министерства здравоохранения Российской Федерации от 14 апреля 2015 г. № 187н»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Проект </a:t>
            </a:r>
            <a:r>
              <a:rPr lang="ru-RU" dirty="0">
                <a:latin typeface="Georgia" panose="02040502050405020303" pitchFamily="18" charset="0"/>
              </a:rPr>
              <a:t>Приказа Министерства здравоохранения РФ "Об утверждении Порядка организации медицинской реабилитации взрослому населению" (подготовлен Минздравом России 14.02.2019</a:t>
            </a:r>
            <a:r>
              <a:rPr lang="ru-RU" dirty="0" smtClean="0">
                <a:latin typeface="Georgia" panose="02040502050405020303" pitchFamily="18" charset="0"/>
              </a:rPr>
              <a:t>)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9B4E4EB-E2E1-4919-BBC1-8B57CDAB343B}"/>
              </a:ext>
            </a:extLst>
          </p:cNvPr>
          <p:cNvSpPr txBox="1">
            <a:spLocks/>
          </p:cNvSpPr>
          <p:nvPr/>
        </p:nvSpPr>
        <p:spPr>
          <a:xfrm>
            <a:off x="1749521" y="49999"/>
            <a:ext cx="6859328" cy="6139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Нормативно-правовая база СДУ</a:t>
            </a:r>
          </a:p>
        </p:txBody>
      </p:sp>
      <p:sp>
        <p:nvSpPr>
          <p:cNvPr id="8" name="Freeform 246"/>
          <p:cNvSpPr>
            <a:spLocks noChangeAspect="1" noEditPoints="1"/>
          </p:cNvSpPr>
          <p:nvPr/>
        </p:nvSpPr>
        <p:spPr bwMode="auto">
          <a:xfrm>
            <a:off x="395536" y="2283718"/>
            <a:ext cx="878595" cy="1193980"/>
          </a:xfrm>
          <a:custGeom>
            <a:avLst/>
            <a:gdLst>
              <a:gd name="T0" fmla="*/ 54 w 235"/>
              <a:gd name="T1" fmla="*/ 53 h 320"/>
              <a:gd name="T2" fmla="*/ 192 w 235"/>
              <a:gd name="T3" fmla="*/ 64 h 320"/>
              <a:gd name="T4" fmla="*/ 54 w 235"/>
              <a:gd name="T5" fmla="*/ 74 h 320"/>
              <a:gd name="T6" fmla="*/ 235 w 235"/>
              <a:gd name="T7" fmla="*/ 10 h 320"/>
              <a:gd name="T8" fmla="*/ 224 w 235"/>
              <a:gd name="T9" fmla="*/ 320 h 320"/>
              <a:gd name="T10" fmla="*/ 0 w 235"/>
              <a:gd name="T11" fmla="*/ 309 h 320"/>
              <a:gd name="T12" fmla="*/ 11 w 235"/>
              <a:gd name="T13" fmla="*/ 0 h 320"/>
              <a:gd name="T14" fmla="*/ 235 w 235"/>
              <a:gd name="T15" fmla="*/ 10 h 320"/>
              <a:gd name="T16" fmla="*/ 22 w 235"/>
              <a:gd name="T17" fmla="*/ 21 h 320"/>
              <a:gd name="T18" fmla="*/ 214 w 235"/>
              <a:gd name="T19" fmla="*/ 298 h 320"/>
              <a:gd name="T20" fmla="*/ 54 w 235"/>
              <a:gd name="T21" fmla="*/ 160 h 320"/>
              <a:gd name="T22" fmla="*/ 192 w 235"/>
              <a:gd name="T23" fmla="*/ 149 h 320"/>
              <a:gd name="T24" fmla="*/ 54 w 235"/>
              <a:gd name="T25" fmla="*/ 138 h 320"/>
              <a:gd name="T26" fmla="*/ 54 w 235"/>
              <a:gd name="T27" fmla="*/ 160 h 320"/>
              <a:gd name="T28" fmla="*/ 182 w 235"/>
              <a:gd name="T29" fmla="*/ 117 h 320"/>
              <a:gd name="T30" fmla="*/ 182 w 235"/>
              <a:gd name="T31" fmla="*/ 96 h 320"/>
              <a:gd name="T32" fmla="*/ 43 w 235"/>
              <a:gd name="T33" fmla="*/ 106 h 320"/>
              <a:gd name="T34" fmla="*/ 159 w 235"/>
              <a:gd name="T35" fmla="*/ 233 h 320"/>
              <a:gd name="T36" fmla="*/ 159 w 235"/>
              <a:gd name="T37" fmla="*/ 235 h 320"/>
              <a:gd name="T38" fmla="*/ 151 w 235"/>
              <a:gd name="T39" fmla="*/ 258 h 320"/>
              <a:gd name="T40" fmla="*/ 151 w 235"/>
              <a:gd name="T41" fmla="*/ 259 h 320"/>
              <a:gd name="T42" fmla="*/ 131 w 235"/>
              <a:gd name="T43" fmla="*/ 273 h 320"/>
              <a:gd name="T44" fmla="*/ 130 w 235"/>
              <a:gd name="T45" fmla="*/ 274 h 320"/>
              <a:gd name="T46" fmla="*/ 105 w 235"/>
              <a:gd name="T47" fmla="*/ 274 h 320"/>
              <a:gd name="T48" fmla="*/ 104 w 235"/>
              <a:gd name="T49" fmla="*/ 273 h 320"/>
              <a:gd name="T50" fmla="*/ 85 w 235"/>
              <a:gd name="T51" fmla="*/ 259 h 320"/>
              <a:gd name="T52" fmla="*/ 84 w 235"/>
              <a:gd name="T53" fmla="*/ 258 h 320"/>
              <a:gd name="T54" fmla="*/ 76 w 235"/>
              <a:gd name="T55" fmla="*/ 235 h 320"/>
              <a:gd name="T56" fmla="*/ 76 w 235"/>
              <a:gd name="T57" fmla="*/ 233 h 320"/>
              <a:gd name="T58" fmla="*/ 84 w 235"/>
              <a:gd name="T59" fmla="*/ 211 h 320"/>
              <a:gd name="T60" fmla="*/ 85 w 235"/>
              <a:gd name="T61" fmla="*/ 210 h 320"/>
              <a:gd name="T62" fmla="*/ 104 w 235"/>
              <a:gd name="T63" fmla="*/ 195 h 320"/>
              <a:gd name="T64" fmla="*/ 105 w 235"/>
              <a:gd name="T65" fmla="*/ 195 h 320"/>
              <a:gd name="T66" fmla="*/ 130 w 235"/>
              <a:gd name="T67" fmla="*/ 195 h 320"/>
              <a:gd name="T68" fmla="*/ 131 w 235"/>
              <a:gd name="T69" fmla="*/ 195 h 320"/>
              <a:gd name="T70" fmla="*/ 151 w 235"/>
              <a:gd name="T71" fmla="*/ 210 h 320"/>
              <a:gd name="T72" fmla="*/ 151 w 235"/>
              <a:gd name="T73" fmla="*/ 211 h 320"/>
              <a:gd name="T74" fmla="*/ 159 w 235"/>
              <a:gd name="T75" fmla="*/ 233 h 320"/>
              <a:gd name="T76" fmla="*/ 139 w 235"/>
              <a:gd name="T77" fmla="*/ 228 h 320"/>
              <a:gd name="T78" fmla="*/ 130 w 235"/>
              <a:gd name="T79" fmla="*/ 217 h 320"/>
              <a:gd name="T80" fmla="*/ 124 w 235"/>
              <a:gd name="T81" fmla="*/ 216 h 320"/>
              <a:gd name="T82" fmla="*/ 120 w 235"/>
              <a:gd name="T83" fmla="*/ 214 h 320"/>
              <a:gd name="T84" fmla="*/ 118 w 235"/>
              <a:gd name="T85" fmla="*/ 213 h 320"/>
              <a:gd name="T86" fmla="*/ 105 w 235"/>
              <a:gd name="T87" fmla="*/ 217 h 320"/>
              <a:gd name="T88" fmla="*/ 97 w 235"/>
              <a:gd name="T89" fmla="*/ 228 h 320"/>
              <a:gd name="T90" fmla="*/ 96 w 235"/>
              <a:gd name="T91" fmla="*/ 242 h 320"/>
              <a:gd name="T92" fmla="*/ 105 w 235"/>
              <a:gd name="T93" fmla="*/ 252 h 320"/>
              <a:gd name="T94" fmla="*/ 112 w 235"/>
              <a:gd name="T95" fmla="*/ 253 h 320"/>
              <a:gd name="T96" fmla="*/ 115 w 235"/>
              <a:gd name="T97" fmla="*/ 254 h 320"/>
              <a:gd name="T98" fmla="*/ 118 w 235"/>
              <a:gd name="T99" fmla="*/ 256 h 320"/>
              <a:gd name="T100" fmla="*/ 131 w 235"/>
              <a:gd name="T101" fmla="*/ 252 h 320"/>
              <a:gd name="T102" fmla="*/ 133 w 235"/>
              <a:gd name="T103" fmla="*/ 246 h 320"/>
              <a:gd name="T104" fmla="*/ 137 w 235"/>
              <a:gd name="T105" fmla="*/ 2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" h="320">
                <a:moveTo>
                  <a:pt x="43" y="64"/>
                </a:moveTo>
                <a:cubicBezTo>
                  <a:pt x="43" y="58"/>
                  <a:pt x="48" y="53"/>
                  <a:pt x="54" y="53"/>
                </a:cubicBezTo>
                <a:cubicBezTo>
                  <a:pt x="182" y="53"/>
                  <a:pt x="182" y="53"/>
                  <a:pt x="182" y="53"/>
                </a:cubicBezTo>
                <a:cubicBezTo>
                  <a:pt x="188" y="53"/>
                  <a:pt x="192" y="58"/>
                  <a:pt x="192" y="64"/>
                </a:cubicBezTo>
                <a:cubicBezTo>
                  <a:pt x="192" y="70"/>
                  <a:pt x="188" y="74"/>
                  <a:pt x="182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48" y="74"/>
                  <a:pt x="43" y="70"/>
                  <a:pt x="43" y="64"/>
                </a:cubicBezTo>
                <a:close/>
                <a:moveTo>
                  <a:pt x="235" y="10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0" y="0"/>
                  <a:pt x="235" y="4"/>
                  <a:pt x="235" y="10"/>
                </a:cubicBezTo>
                <a:close/>
                <a:moveTo>
                  <a:pt x="214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98"/>
                  <a:pt x="22" y="298"/>
                  <a:pt x="2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21"/>
                </a:lnTo>
                <a:close/>
                <a:moveTo>
                  <a:pt x="54" y="160"/>
                </a:moveTo>
                <a:cubicBezTo>
                  <a:pt x="182" y="160"/>
                  <a:pt x="182" y="160"/>
                  <a:pt x="182" y="160"/>
                </a:cubicBezTo>
                <a:cubicBezTo>
                  <a:pt x="188" y="160"/>
                  <a:pt x="192" y="155"/>
                  <a:pt x="192" y="149"/>
                </a:cubicBezTo>
                <a:cubicBezTo>
                  <a:pt x="192" y="143"/>
                  <a:pt x="188" y="138"/>
                  <a:pt x="182" y="138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8" y="138"/>
                  <a:pt x="43" y="143"/>
                  <a:pt x="43" y="149"/>
                </a:cubicBezTo>
                <a:cubicBezTo>
                  <a:pt x="43" y="155"/>
                  <a:pt x="48" y="160"/>
                  <a:pt x="54" y="160"/>
                </a:cubicBezTo>
                <a:close/>
                <a:moveTo>
                  <a:pt x="54" y="117"/>
                </a:moveTo>
                <a:cubicBezTo>
                  <a:pt x="182" y="117"/>
                  <a:pt x="182" y="117"/>
                  <a:pt x="182" y="117"/>
                </a:cubicBezTo>
                <a:cubicBezTo>
                  <a:pt x="188" y="117"/>
                  <a:pt x="192" y="112"/>
                  <a:pt x="192" y="106"/>
                </a:cubicBezTo>
                <a:cubicBezTo>
                  <a:pt x="192" y="100"/>
                  <a:pt x="188" y="96"/>
                  <a:pt x="18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3" y="100"/>
                  <a:pt x="43" y="106"/>
                </a:cubicBezTo>
                <a:cubicBezTo>
                  <a:pt x="43" y="112"/>
                  <a:pt x="48" y="117"/>
                  <a:pt x="54" y="117"/>
                </a:cubicBezTo>
                <a:close/>
                <a:moveTo>
                  <a:pt x="159" y="233"/>
                </a:moveTo>
                <a:cubicBezTo>
                  <a:pt x="159" y="234"/>
                  <a:pt x="159" y="234"/>
                  <a:pt x="159" y="234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60" y="238"/>
                  <a:pt x="162" y="243"/>
                  <a:pt x="160" y="248"/>
                </a:cubicBezTo>
                <a:cubicBezTo>
                  <a:pt x="158" y="254"/>
                  <a:pt x="154" y="256"/>
                  <a:pt x="151" y="258"/>
                </a:cubicBezTo>
                <a:cubicBezTo>
                  <a:pt x="151" y="258"/>
                  <a:pt x="151" y="258"/>
                  <a:pt x="151" y="258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0" y="262"/>
                  <a:pt x="148" y="267"/>
                  <a:pt x="144" y="270"/>
                </a:cubicBezTo>
                <a:cubicBezTo>
                  <a:pt x="139" y="274"/>
                  <a:pt x="134" y="274"/>
                  <a:pt x="131" y="273"/>
                </a:cubicBezTo>
                <a:cubicBezTo>
                  <a:pt x="131" y="273"/>
                  <a:pt x="131" y="273"/>
                  <a:pt x="130" y="273"/>
                </a:cubicBezTo>
                <a:cubicBezTo>
                  <a:pt x="130" y="273"/>
                  <a:pt x="130" y="274"/>
                  <a:pt x="130" y="274"/>
                </a:cubicBezTo>
                <a:cubicBezTo>
                  <a:pt x="127" y="276"/>
                  <a:pt x="123" y="279"/>
                  <a:pt x="118" y="279"/>
                </a:cubicBezTo>
                <a:cubicBezTo>
                  <a:pt x="112" y="279"/>
                  <a:pt x="108" y="276"/>
                  <a:pt x="105" y="274"/>
                </a:cubicBezTo>
                <a:cubicBezTo>
                  <a:pt x="105" y="274"/>
                  <a:pt x="105" y="273"/>
                  <a:pt x="105" y="273"/>
                </a:cubicBezTo>
                <a:cubicBezTo>
                  <a:pt x="105" y="273"/>
                  <a:pt x="104" y="273"/>
                  <a:pt x="104" y="273"/>
                </a:cubicBezTo>
                <a:cubicBezTo>
                  <a:pt x="101" y="274"/>
                  <a:pt x="96" y="274"/>
                  <a:pt x="91" y="270"/>
                </a:cubicBezTo>
                <a:cubicBezTo>
                  <a:pt x="87" y="267"/>
                  <a:pt x="86" y="262"/>
                  <a:pt x="85" y="259"/>
                </a:cubicBezTo>
                <a:cubicBezTo>
                  <a:pt x="85" y="259"/>
                  <a:pt x="85" y="259"/>
                  <a:pt x="85" y="258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1" y="256"/>
                  <a:pt x="77" y="254"/>
                  <a:pt x="75" y="248"/>
                </a:cubicBezTo>
                <a:cubicBezTo>
                  <a:pt x="74" y="243"/>
                  <a:pt x="75" y="238"/>
                  <a:pt x="76" y="235"/>
                </a:cubicBezTo>
                <a:cubicBezTo>
                  <a:pt x="77" y="235"/>
                  <a:pt x="77" y="235"/>
                  <a:pt x="77" y="234"/>
                </a:cubicBezTo>
                <a:cubicBezTo>
                  <a:pt x="77" y="234"/>
                  <a:pt x="77" y="234"/>
                  <a:pt x="76" y="233"/>
                </a:cubicBezTo>
                <a:cubicBezTo>
                  <a:pt x="75" y="231"/>
                  <a:pt x="74" y="226"/>
                  <a:pt x="75" y="221"/>
                </a:cubicBezTo>
                <a:cubicBezTo>
                  <a:pt x="77" y="215"/>
                  <a:pt x="81" y="212"/>
                  <a:pt x="84" y="211"/>
                </a:cubicBezTo>
                <a:cubicBezTo>
                  <a:pt x="84" y="211"/>
                  <a:pt x="84" y="210"/>
                  <a:pt x="85" y="210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6" y="207"/>
                  <a:pt x="87" y="202"/>
                  <a:pt x="91" y="198"/>
                </a:cubicBezTo>
                <a:cubicBezTo>
                  <a:pt x="96" y="195"/>
                  <a:pt x="101" y="195"/>
                  <a:pt x="104" y="195"/>
                </a:cubicBezTo>
                <a:cubicBezTo>
                  <a:pt x="104" y="195"/>
                  <a:pt x="105" y="195"/>
                  <a:pt x="105" y="195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8" y="193"/>
                  <a:pt x="112" y="190"/>
                  <a:pt x="118" y="190"/>
                </a:cubicBezTo>
                <a:cubicBezTo>
                  <a:pt x="123" y="190"/>
                  <a:pt x="127" y="193"/>
                  <a:pt x="130" y="195"/>
                </a:cubicBezTo>
                <a:cubicBezTo>
                  <a:pt x="130" y="195"/>
                  <a:pt x="130" y="195"/>
                  <a:pt x="130" y="195"/>
                </a:cubicBezTo>
                <a:cubicBezTo>
                  <a:pt x="131" y="195"/>
                  <a:pt x="131" y="195"/>
                  <a:pt x="131" y="195"/>
                </a:cubicBezTo>
                <a:cubicBezTo>
                  <a:pt x="134" y="195"/>
                  <a:pt x="139" y="195"/>
                  <a:pt x="144" y="198"/>
                </a:cubicBezTo>
                <a:cubicBezTo>
                  <a:pt x="148" y="202"/>
                  <a:pt x="150" y="207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1" y="210"/>
                  <a:pt x="151" y="211"/>
                  <a:pt x="151" y="211"/>
                </a:cubicBezTo>
                <a:cubicBezTo>
                  <a:pt x="154" y="212"/>
                  <a:pt x="158" y="215"/>
                  <a:pt x="160" y="221"/>
                </a:cubicBezTo>
                <a:cubicBezTo>
                  <a:pt x="162" y="226"/>
                  <a:pt x="160" y="231"/>
                  <a:pt x="159" y="233"/>
                </a:cubicBezTo>
                <a:close/>
                <a:moveTo>
                  <a:pt x="137" y="234"/>
                </a:moveTo>
                <a:cubicBezTo>
                  <a:pt x="137" y="231"/>
                  <a:pt x="139" y="229"/>
                  <a:pt x="139" y="228"/>
                </a:cubicBezTo>
                <a:cubicBezTo>
                  <a:pt x="138" y="226"/>
                  <a:pt x="135" y="225"/>
                  <a:pt x="133" y="223"/>
                </a:cubicBezTo>
                <a:cubicBezTo>
                  <a:pt x="132" y="221"/>
                  <a:pt x="131" y="219"/>
                  <a:pt x="130" y="217"/>
                </a:cubicBezTo>
                <a:cubicBezTo>
                  <a:pt x="129" y="217"/>
                  <a:pt x="127" y="217"/>
                  <a:pt x="125" y="216"/>
                </a:cubicBezTo>
                <a:cubicBezTo>
                  <a:pt x="125" y="216"/>
                  <a:pt x="124" y="216"/>
                  <a:pt x="124" y="216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2" y="215"/>
                  <a:pt x="121" y="215"/>
                  <a:pt x="120" y="214"/>
                </a:cubicBezTo>
                <a:cubicBezTo>
                  <a:pt x="120" y="214"/>
                  <a:pt x="120" y="214"/>
                  <a:pt x="119" y="214"/>
                </a:cubicBezTo>
                <a:cubicBezTo>
                  <a:pt x="119" y="213"/>
                  <a:pt x="118" y="213"/>
                  <a:pt x="118" y="213"/>
                </a:cubicBezTo>
                <a:cubicBezTo>
                  <a:pt x="116" y="214"/>
                  <a:pt x="114" y="215"/>
                  <a:pt x="112" y="216"/>
                </a:cubicBezTo>
                <a:cubicBezTo>
                  <a:pt x="109" y="217"/>
                  <a:pt x="107" y="217"/>
                  <a:pt x="105" y="217"/>
                </a:cubicBezTo>
                <a:cubicBezTo>
                  <a:pt x="104" y="219"/>
                  <a:pt x="103" y="221"/>
                  <a:pt x="101" y="223"/>
                </a:cubicBezTo>
                <a:cubicBezTo>
                  <a:pt x="100" y="225"/>
                  <a:pt x="98" y="227"/>
                  <a:pt x="97" y="228"/>
                </a:cubicBezTo>
                <a:cubicBezTo>
                  <a:pt x="97" y="230"/>
                  <a:pt x="98" y="232"/>
                  <a:pt x="98" y="235"/>
                </a:cubicBezTo>
                <a:cubicBezTo>
                  <a:pt x="98" y="237"/>
                  <a:pt x="97" y="240"/>
                  <a:pt x="96" y="242"/>
                </a:cubicBezTo>
                <a:cubicBezTo>
                  <a:pt x="98" y="243"/>
                  <a:pt x="100" y="244"/>
                  <a:pt x="102" y="246"/>
                </a:cubicBezTo>
                <a:cubicBezTo>
                  <a:pt x="103" y="248"/>
                  <a:pt x="104" y="250"/>
                  <a:pt x="105" y="252"/>
                </a:cubicBezTo>
                <a:cubicBezTo>
                  <a:pt x="106" y="252"/>
                  <a:pt x="108" y="252"/>
                  <a:pt x="110" y="252"/>
                </a:cubicBezTo>
                <a:cubicBezTo>
                  <a:pt x="111" y="253"/>
                  <a:pt x="111" y="253"/>
                  <a:pt x="112" y="253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13" y="253"/>
                  <a:pt x="114" y="254"/>
                  <a:pt x="115" y="254"/>
                </a:cubicBezTo>
                <a:cubicBezTo>
                  <a:pt x="115" y="255"/>
                  <a:pt x="116" y="255"/>
                  <a:pt x="116" y="255"/>
                </a:cubicBezTo>
                <a:cubicBezTo>
                  <a:pt x="117" y="255"/>
                  <a:pt x="117" y="256"/>
                  <a:pt x="118" y="256"/>
                </a:cubicBezTo>
                <a:cubicBezTo>
                  <a:pt x="119" y="255"/>
                  <a:pt x="121" y="254"/>
                  <a:pt x="124" y="253"/>
                </a:cubicBezTo>
                <a:cubicBezTo>
                  <a:pt x="126" y="252"/>
                  <a:pt x="129" y="252"/>
                  <a:pt x="131" y="252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131" y="250"/>
                  <a:pt x="132" y="248"/>
                  <a:pt x="133" y="246"/>
                </a:cubicBezTo>
                <a:cubicBezTo>
                  <a:pt x="135" y="244"/>
                  <a:pt x="137" y="242"/>
                  <a:pt x="139" y="241"/>
                </a:cubicBezTo>
                <a:cubicBezTo>
                  <a:pt x="138" y="239"/>
                  <a:pt x="137" y="237"/>
                  <a:pt x="137" y="234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1400" dirty="0">
              <a:ln>
                <a:solidFill>
                  <a:srgbClr val="44546A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" name="Прямая соединительная линия 15">
            <a:extLst>
              <a:ext uri="{FF2B5EF4-FFF2-40B4-BE49-F238E27FC236}">
                <a16:creationId xmlns:a16="http://schemas.microsoft.com/office/drawing/2014/main" xmlns="" id="{47C980A8-1FF0-4943-9872-2702AB4891C9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C47DCA1-9D8D-4488-B4BA-63A5A37101B7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97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D7733-3238-4154-90EA-2B9A4EF1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089924"/>
            <a:ext cx="7181968" cy="38841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Первичная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медико-санитарная помощь населению – приказ Минздрава России от 15 мая 2012 г. №543н «Об утверждении Положения об организации оказания первичной медико-санитарной помощи взрослому населению»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Приказ </a:t>
            </a:r>
            <a:r>
              <a:rPr lang="ru-RU" dirty="0">
                <a:latin typeface="Georgia" panose="02040502050405020303" pitchFamily="18" charset="0"/>
              </a:rPr>
              <a:t>Министерства здравоохранения Российской Федерации от 13.03.2019 г. № 124н "Об утверждении порядка проведения профилактического медицинского осмотра и диспансеризации определенных групп взрослого </a:t>
            </a:r>
            <a:r>
              <a:rPr lang="ru-RU" dirty="0" smtClean="0">
                <a:latin typeface="Georgia" panose="02040502050405020303" pitchFamily="18" charset="0"/>
              </a:rPr>
              <a:t>населения«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Приказ Министерства здравоохранения Российской Федерации от 29.03.2019 г. № 173н "Об утверждении порядка проведения диспансерного наблюдения за взрослыми"</a:t>
            </a: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9B4E4EB-E2E1-4919-BBC1-8B57CDAB343B}"/>
              </a:ext>
            </a:extLst>
          </p:cNvPr>
          <p:cNvSpPr txBox="1">
            <a:spLocks/>
          </p:cNvSpPr>
          <p:nvPr/>
        </p:nvSpPr>
        <p:spPr>
          <a:xfrm>
            <a:off x="1749521" y="49999"/>
            <a:ext cx="6859328" cy="6139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Нормативно-правовая база СДУ</a:t>
            </a:r>
          </a:p>
        </p:txBody>
      </p:sp>
      <p:sp>
        <p:nvSpPr>
          <p:cNvPr id="8" name="Freeform 246"/>
          <p:cNvSpPr>
            <a:spLocks noChangeAspect="1" noEditPoints="1"/>
          </p:cNvSpPr>
          <p:nvPr/>
        </p:nvSpPr>
        <p:spPr bwMode="auto">
          <a:xfrm>
            <a:off x="395536" y="2283718"/>
            <a:ext cx="878595" cy="1193980"/>
          </a:xfrm>
          <a:custGeom>
            <a:avLst/>
            <a:gdLst>
              <a:gd name="T0" fmla="*/ 54 w 235"/>
              <a:gd name="T1" fmla="*/ 53 h 320"/>
              <a:gd name="T2" fmla="*/ 192 w 235"/>
              <a:gd name="T3" fmla="*/ 64 h 320"/>
              <a:gd name="T4" fmla="*/ 54 w 235"/>
              <a:gd name="T5" fmla="*/ 74 h 320"/>
              <a:gd name="T6" fmla="*/ 235 w 235"/>
              <a:gd name="T7" fmla="*/ 10 h 320"/>
              <a:gd name="T8" fmla="*/ 224 w 235"/>
              <a:gd name="T9" fmla="*/ 320 h 320"/>
              <a:gd name="T10" fmla="*/ 0 w 235"/>
              <a:gd name="T11" fmla="*/ 309 h 320"/>
              <a:gd name="T12" fmla="*/ 11 w 235"/>
              <a:gd name="T13" fmla="*/ 0 h 320"/>
              <a:gd name="T14" fmla="*/ 235 w 235"/>
              <a:gd name="T15" fmla="*/ 10 h 320"/>
              <a:gd name="T16" fmla="*/ 22 w 235"/>
              <a:gd name="T17" fmla="*/ 21 h 320"/>
              <a:gd name="T18" fmla="*/ 214 w 235"/>
              <a:gd name="T19" fmla="*/ 298 h 320"/>
              <a:gd name="T20" fmla="*/ 54 w 235"/>
              <a:gd name="T21" fmla="*/ 160 h 320"/>
              <a:gd name="T22" fmla="*/ 192 w 235"/>
              <a:gd name="T23" fmla="*/ 149 h 320"/>
              <a:gd name="T24" fmla="*/ 54 w 235"/>
              <a:gd name="T25" fmla="*/ 138 h 320"/>
              <a:gd name="T26" fmla="*/ 54 w 235"/>
              <a:gd name="T27" fmla="*/ 160 h 320"/>
              <a:gd name="T28" fmla="*/ 182 w 235"/>
              <a:gd name="T29" fmla="*/ 117 h 320"/>
              <a:gd name="T30" fmla="*/ 182 w 235"/>
              <a:gd name="T31" fmla="*/ 96 h 320"/>
              <a:gd name="T32" fmla="*/ 43 w 235"/>
              <a:gd name="T33" fmla="*/ 106 h 320"/>
              <a:gd name="T34" fmla="*/ 159 w 235"/>
              <a:gd name="T35" fmla="*/ 233 h 320"/>
              <a:gd name="T36" fmla="*/ 159 w 235"/>
              <a:gd name="T37" fmla="*/ 235 h 320"/>
              <a:gd name="T38" fmla="*/ 151 w 235"/>
              <a:gd name="T39" fmla="*/ 258 h 320"/>
              <a:gd name="T40" fmla="*/ 151 w 235"/>
              <a:gd name="T41" fmla="*/ 259 h 320"/>
              <a:gd name="T42" fmla="*/ 131 w 235"/>
              <a:gd name="T43" fmla="*/ 273 h 320"/>
              <a:gd name="T44" fmla="*/ 130 w 235"/>
              <a:gd name="T45" fmla="*/ 274 h 320"/>
              <a:gd name="T46" fmla="*/ 105 w 235"/>
              <a:gd name="T47" fmla="*/ 274 h 320"/>
              <a:gd name="T48" fmla="*/ 104 w 235"/>
              <a:gd name="T49" fmla="*/ 273 h 320"/>
              <a:gd name="T50" fmla="*/ 85 w 235"/>
              <a:gd name="T51" fmla="*/ 259 h 320"/>
              <a:gd name="T52" fmla="*/ 84 w 235"/>
              <a:gd name="T53" fmla="*/ 258 h 320"/>
              <a:gd name="T54" fmla="*/ 76 w 235"/>
              <a:gd name="T55" fmla="*/ 235 h 320"/>
              <a:gd name="T56" fmla="*/ 76 w 235"/>
              <a:gd name="T57" fmla="*/ 233 h 320"/>
              <a:gd name="T58" fmla="*/ 84 w 235"/>
              <a:gd name="T59" fmla="*/ 211 h 320"/>
              <a:gd name="T60" fmla="*/ 85 w 235"/>
              <a:gd name="T61" fmla="*/ 210 h 320"/>
              <a:gd name="T62" fmla="*/ 104 w 235"/>
              <a:gd name="T63" fmla="*/ 195 h 320"/>
              <a:gd name="T64" fmla="*/ 105 w 235"/>
              <a:gd name="T65" fmla="*/ 195 h 320"/>
              <a:gd name="T66" fmla="*/ 130 w 235"/>
              <a:gd name="T67" fmla="*/ 195 h 320"/>
              <a:gd name="T68" fmla="*/ 131 w 235"/>
              <a:gd name="T69" fmla="*/ 195 h 320"/>
              <a:gd name="T70" fmla="*/ 151 w 235"/>
              <a:gd name="T71" fmla="*/ 210 h 320"/>
              <a:gd name="T72" fmla="*/ 151 w 235"/>
              <a:gd name="T73" fmla="*/ 211 h 320"/>
              <a:gd name="T74" fmla="*/ 159 w 235"/>
              <a:gd name="T75" fmla="*/ 233 h 320"/>
              <a:gd name="T76" fmla="*/ 139 w 235"/>
              <a:gd name="T77" fmla="*/ 228 h 320"/>
              <a:gd name="T78" fmla="*/ 130 w 235"/>
              <a:gd name="T79" fmla="*/ 217 h 320"/>
              <a:gd name="T80" fmla="*/ 124 w 235"/>
              <a:gd name="T81" fmla="*/ 216 h 320"/>
              <a:gd name="T82" fmla="*/ 120 w 235"/>
              <a:gd name="T83" fmla="*/ 214 h 320"/>
              <a:gd name="T84" fmla="*/ 118 w 235"/>
              <a:gd name="T85" fmla="*/ 213 h 320"/>
              <a:gd name="T86" fmla="*/ 105 w 235"/>
              <a:gd name="T87" fmla="*/ 217 h 320"/>
              <a:gd name="T88" fmla="*/ 97 w 235"/>
              <a:gd name="T89" fmla="*/ 228 h 320"/>
              <a:gd name="T90" fmla="*/ 96 w 235"/>
              <a:gd name="T91" fmla="*/ 242 h 320"/>
              <a:gd name="T92" fmla="*/ 105 w 235"/>
              <a:gd name="T93" fmla="*/ 252 h 320"/>
              <a:gd name="T94" fmla="*/ 112 w 235"/>
              <a:gd name="T95" fmla="*/ 253 h 320"/>
              <a:gd name="T96" fmla="*/ 115 w 235"/>
              <a:gd name="T97" fmla="*/ 254 h 320"/>
              <a:gd name="T98" fmla="*/ 118 w 235"/>
              <a:gd name="T99" fmla="*/ 256 h 320"/>
              <a:gd name="T100" fmla="*/ 131 w 235"/>
              <a:gd name="T101" fmla="*/ 252 h 320"/>
              <a:gd name="T102" fmla="*/ 133 w 235"/>
              <a:gd name="T103" fmla="*/ 246 h 320"/>
              <a:gd name="T104" fmla="*/ 137 w 235"/>
              <a:gd name="T105" fmla="*/ 2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" h="320">
                <a:moveTo>
                  <a:pt x="43" y="64"/>
                </a:moveTo>
                <a:cubicBezTo>
                  <a:pt x="43" y="58"/>
                  <a:pt x="48" y="53"/>
                  <a:pt x="54" y="53"/>
                </a:cubicBezTo>
                <a:cubicBezTo>
                  <a:pt x="182" y="53"/>
                  <a:pt x="182" y="53"/>
                  <a:pt x="182" y="53"/>
                </a:cubicBezTo>
                <a:cubicBezTo>
                  <a:pt x="188" y="53"/>
                  <a:pt x="192" y="58"/>
                  <a:pt x="192" y="64"/>
                </a:cubicBezTo>
                <a:cubicBezTo>
                  <a:pt x="192" y="70"/>
                  <a:pt x="188" y="74"/>
                  <a:pt x="182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48" y="74"/>
                  <a:pt x="43" y="70"/>
                  <a:pt x="43" y="64"/>
                </a:cubicBezTo>
                <a:close/>
                <a:moveTo>
                  <a:pt x="235" y="10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0" y="0"/>
                  <a:pt x="235" y="4"/>
                  <a:pt x="235" y="10"/>
                </a:cubicBezTo>
                <a:close/>
                <a:moveTo>
                  <a:pt x="214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98"/>
                  <a:pt x="22" y="298"/>
                  <a:pt x="2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21"/>
                </a:lnTo>
                <a:close/>
                <a:moveTo>
                  <a:pt x="54" y="160"/>
                </a:moveTo>
                <a:cubicBezTo>
                  <a:pt x="182" y="160"/>
                  <a:pt x="182" y="160"/>
                  <a:pt x="182" y="160"/>
                </a:cubicBezTo>
                <a:cubicBezTo>
                  <a:pt x="188" y="160"/>
                  <a:pt x="192" y="155"/>
                  <a:pt x="192" y="149"/>
                </a:cubicBezTo>
                <a:cubicBezTo>
                  <a:pt x="192" y="143"/>
                  <a:pt x="188" y="138"/>
                  <a:pt x="182" y="138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8" y="138"/>
                  <a:pt x="43" y="143"/>
                  <a:pt x="43" y="149"/>
                </a:cubicBezTo>
                <a:cubicBezTo>
                  <a:pt x="43" y="155"/>
                  <a:pt x="48" y="160"/>
                  <a:pt x="54" y="160"/>
                </a:cubicBezTo>
                <a:close/>
                <a:moveTo>
                  <a:pt x="54" y="117"/>
                </a:moveTo>
                <a:cubicBezTo>
                  <a:pt x="182" y="117"/>
                  <a:pt x="182" y="117"/>
                  <a:pt x="182" y="117"/>
                </a:cubicBezTo>
                <a:cubicBezTo>
                  <a:pt x="188" y="117"/>
                  <a:pt x="192" y="112"/>
                  <a:pt x="192" y="106"/>
                </a:cubicBezTo>
                <a:cubicBezTo>
                  <a:pt x="192" y="100"/>
                  <a:pt x="188" y="96"/>
                  <a:pt x="18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3" y="100"/>
                  <a:pt x="43" y="106"/>
                </a:cubicBezTo>
                <a:cubicBezTo>
                  <a:pt x="43" y="112"/>
                  <a:pt x="48" y="117"/>
                  <a:pt x="54" y="117"/>
                </a:cubicBezTo>
                <a:close/>
                <a:moveTo>
                  <a:pt x="159" y="233"/>
                </a:moveTo>
                <a:cubicBezTo>
                  <a:pt x="159" y="234"/>
                  <a:pt x="159" y="234"/>
                  <a:pt x="159" y="234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60" y="238"/>
                  <a:pt x="162" y="243"/>
                  <a:pt x="160" y="248"/>
                </a:cubicBezTo>
                <a:cubicBezTo>
                  <a:pt x="158" y="254"/>
                  <a:pt x="154" y="256"/>
                  <a:pt x="151" y="258"/>
                </a:cubicBezTo>
                <a:cubicBezTo>
                  <a:pt x="151" y="258"/>
                  <a:pt x="151" y="258"/>
                  <a:pt x="151" y="258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0" y="262"/>
                  <a:pt x="148" y="267"/>
                  <a:pt x="144" y="270"/>
                </a:cubicBezTo>
                <a:cubicBezTo>
                  <a:pt x="139" y="274"/>
                  <a:pt x="134" y="274"/>
                  <a:pt x="131" y="273"/>
                </a:cubicBezTo>
                <a:cubicBezTo>
                  <a:pt x="131" y="273"/>
                  <a:pt x="131" y="273"/>
                  <a:pt x="130" y="273"/>
                </a:cubicBezTo>
                <a:cubicBezTo>
                  <a:pt x="130" y="273"/>
                  <a:pt x="130" y="274"/>
                  <a:pt x="130" y="274"/>
                </a:cubicBezTo>
                <a:cubicBezTo>
                  <a:pt x="127" y="276"/>
                  <a:pt x="123" y="279"/>
                  <a:pt x="118" y="279"/>
                </a:cubicBezTo>
                <a:cubicBezTo>
                  <a:pt x="112" y="279"/>
                  <a:pt x="108" y="276"/>
                  <a:pt x="105" y="274"/>
                </a:cubicBezTo>
                <a:cubicBezTo>
                  <a:pt x="105" y="274"/>
                  <a:pt x="105" y="273"/>
                  <a:pt x="105" y="273"/>
                </a:cubicBezTo>
                <a:cubicBezTo>
                  <a:pt x="105" y="273"/>
                  <a:pt x="104" y="273"/>
                  <a:pt x="104" y="273"/>
                </a:cubicBezTo>
                <a:cubicBezTo>
                  <a:pt x="101" y="274"/>
                  <a:pt x="96" y="274"/>
                  <a:pt x="91" y="270"/>
                </a:cubicBezTo>
                <a:cubicBezTo>
                  <a:pt x="87" y="267"/>
                  <a:pt x="86" y="262"/>
                  <a:pt x="85" y="259"/>
                </a:cubicBezTo>
                <a:cubicBezTo>
                  <a:pt x="85" y="259"/>
                  <a:pt x="85" y="259"/>
                  <a:pt x="85" y="258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1" y="256"/>
                  <a:pt x="77" y="254"/>
                  <a:pt x="75" y="248"/>
                </a:cubicBezTo>
                <a:cubicBezTo>
                  <a:pt x="74" y="243"/>
                  <a:pt x="75" y="238"/>
                  <a:pt x="76" y="235"/>
                </a:cubicBezTo>
                <a:cubicBezTo>
                  <a:pt x="77" y="235"/>
                  <a:pt x="77" y="235"/>
                  <a:pt x="77" y="234"/>
                </a:cubicBezTo>
                <a:cubicBezTo>
                  <a:pt x="77" y="234"/>
                  <a:pt x="77" y="234"/>
                  <a:pt x="76" y="233"/>
                </a:cubicBezTo>
                <a:cubicBezTo>
                  <a:pt x="75" y="231"/>
                  <a:pt x="74" y="226"/>
                  <a:pt x="75" y="221"/>
                </a:cubicBezTo>
                <a:cubicBezTo>
                  <a:pt x="77" y="215"/>
                  <a:pt x="81" y="212"/>
                  <a:pt x="84" y="211"/>
                </a:cubicBezTo>
                <a:cubicBezTo>
                  <a:pt x="84" y="211"/>
                  <a:pt x="84" y="210"/>
                  <a:pt x="85" y="210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6" y="207"/>
                  <a:pt x="87" y="202"/>
                  <a:pt x="91" y="198"/>
                </a:cubicBezTo>
                <a:cubicBezTo>
                  <a:pt x="96" y="195"/>
                  <a:pt x="101" y="195"/>
                  <a:pt x="104" y="195"/>
                </a:cubicBezTo>
                <a:cubicBezTo>
                  <a:pt x="104" y="195"/>
                  <a:pt x="105" y="195"/>
                  <a:pt x="105" y="195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8" y="193"/>
                  <a:pt x="112" y="190"/>
                  <a:pt x="118" y="190"/>
                </a:cubicBezTo>
                <a:cubicBezTo>
                  <a:pt x="123" y="190"/>
                  <a:pt x="127" y="193"/>
                  <a:pt x="130" y="195"/>
                </a:cubicBezTo>
                <a:cubicBezTo>
                  <a:pt x="130" y="195"/>
                  <a:pt x="130" y="195"/>
                  <a:pt x="130" y="195"/>
                </a:cubicBezTo>
                <a:cubicBezTo>
                  <a:pt x="131" y="195"/>
                  <a:pt x="131" y="195"/>
                  <a:pt x="131" y="195"/>
                </a:cubicBezTo>
                <a:cubicBezTo>
                  <a:pt x="134" y="195"/>
                  <a:pt x="139" y="195"/>
                  <a:pt x="144" y="198"/>
                </a:cubicBezTo>
                <a:cubicBezTo>
                  <a:pt x="148" y="202"/>
                  <a:pt x="150" y="207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1" y="210"/>
                  <a:pt x="151" y="211"/>
                  <a:pt x="151" y="211"/>
                </a:cubicBezTo>
                <a:cubicBezTo>
                  <a:pt x="154" y="212"/>
                  <a:pt x="158" y="215"/>
                  <a:pt x="160" y="221"/>
                </a:cubicBezTo>
                <a:cubicBezTo>
                  <a:pt x="162" y="226"/>
                  <a:pt x="160" y="231"/>
                  <a:pt x="159" y="233"/>
                </a:cubicBezTo>
                <a:close/>
                <a:moveTo>
                  <a:pt x="137" y="234"/>
                </a:moveTo>
                <a:cubicBezTo>
                  <a:pt x="137" y="231"/>
                  <a:pt x="139" y="229"/>
                  <a:pt x="139" y="228"/>
                </a:cubicBezTo>
                <a:cubicBezTo>
                  <a:pt x="138" y="226"/>
                  <a:pt x="135" y="225"/>
                  <a:pt x="133" y="223"/>
                </a:cubicBezTo>
                <a:cubicBezTo>
                  <a:pt x="132" y="221"/>
                  <a:pt x="131" y="219"/>
                  <a:pt x="130" y="217"/>
                </a:cubicBezTo>
                <a:cubicBezTo>
                  <a:pt x="129" y="217"/>
                  <a:pt x="127" y="217"/>
                  <a:pt x="125" y="216"/>
                </a:cubicBezTo>
                <a:cubicBezTo>
                  <a:pt x="125" y="216"/>
                  <a:pt x="124" y="216"/>
                  <a:pt x="124" y="216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2" y="215"/>
                  <a:pt x="121" y="215"/>
                  <a:pt x="120" y="214"/>
                </a:cubicBezTo>
                <a:cubicBezTo>
                  <a:pt x="120" y="214"/>
                  <a:pt x="120" y="214"/>
                  <a:pt x="119" y="214"/>
                </a:cubicBezTo>
                <a:cubicBezTo>
                  <a:pt x="119" y="213"/>
                  <a:pt x="118" y="213"/>
                  <a:pt x="118" y="213"/>
                </a:cubicBezTo>
                <a:cubicBezTo>
                  <a:pt x="116" y="214"/>
                  <a:pt x="114" y="215"/>
                  <a:pt x="112" y="216"/>
                </a:cubicBezTo>
                <a:cubicBezTo>
                  <a:pt x="109" y="217"/>
                  <a:pt x="107" y="217"/>
                  <a:pt x="105" y="217"/>
                </a:cubicBezTo>
                <a:cubicBezTo>
                  <a:pt x="104" y="219"/>
                  <a:pt x="103" y="221"/>
                  <a:pt x="101" y="223"/>
                </a:cubicBezTo>
                <a:cubicBezTo>
                  <a:pt x="100" y="225"/>
                  <a:pt x="98" y="227"/>
                  <a:pt x="97" y="228"/>
                </a:cubicBezTo>
                <a:cubicBezTo>
                  <a:pt x="97" y="230"/>
                  <a:pt x="98" y="232"/>
                  <a:pt x="98" y="235"/>
                </a:cubicBezTo>
                <a:cubicBezTo>
                  <a:pt x="98" y="237"/>
                  <a:pt x="97" y="240"/>
                  <a:pt x="96" y="242"/>
                </a:cubicBezTo>
                <a:cubicBezTo>
                  <a:pt x="98" y="243"/>
                  <a:pt x="100" y="244"/>
                  <a:pt x="102" y="246"/>
                </a:cubicBezTo>
                <a:cubicBezTo>
                  <a:pt x="103" y="248"/>
                  <a:pt x="104" y="250"/>
                  <a:pt x="105" y="252"/>
                </a:cubicBezTo>
                <a:cubicBezTo>
                  <a:pt x="106" y="252"/>
                  <a:pt x="108" y="252"/>
                  <a:pt x="110" y="252"/>
                </a:cubicBezTo>
                <a:cubicBezTo>
                  <a:pt x="111" y="253"/>
                  <a:pt x="111" y="253"/>
                  <a:pt x="112" y="253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13" y="253"/>
                  <a:pt x="114" y="254"/>
                  <a:pt x="115" y="254"/>
                </a:cubicBezTo>
                <a:cubicBezTo>
                  <a:pt x="115" y="255"/>
                  <a:pt x="116" y="255"/>
                  <a:pt x="116" y="255"/>
                </a:cubicBezTo>
                <a:cubicBezTo>
                  <a:pt x="117" y="255"/>
                  <a:pt x="117" y="256"/>
                  <a:pt x="118" y="256"/>
                </a:cubicBezTo>
                <a:cubicBezTo>
                  <a:pt x="119" y="255"/>
                  <a:pt x="121" y="254"/>
                  <a:pt x="124" y="253"/>
                </a:cubicBezTo>
                <a:cubicBezTo>
                  <a:pt x="126" y="252"/>
                  <a:pt x="129" y="252"/>
                  <a:pt x="131" y="252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131" y="250"/>
                  <a:pt x="132" y="248"/>
                  <a:pt x="133" y="246"/>
                </a:cubicBezTo>
                <a:cubicBezTo>
                  <a:pt x="135" y="244"/>
                  <a:pt x="137" y="242"/>
                  <a:pt x="139" y="241"/>
                </a:cubicBezTo>
                <a:cubicBezTo>
                  <a:pt x="138" y="239"/>
                  <a:pt x="137" y="237"/>
                  <a:pt x="137" y="234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1400" dirty="0">
              <a:ln>
                <a:solidFill>
                  <a:srgbClr val="44546A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" name="Прямая соединительная линия 15">
            <a:extLst>
              <a:ext uri="{FF2B5EF4-FFF2-40B4-BE49-F238E27FC236}">
                <a16:creationId xmlns:a16="http://schemas.microsoft.com/office/drawing/2014/main" xmlns="" id="{47C980A8-1FF0-4943-9872-2702AB4891C9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C47DCA1-9D8D-4488-B4BA-63A5A37101B7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78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233" y="2983667"/>
            <a:ext cx="557832" cy="50753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9B4E4EB-E2E1-4919-BBC1-8B57CDAB343B}"/>
              </a:ext>
            </a:extLst>
          </p:cNvPr>
          <p:cNvSpPr txBox="1">
            <a:spLocks/>
          </p:cNvSpPr>
          <p:nvPr/>
        </p:nvSpPr>
        <p:spPr>
          <a:xfrm>
            <a:off x="1908676" y="26729"/>
            <a:ext cx="5393476" cy="6910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Инфраструктура СДУ</a:t>
            </a:r>
          </a:p>
        </p:txBody>
      </p:sp>
      <p:sp>
        <p:nvSpPr>
          <p:cNvPr id="8" name="Freeform 333"/>
          <p:cNvSpPr>
            <a:spLocks noChangeAspect="1" noEditPoints="1"/>
          </p:cNvSpPr>
          <p:nvPr/>
        </p:nvSpPr>
        <p:spPr bwMode="auto">
          <a:xfrm>
            <a:off x="1405310" y="1060709"/>
            <a:ext cx="375492" cy="405027"/>
          </a:xfrm>
          <a:custGeom>
            <a:avLst/>
            <a:gdLst>
              <a:gd name="T0" fmla="*/ 170 w 298"/>
              <a:gd name="T1" fmla="*/ 86 h 299"/>
              <a:gd name="T2" fmla="*/ 160 w 298"/>
              <a:gd name="T3" fmla="*/ 96 h 299"/>
              <a:gd name="T4" fmla="*/ 138 w 298"/>
              <a:gd name="T5" fmla="*/ 96 h 299"/>
              <a:gd name="T6" fmla="*/ 128 w 298"/>
              <a:gd name="T7" fmla="*/ 86 h 299"/>
              <a:gd name="T8" fmla="*/ 128 w 298"/>
              <a:gd name="T9" fmla="*/ 64 h 299"/>
              <a:gd name="T10" fmla="*/ 138 w 298"/>
              <a:gd name="T11" fmla="*/ 54 h 299"/>
              <a:gd name="T12" fmla="*/ 160 w 298"/>
              <a:gd name="T13" fmla="*/ 54 h 299"/>
              <a:gd name="T14" fmla="*/ 170 w 298"/>
              <a:gd name="T15" fmla="*/ 64 h 299"/>
              <a:gd name="T16" fmla="*/ 298 w 298"/>
              <a:gd name="T17" fmla="*/ 75 h 299"/>
              <a:gd name="T18" fmla="*/ 288 w 298"/>
              <a:gd name="T19" fmla="*/ 288 h 299"/>
              <a:gd name="T20" fmla="*/ 21 w 298"/>
              <a:gd name="T21" fmla="*/ 299 h 299"/>
              <a:gd name="T22" fmla="*/ 10 w 298"/>
              <a:gd name="T23" fmla="*/ 86 h 299"/>
              <a:gd name="T24" fmla="*/ 10 w 298"/>
              <a:gd name="T25" fmla="*/ 64 h 299"/>
              <a:gd name="T26" fmla="*/ 74 w 298"/>
              <a:gd name="T27" fmla="*/ 11 h 299"/>
              <a:gd name="T28" fmla="*/ 213 w 298"/>
              <a:gd name="T29" fmla="*/ 0 h 299"/>
              <a:gd name="T30" fmla="*/ 224 w 298"/>
              <a:gd name="T31" fmla="*/ 64 h 299"/>
              <a:gd name="T32" fmla="*/ 298 w 298"/>
              <a:gd name="T33" fmla="*/ 75 h 299"/>
              <a:gd name="T34" fmla="*/ 160 w 298"/>
              <a:gd name="T35" fmla="*/ 278 h 299"/>
              <a:gd name="T36" fmla="*/ 181 w 298"/>
              <a:gd name="T37" fmla="*/ 214 h 299"/>
              <a:gd name="T38" fmla="*/ 138 w 298"/>
              <a:gd name="T39" fmla="*/ 214 h 299"/>
              <a:gd name="T40" fmla="*/ 117 w 298"/>
              <a:gd name="T41" fmla="*/ 278 h 299"/>
              <a:gd name="T42" fmla="*/ 138 w 298"/>
              <a:gd name="T43" fmla="*/ 214 h 299"/>
              <a:gd name="T44" fmla="*/ 213 w 298"/>
              <a:gd name="T45" fmla="*/ 86 h 299"/>
              <a:gd name="T46" fmla="*/ 202 w 298"/>
              <a:gd name="T47" fmla="*/ 22 h 299"/>
              <a:gd name="T48" fmla="*/ 96 w 298"/>
              <a:gd name="T49" fmla="*/ 75 h 299"/>
              <a:gd name="T50" fmla="*/ 32 w 298"/>
              <a:gd name="T51" fmla="*/ 86 h 299"/>
              <a:gd name="T52" fmla="*/ 96 w 298"/>
              <a:gd name="T53" fmla="*/ 278 h 299"/>
              <a:gd name="T54" fmla="*/ 106 w 298"/>
              <a:gd name="T55" fmla="*/ 192 h 299"/>
              <a:gd name="T56" fmla="*/ 202 w 298"/>
              <a:gd name="T57" fmla="*/ 203 h 299"/>
              <a:gd name="T58" fmla="*/ 266 w 298"/>
              <a:gd name="T59" fmla="*/ 278 h 299"/>
              <a:gd name="T60" fmla="*/ 64 w 298"/>
              <a:gd name="T61" fmla="*/ 107 h 299"/>
              <a:gd name="T62" fmla="*/ 64 w 298"/>
              <a:gd name="T63" fmla="*/ 128 h 299"/>
              <a:gd name="T64" fmla="*/ 64 w 298"/>
              <a:gd name="T65" fmla="*/ 107 h 299"/>
              <a:gd name="T66" fmla="*/ 53 w 298"/>
              <a:gd name="T67" fmla="*/ 160 h 299"/>
              <a:gd name="T68" fmla="*/ 74 w 298"/>
              <a:gd name="T69" fmla="*/ 160 h 299"/>
              <a:gd name="T70" fmla="*/ 106 w 298"/>
              <a:gd name="T71" fmla="*/ 150 h 299"/>
              <a:gd name="T72" fmla="*/ 106 w 298"/>
              <a:gd name="T73" fmla="*/ 171 h 299"/>
              <a:gd name="T74" fmla="*/ 106 w 298"/>
              <a:gd name="T75" fmla="*/ 150 h 299"/>
              <a:gd name="T76" fmla="*/ 96 w 298"/>
              <a:gd name="T77" fmla="*/ 118 h 299"/>
              <a:gd name="T78" fmla="*/ 117 w 298"/>
              <a:gd name="T79" fmla="*/ 118 h 299"/>
              <a:gd name="T80" fmla="*/ 149 w 298"/>
              <a:gd name="T81" fmla="*/ 150 h 299"/>
              <a:gd name="T82" fmla="*/ 149 w 298"/>
              <a:gd name="T83" fmla="*/ 171 h 299"/>
              <a:gd name="T84" fmla="*/ 149 w 298"/>
              <a:gd name="T85" fmla="*/ 150 h 299"/>
              <a:gd name="T86" fmla="*/ 181 w 298"/>
              <a:gd name="T87" fmla="*/ 160 h 299"/>
              <a:gd name="T88" fmla="*/ 202 w 298"/>
              <a:gd name="T89" fmla="*/ 160 h 299"/>
              <a:gd name="T90" fmla="*/ 192 w 298"/>
              <a:gd name="T91" fmla="*/ 107 h 299"/>
              <a:gd name="T92" fmla="*/ 192 w 298"/>
              <a:gd name="T93" fmla="*/ 128 h 299"/>
              <a:gd name="T94" fmla="*/ 192 w 298"/>
              <a:gd name="T95" fmla="*/ 107 h 299"/>
              <a:gd name="T96" fmla="*/ 53 w 298"/>
              <a:gd name="T97" fmla="*/ 203 h 299"/>
              <a:gd name="T98" fmla="*/ 74 w 298"/>
              <a:gd name="T99" fmla="*/ 203 h 299"/>
              <a:gd name="T100" fmla="*/ 64 w 298"/>
              <a:gd name="T101" fmla="*/ 235 h 299"/>
              <a:gd name="T102" fmla="*/ 64 w 298"/>
              <a:gd name="T103" fmla="*/ 256 h 299"/>
              <a:gd name="T104" fmla="*/ 64 w 298"/>
              <a:gd name="T105" fmla="*/ 235 h 299"/>
              <a:gd name="T106" fmla="*/ 245 w 298"/>
              <a:gd name="T107" fmla="*/ 118 h 299"/>
              <a:gd name="T108" fmla="*/ 224 w 298"/>
              <a:gd name="T109" fmla="*/ 118 h 299"/>
              <a:gd name="T110" fmla="*/ 234 w 298"/>
              <a:gd name="T111" fmla="*/ 171 h 299"/>
              <a:gd name="T112" fmla="*/ 234 w 298"/>
              <a:gd name="T113" fmla="*/ 150 h 299"/>
              <a:gd name="T114" fmla="*/ 234 w 298"/>
              <a:gd name="T115" fmla="*/ 171 h 299"/>
              <a:gd name="T116" fmla="*/ 245 w 298"/>
              <a:gd name="T117" fmla="*/ 203 h 299"/>
              <a:gd name="T118" fmla="*/ 224 w 298"/>
              <a:gd name="T119" fmla="*/ 203 h 299"/>
              <a:gd name="T120" fmla="*/ 234 w 298"/>
              <a:gd name="T121" fmla="*/ 256 h 299"/>
              <a:gd name="T122" fmla="*/ 234 w 298"/>
              <a:gd name="T123" fmla="*/ 235 h 299"/>
              <a:gd name="T124" fmla="*/ 234 w 298"/>
              <a:gd name="T125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99">
                <a:moveTo>
                  <a:pt x="181" y="75"/>
                </a:moveTo>
                <a:cubicBezTo>
                  <a:pt x="181" y="81"/>
                  <a:pt x="176" y="86"/>
                  <a:pt x="17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102"/>
                  <a:pt x="155" y="107"/>
                  <a:pt x="149" y="107"/>
                </a:cubicBezTo>
                <a:cubicBezTo>
                  <a:pt x="143" y="107"/>
                  <a:pt x="138" y="102"/>
                  <a:pt x="138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2" y="86"/>
                  <a:pt x="117" y="81"/>
                  <a:pt x="117" y="75"/>
                </a:cubicBezTo>
                <a:cubicBezTo>
                  <a:pt x="117" y="69"/>
                  <a:pt x="122" y="64"/>
                  <a:pt x="12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48"/>
                  <a:pt x="143" y="43"/>
                  <a:pt x="149" y="43"/>
                </a:cubicBezTo>
                <a:cubicBezTo>
                  <a:pt x="155" y="43"/>
                  <a:pt x="160" y="48"/>
                  <a:pt x="160" y="5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6" y="64"/>
                  <a:pt x="181" y="69"/>
                  <a:pt x="181" y="75"/>
                </a:cubicBezTo>
                <a:close/>
                <a:moveTo>
                  <a:pt x="298" y="75"/>
                </a:moveTo>
                <a:cubicBezTo>
                  <a:pt x="298" y="81"/>
                  <a:pt x="294" y="86"/>
                  <a:pt x="288" y="86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9"/>
                  <a:pt x="277" y="299"/>
                </a:cubicBezTo>
                <a:cubicBezTo>
                  <a:pt x="21" y="299"/>
                  <a:pt x="21" y="299"/>
                  <a:pt x="21" y="299"/>
                </a:cubicBezTo>
                <a:cubicBezTo>
                  <a:pt x="15" y="299"/>
                  <a:pt x="10" y="294"/>
                  <a:pt x="10" y="288"/>
                </a:cubicBezTo>
                <a:cubicBezTo>
                  <a:pt x="10" y="86"/>
                  <a:pt x="10" y="86"/>
                  <a:pt x="10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69"/>
                  <a:pt x="4" y="64"/>
                  <a:pt x="1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9" y="0"/>
                  <a:pt x="85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5"/>
                  <a:pt x="224" y="11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94" y="64"/>
                  <a:pt x="298" y="69"/>
                  <a:pt x="298" y="75"/>
                </a:cubicBezTo>
                <a:close/>
                <a:moveTo>
                  <a:pt x="160" y="214"/>
                </a:moveTo>
                <a:cubicBezTo>
                  <a:pt x="160" y="278"/>
                  <a:pt x="160" y="278"/>
                  <a:pt x="160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14"/>
                  <a:pt x="181" y="214"/>
                  <a:pt x="181" y="214"/>
                </a:cubicBezTo>
                <a:lnTo>
                  <a:pt x="160" y="214"/>
                </a:lnTo>
                <a:close/>
                <a:moveTo>
                  <a:pt x="138" y="214"/>
                </a:moveTo>
                <a:cubicBezTo>
                  <a:pt x="117" y="214"/>
                  <a:pt x="117" y="214"/>
                  <a:pt x="117" y="214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38" y="278"/>
                  <a:pt x="138" y="278"/>
                  <a:pt x="138" y="278"/>
                </a:cubicBezTo>
                <a:lnTo>
                  <a:pt x="138" y="214"/>
                </a:lnTo>
                <a:close/>
                <a:moveTo>
                  <a:pt x="266" y="86"/>
                </a:moveTo>
                <a:cubicBezTo>
                  <a:pt x="213" y="86"/>
                  <a:pt x="213" y="86"/>
                  <a:pt x="213" y="86"/>
                </a:cubicBezTo>
                <a:cubicBezTo>
                  <a:pt x="207" y="86"/>
                  <a:pt x="202" y="81"/>
                  <a:pt x="202" y="75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81"/>
                  <a:pt x="91" y="86"/>
                  <a:pt x="85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278"/>
                  <a:pt x="32" y="278"/>
                  <a:pt x="32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6" y="197"/>
                  <a:pt x="100" y="192"/>
                  <a:pt x="10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8" y="192"/>
                  <a:pt x="202" y="197"/>
                  <a:pt x="202" y="203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66" y="278"/>
                  <a:pt x="266" y="278"/>
                  <a:pt x="266" y="278"/>
                </a:cubicBezTo>
                <a:lnTo>
                  <a:pt x="266" y="86"/>
                </a:lnTo>
                <a:close/>
                <a:moveTo>
                  <a:pt x="64" y="107"/>
                </a:moveTo>
                <a:cubicBezTo>
                  <a:pt x="58" y="107"/>
                  <a:pt x="53" y="112"/>
                  <a:pt x="53" y="118"/>
                </a:cubicBezTo>
                <a:cubicBezTo>
                  <a:pt x="53" y="124"/>
                  <a:pt x="58" y="128"/>
                  <a:pt x="64" y="128"/>
                </a:cubicBezTo>
                <a:cubicBezTo>
                  <a:pt x="70" y="128"/>
                  <a:pt x="74" y="124"/>
                  <a:pt x="74" y="118"/>
                </a:cubicBezTo>
                <a:cubicBezTo>
                  <a:pt x="74" y="112"/>
                  <a:pt x="70" y="107"/>
                  <a:pt x="64" y="107"/>
                </a:cubicBezTo>
                <a:close/>
                <a:moveTo>
                  <a:pt x="64" y="150"/>
                </a:moveTo>
                <a:cubicBezTo>
                  <a:pt x="58" y="150"/>
                  <a:pt x="53" y="154"/>
                  <a:pt x="53" y="160"/>
                </a:cubicBezTo>
                <a:cubicBezTo>
                  <a:pt x="53" y="166"/>
                  <a:pt x="58" y="171"/>
                  <a:pt x="64" y="171"/>
                </a:cubicBezTo>
                <a:cubicBezTo>
                  <a:pt x="70" y="171"/>
                  <a:pt x="74" y="166"/>
                  <a:pt x="74" y="160"/>
                </a:cubicBezTo>
                <a:cubicBezTo>
                  <a:pt x="74" y="154"/>
                  <a:pt x="70" y="150"/>
                  <a:pt x="64" y="150"/>
                </a:cubicBezTo>
                <a:close/>
                <a:moveTo>
                  <a:pt x="106" y="150"/>
                </a:moveTo>
                <a:cubicBezTo>
                  <a:pt x="100" y="150"/>
                  <a:pt x="96" y="154"/>
                  <a:pt x="96" y="160"/>
                </a:cubicBezTo>
                <a:cubicBezTo>
                  <a:pt x="96" y="166"/>
                  <a:pt x="100" y="171"/>
                  <a:pt x="106" y="171"/>
                </a:cubicBezTo>
                <a:cubicBezTo>
                  <a:pt x="112" y="171"/>
                  <a:pt x="117" y="166"/>
                  <a:pt x="117" y="160"/>
                </a:cubicBezTo>
                <a:cubicBezTo>
                  <a:pt x="117" y="154"/>
                  <a:pt x="112" y="150"/>
                  <a:pt x="106" y="150"/>
                </a:cubicBezTo>
                <a:close/>
                <a:moveTo>
                  <a:pt x="106" y="107"/>
                </a:moveTo>
                <a:cubicBezTo>
                  <a:pt x="100" y="107"/>
                  <a:pt x="96" y="112"/>
                  <a:pt x="96" y="118"/>
                </a:cubicBezTo>
                <a:cubicBezTo>
                  <a:pt x="96" y="124"/>
                  <a:pt x="100" y="128"/>
                  <a:pt x="106" y="128"/>
                </a:cubicBezTo>
                <a:cubicBezTo>
                  <a:pt x="112" y="128"/>
                  <a:pt x="117" y="124"/>
                  <a:pt x="117" y="118"/>
                </a:cubicBezTo>
                <a:cubicBezTo>
                  <a:pt x="117" y="112"/>
                  <a:pt x="112" y="107"/>
                  <a:pt x="106" y="107"/>
                </a:cubicBezTo>
                <a:close/>
                <a:moveTo>
                  <a:pt x="149" y="150"/>
                </a:moveTo>
                <a:cubicBezTo>
                  <a:pt x="143" y="150"/>
                  <a:pt x="138" y="154"/>
                  <a:pt x="138" y="160"/>
                </a:cubicBezTo>
                <a:cubicBezTo>
                  <a:pt x="138" y="166"/>
                  <a:pt x="143" y="171"/>
                  <a:pt x="149" y="171"/>
                </a:cubicBezTo>
                <a:cubicBezTo>
                  <a:pt x="155" y="171"/>
                  <a:pt x="160" y="166"/>
                  <a:pt x="160" y="160"/>
                </a:cubicBezTo>
                <a:cubicBezTo>
                  <a:pt x="160" y="154"/>
                  <a:pt x="155" y="150"/>
                  <a:pt x="149" y="150"/>
                </a:cubicBezTo>
                <a:close/>
                <a:moveTo>
                  <a:pt x="192" y="150"/>
                </a:moveTo>
                <a:cubicBezTo>
                  <a:pt x="186" y="150"/>
                  <a:pt x="181" y="154"/>
                  <a:pt x="181" y="160"/>
                </a:cubicBezTo>
                <a:cubicBezTo>
                  <a:pt x="181" y="166"/>
                  <a:pt x="186" y="171"/>
                  <a:pt x="192" y="171"/>
                </a:cubicBezTo>
                <a:cubicBezTo>
                  <a:pt x="198" y="171"/>
                  <a:pt x="202" y="166"/>
                  <a:pt x="202" y="160"/>
                </a:cubicBezTo>
                <a:cubicBezTo>
                  <a:pt x="202" y="154"/>
                  <a:pt x="198" y="150"/>
                  <a:pt x="192" y="150"/>
                </a:cubicBezTo>
                <a:close/>
                <a:moveTo>
                  <a:pt x="192" y="107"/>
                </a:moveTo>
                <a:cubicBezTo>
                  <a:pt x="186" y="107"/>
                  <a:pt x="181" y="112"/>
                  <a:pt x="181" y="118"/>
                </a:cubicBezTo>
                <a:cubicBezTo>
                  <a:pt x="181" y="124"/>
                  <a:pt x="186" y="128"/>
                  <a:pt x="192" y="128"/>
                </a:cubicBezTo>
                <a:cubicBezTo>
                  <a:pt x="198" y="128"/>
                  <a:pt x="202" y="124"/>
                  <a:pt x="202" y="118"/>
                </a:cubicBezTo>
                <a:cubicBezTo>
                  <a:pt x="202" y="112"/>
                  <a:pt x="198" y="107"/>
                  <a:pt x="192" y="107"/>
                </a:cubicBezTo>
                <a:close/>
                <a:moveTo>
                  <a:pt x="64" y="192"/>
                </a:moveTo>
                <a:cubicBezTo>
                  <a:pt x="58" y="192"/>
                  <a:pt x="53" y="197"/>
                  <a:pt x="53" y="203"/>
                </a:cubicBezTo>
                <a:cubicBezTo>
                  <a:pt x="53" y="209"/>
                  <a:pt x="58" y="214"/>
                  <a:pt x="64" y="214"/>
                </a:cubicBezTo>
                <a:cubicBezTo>
                  <a:pt x="70" y="214"/>
                  <a:pt x="74" y="209"/>
                  <a:pt x="74" y="203"/>
                </a:cubicBezTo>
                <a:cubicBezTo>
                  <a:pt x="74" y="197"/>
                  <a:pt x="70" y="192"/>
                  <a:pt x="64" y="192"/>
                </a:cubicBezTo>
                <a:close/>
                <a:moveTo>
                  <a:pt x="64" y="235"/>
                </a:moveTo>
                <a:cubicBezTo>
                  <a:pt x="58" y="235"/>
                  <a:pt x="53" y="240"/>
                  <a:pt x="53" y="246"/>
                </a:cubicBezTo>
                <a:cubicBezTo>
                  <a:pt x="53" y="252"/>
                  <a:pt x="58" y="256"/>
                  <a:pt x="64" y="256"/>
                </a:cubicBezTo>
                <a:cubicBezTo>
                  <a:pt x="70" y="256"/>
                  <a:pt x="74" y="252"/>
                  <a:pt x="74" y="246"/>
                </a:cubicBezTo>
                <a:cubicBezTo>
                  <a:pt x="74" y="240"/>
                  <a:pt x="70" y="235"/>
                  <a:pt x="64" y="235"/>
                </a:cubicBezTo>
                <a:close/>
                <a:moveTo>
                  <a:pt x="234" y="128"/>
                </a:moveTo>
                <a:cubicBezTo>
                  <a:pt x="240" y="128"/>
                  <a:pt x="245" y="124"/>
                  <a:pt x="245" y="118"/>
                </a:cubicBezTo>
                <a:cubicBezTo>
                  <a:pt x="245" y="112"/>
                  <a:pt x="240" y="107"/>
                  <a:pt x="234" y="107"/>
                </a:cubicBezTo>
                <a:cubicBezTo>
                  <a:pt x="228" y="107"/>
                  <a:pt x="224" y="112"/>
                  <a:pt x="224" y="118"/>
                </a:cubicBezTo>
                <a:cubicBezTo>
                  <a:pt x="224" y="124"/>
                  <a:pt x="228" y="128"/>
                  <a:pt x="234" y="128"/>
                </a:cubicBezTo>
                <a:close/>
                <a:moveTo>
                  <a:pt x="234" y="171"/>
                </a:moveTo>
                <a:cubicBezTo>
                  <a:pt x="240" y="171"/>
                  <a:pt x="245" y="166"/>
                  <a:pt x="245" y="160"/>
                </a:cubicBezTo>
                <a:cubicBezTo>
                  <a:pt x="245" y="154"/>
                  <a:pt x="240" y="150"/>
                  <a:pt x="234" y="150"/>
                </a:cubicBezTo>
                <a:cubicBezTo>
                  <a:pt x="228" y="150"/>
                  <a:pt x="224" y="154"/>
                  <a:pt x="224" y="160"/>
                </a:cubicBezTo>
                <a:cubicBezTo>
                  <a:pt x="224" y="166"/>
                  <a:pt x="228" y="171"/>
                  <a:pt x="234" y="171"/>
                </a:cubicBezTo>
                <a:close/>
                <a:moveTo>
                  <a:pt x="234" y="214"/>
                </a:moveTo>
                <a:cubicBezTo>
                  <a:pt x="240" y="214"/>
                  <a:pt x="245" y="209"/>
                  <a:pt x="245" y="203"/>
                </a:cubicBezTo>
                <a:cubicBezTo>
                  <a:pt x="245" y="197"/>
                  <a:pt x="240" y="192"/>
                  <a:pt x="234" y="192"/>
                </a:cubicBezTo>
                <a:cubicBezTo>
                  <a:pt x="228" y="192"/>
                  <a:pt x="224" y="197"/>
                  <a:pt x="224" y="203"/>
                </a:cubicBezTo>
                <a:cubicBezTo>
                  <a:pt x="224" y="209"/>
                  <a:pt x="228" y="214"/>
                  <a:pt x="234" y="214"/>
                </a:cubicBezTo>
                <a:close/>
                <a:moveTo>
                  <a:pt x="234" y="256"/>
                </a:moveTo>
                <a:cubicBezTo>
                  <a:pt x="240" y="256"/>
                  <a:pt x="245" y="252"/>
                  <a:pt x="245" y="246"/>
                </a:cubicBezTo>
                <a:cubicBezTo>
                  <a:pt x="245" y="240"/>
                  <a:pt x="240" y="235"/>
                  <a:pt x="234" y="235"/>
                </a:cubicBezTo>
                <a:cubicBezTo>
                  <a:pt x="228" y="235"/>
                  <a:pt x="224" y="240"/>
                  <a:pt x="224" y="246"/>
                </a:cubicBezTo>
                <a:cubicBezTo>
                  <a:pt x="224" y="252"/>
                  <a:pt x="228" y="256"/>
                  <a:pt x="234" y="256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7163599" y="1060709"/>
            <a:ext cx="355520" cy="405027"/>
          </a:xfrm>
          <a:custGeom>
            <a:avLst/>
            <a:gdLst>
              <a:gd name="T0" fmla="*/ 10 w 320"/>
              <a:gd name="T1" fmla="*/ 0 h 235"/>
              <a:gd name="T2" fmla="*/ 0 w 320"/>
              <a:gd name="T3" fmla="*/ 224 h 235"/>
              <a:gd name="T4" fmla="*/ 309 w 320"/>
              <a:gd name="T5" fmla="*/ 235 h 235"/>
              <a:gd name="T6" fmla="*/ 320 w 320"/>
              <a:gd name="T7" fmla="*/ 11 h 235"/>
              <a:gd name="T8" fmla="*/ 85 w 320"/>
              <a:gd name="T9" fmla="*/ 214 h 235"/>
              <a:gd name="T10" fmla="*/ 64 w 320"/>
              <a:gd name="T11" fmla="*/ 150 h 235"/>
              <a:gd name="T12" fmla="*/ 85 w 320"/>
              <a:gd name="T13" fmla="*/ 214 h 235"/>
              <a:gd name="T14" fmla="*/ 106 w 320"/>
              <a:gd name="T15" fmla="*/ 214 h 235"/>
              <a:gd name="T16" fmla="*/ 96 w 320"/>
              <a:gd name="T17" fmla="*/ 128 h 235"/>
              <a:gd name="T18" fmla="*/ 42 w 320"/>
              <a:gd name="T19" fmla="*/ 139 h 235"/>
              <a:gd name="T20" fmla="*/ 21 w 320"/>
              <a:gd name="T21" fmla="*/ 214 h 235"/>
              <a:gd name="T22" fmla="*/ 298 w 320"/>
              <a:gd name="T23" fmla="*/ 22 h 235"/>
              <a:gd name="T24" fmla="*/ 42 w 320"/>
              <a:gd name="T25" fmla="*/ 96 h 235"/>
              <a:gd name="T26" fmla="*/ 64 w 320"/>
              <a:gd name="T27" fmla="*/ 96 h 235"/>
              <a:gd name="T28" fmla="*/ 42 w 320"/>
              <a:gd name="T29" fmla="*/ 96 h 235"/>
              <a:gd name="T30" fmla="*/ 53 w 320"/>
              <a:gd name="T31" fmla="*/ 43 h 235"/>
              <a:gd name="T32" fmla="*/ 53 w 320"/>
              <a:gd name="T33" fmla="*/ 64 h 235"/>
              <a:gd name="T34" fmla="*/ 85 w 320"/>
              <a:gd name="T35" fmla="*/ 96 h 235"/>
              <a:gd name="T36" fmla="*/ 106 w 320"/>
              <a:gd name="T37" fmla="*/ 96 h 235"/>
              <a:gd name="T38" fmla="*/ 85 w 320"/>
              <a:gd name="T39" fmla="*/ 96 h 235"/>
              <a:gd name="T40" fmla="*/ 96 w 320"/>
              <a:gd name="T41" fmla="*/ 43 h 235"/>
              <a:gd name="T42" fmla="*/ 96 w 320"/>
              <a:gd name="T43" fmla="*/ 64 h 235"/>
              <a:gd name="T44" fmla="*/ 128 w 320"/>
              <a:gd name="T45" fmla="*/ 96 h 235"/>
              <a:gd name="T46" fmla="*/ 149 w 320"/>
              <a:gd name="T47" fmla="*/ 96 h 235"/>
              <a:gd name="T48" fmla="*/ 128 w 320"/>
              <a:gd name="T49" fmla="*/ 96 h 235"/>
              <a:gd name="T50" fmla="*/ 138 w 320"/>
              <a:gd name="T51" fmla="*/ 43 h 235"/>
              <a:gd name="T52" fmla="*/ 138 w 320"/>
              <a:gd name="T53" fmla="*/ 64 h 235"/>
              <a:gd name="T54" fmla="*/ 170 w 320"/>
              <a:gd name="T55" fmla="*/ 96 h 235"/>
              <a:gd name="T56" fmla="*/ 192 w 320"/>
              <a:gd name="T57" fmla="*/ 96 h 235"/>
              <a:gd name="T58" fmla="*/ 170 w 320"/>
              <a:gd name="T59" fmla="*/ 96 h 235"/>
              <a:gd name="T60" fmla="*/ 181 w 320"/>
              <a:gd name="T61" fmla="*/ 43 h 235"/>
              <a:gd name="T62" fmla="*/ 181 w 320"/>
              <a:gd name="T63" fmla="*/ 64 h 235"/>
              <a:gd name="T64" fmla="*/ 213 w 320"/>
              <a:gd name="T65" fmla="*/ 96 h 235"/>
              <a:gd name="T66" fmla="*/ 234 w 320"/>
              <a:gd name="T67" fmla="*/ 96 h 235"/>
              <a:gd name="T68" fmla="*/ 213 w 320"/>
              <a:gd name="T69" fmla="*/ 96 h 235"/>
              <a:gd name="T70" fmla="*/ 224 w 320"/>
              <a:gd name="T71" fmla="*/ 43 h 235"/>
              <a:gd name="T72" fmla="*/ 224 w 320"/>
              <a:gd name="T73" fmla="*/ 64 h 235"/>
              <a:gd name="T74" fmla="*/ 256 w 320"/>
              <a:gd name="T75" fmla="*/ 96 h 235"/>
              <a:gd name="T76" fmla="*/ 277 w 320"/>
              <a:gd name="T77" fmla="*/ 96 h 235"/>
              <a:gd name="T78" fmla="*/ 256 w 320"/>
              <a:gd name="T79" fmla="*/ 96 h 235"/>
              <a:gd name="T80" fmla="*/ 138 w 320"/>
              <a:gd name="T81" fmla="*/ 128 h 235"/>
              <a:gd name="T82" fmla="*/ 138 w 320"/>
              <a:gd name="T83" fmla="*/ 150 h 235"/>
              <a:gd name="T84" fmla="*/ 170 w 320"/>
              <a:gd name="T85" fmla="*/ 139 h 235"/>
              <a:gd name="T86" fmla="*/ 192 w 320"/>
              <a:gd name="T87" fmla="*/ 139 h 235"/>
              <a:gd name="T88" fmla="*/ 170 w 320"/>
              <a:gd name="T89" fmla="*/ 139 h 235"/>
              <a:gd name="T90" fmla="*/ 224 w 320"/>
              <a:gd name="T91" fmla="*/ 128 h 235"/>
              <a:gd name="T92" fmla="*/ 224 w 320"/>
              <a:gd name="T93" fmla="*/ 150 h 235"/>
              <a:gd name="T94" fmla="*/ 256 w 320"/>
              <a:gd name="T95" fmla="*/ 139 h 235"/>
              <a:gd name="T96" fmla="*/ 277 w 320"/>
              <a:gd name="T97" fmla="*/ 139 h 235"/>
              <a:gd name="T98" fmla="*/ 256 w 320"/>
              <a:gd name="T99" fmla="*/ 139 h 235"/>
              <a:gd name="T100" fmla="*/ 138 w 320"/>
              <a:gd name="T101" fmla="*/ 171 h 235"/>
              <a:gd name="T102" fmla="*/ 138 w 320"/>
              <a:gd name="T103" fmla="*/ 192 h 235"/>
              <a:gd name="T104" fmla="*/ 170 w 320"/>
              <a:gd name="T105" fmla="*/ 182 h 235"/>
              <a:gd name="T106" fmla="*/ 192 w 320"/>
              <a:gd name="T107" fmla="*/ 182 h 235"/>
              <a:gd name="T108" fmla="*/ 170 w 320"/>
              <a:gd name="T109" fmla="*/ 182 h 235"/>
              <a:gd name="T110" fmla="*/ 224 w 320"/>
              <a:gd name="T111" fmla="*/ 171 h 235"/>
              <a:gd name="T112" fmla="*/ 224 w 320"/>
              <a:gd name="T113" fmla="*/ 192 h 235"/>
              <a:gd name="T114" fmla="*/ 256 w 320"/>
              <a:gd name="T115" fmla="*/ 182 h 235"/>
              <a:gd name="T116" fmla="*/ 277 w 320"/>
              <a:gd name="T117" fmla="*/ 182 h 235"/>
              <a:gd name="T118" fmla="*/ 256 w 320"/>
              <a:gd name="T119" fmla="*/ 182 h 235"/>
              <a:gd name="T120" fmla="*/ 266 w 320"/>
              <a:gd name="T121" fmla="*/ 43 h 235"/>
              <a:gd name="T122" fmla="*/ 266 w 320"/>
              <a:gd name="T123" fmla="*/ 6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" h="235">
                <a:moveTo>
                  <a:pt x="30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0"/>
                  <a:pt x="4" y="235"/>
                  <a:pt x="10" y="235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15" y="235"/>
                  <a:pt x="320" y="230"/>
                  <a:pt x="320" y="22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20" y="5"/>
                  <a:pt x="315" y="0"/>
                  <a:pt x="309" y="0"/>
                </a:cubicBezTo>
                <a:close/>
                <a:moveTo>
                  <a:pt x="85" y="214"/>
                </a:moveTo>
                <a:cubicBezTo>
                  <a:pt x="64" y="214"/>
                  <a:pt x="64" y="214"/>
                  <a:pt x="64" y="214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85" y="150"/>
                  <a:pt x="85" y="150"/>
                  <a:pt x="85" y="150"/>
                </a:cubicBezTo>
                <a:lnTo>
                  <a:pt x="85" y="214"/>
                </a:lnTo>
                <a:close/>
                <a:moveTo>
                  <a:pt x="298" y="214"/>
                </a:moveTo>
                <a:cubicBezTo>
                  <a:pt x="106" y="214"/>
                  <a:pt x="106" y="214"/>
                  <a:pt x="106" y="214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6" y="133"/>
                  <a:pt x="102" y="128"/>
                  <a:pt x="96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47" y="128"/>
                  <a:pt x="42" y="133"/>
                  <a:pt x="42" y="139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2"/>
                  <a:pt x="21" y="22"/>
                  <a:pt x="21" y="22"/>
                </a:cubicBezTo>
                <a:cubicBezTo>
                  <a:pt x="298" y="22"/>
                  <a:pt x="298" y="22"/>
                  <a:pt x="298" y="22"/>
                </a:cubicBezTo>
                <a:lnTo>
                  <a:pt x="298" y="214"/>
                </a:lnTo>
                <a:close/>
                <a:moveTo>
                  <a:pt x="42" y="96"/>
                </a:moveTo>
                <a:cubicBezTo>
                  <a:pt x="42" y="90"/>
                  <a:pt x="47" y="86"/>
                  <a:pt x="53" y="86"/>
                </a:cubicBezTo>
                <a:cubicBezTo>
                  <a:pt x="59" y="86"/>
                  <a:pt x="64" y="90"/>
                  <a:pt x="64" y="96"/>
                </a:cubicBezTo>
                <a:cubicBezTo>
                  <a:pt x="64" y="102"/>
                  <a:pt x="59" y="107"/>
                  <a:pt x="53" y="107"/>
                </a:cubicBezTo>
                <a:cubicBezTo>
                  <a:pt x="47" y="107"/>
                  <a:pt x="42" y="102"/>
                  <a:pt x="42" y="96"/>
                </a:cubicBezTo>
                <a:close/>
                <a:moveTo>
                  <a:pt x="42" y="54"/>
                </a:moveTo>
                <a:cubicBezTo>
                  <a:pt x="42" y="48"/>
                  <a:pt x="47" y="43"/>
                  <a:pt x="53" y="43"/>
                </a:cubicBezTo>
                <a:cubicBezTo>
                  <a:pt x="59" y="43"/>
                  <a:pt x="64" y="48"/>
                  <a:pt x="64" y="54"/>
                </a:cubicBezTo>
                <a:cubicBezTo>
                  <a:pt x="64" y="60"/>
                  <a:pt x="59" y="64"/>
                  <a:pt x="53" y="64"/>
                </a:cubicBezTo>
                <a:cubicBezTo>
                  <a:pt x="47" y="64"/>
                  <a:pt x="42" y="60"/>
                  <a:pt x="42" y="54"/>
                </a:cubicBezTo>
                <a:close/>
                <a:moveTo>
                  <a:pt x="85" y="96"/>
                </a:moveTo>
                <a:cubicBezTo>
                  <a:pt x="85" y="90"/>
                  <a:pt x="90" y="86"/>
                  <a:pt x="96" y="86"/>
                </a:cubicBezTo>
                <a:cubicBezTo>
                  <a:pt x="102" y="86"/>
                  <a:pt x="106" y="90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90" y="107"/>
                  <a:pt x="85" y="102"/>
                  <a:pt x="85" y="96"/>
                </a:cubicBezTo>
                <a:close/>
                <a:moveTo>
                  <a:pt x="85" y="54"/>
                </a:moveTo>
                <a:cubicBezTo>
                  <a:pt x="85" y="48"/>
                  <a:pt x="90" y="43"/>
                  <a:pt x="96" y="43"/>
                </a:cubicBezTo>
                <a:cubicBezTo>
                  <a:pt x="102" y="43"/>
                  <a:pt x="106" y="48"/>
                  <a:pt x="106" y="54"/>
                </a:cubicBezTo>
                <a:cubicBezTo>
                  <a:pt x="106" y="60"/>
                  <a:pt x="102" y="64"/>
                  <a:pt x="96" y="64"/>
                </a:cubicBezTo>
                <a:cubicBezTo>
                  <a:pt x="90" y="64"/>
                  <a:pt x="85" y="60"/>
                  <a:pt x="85" y="54"/>
                </a:cubicBezTo>
                <a:close/>
                <a:moveTo>
                  <a:pt x="128" y="96"/>
                </a:moveTo>
                <a:cubicBezTo>
                  <a:pt x="128" y="90"/>
                  <a:pt x="132" y="86"/>
                  <a:pt x="138" y="86"/>
                </a:cubicBezTo>
                <a:cubicBezTo>
                  <a:pt x="144" y="86"/>
                  <a:pt x="149" y="90"/>
                  <a:pt x="149" y="96"/>
                </a:cubicBezTo>
                <a:cubicBezTo>
                  <a:pt x="149" y="102"/>
                  <a:pt x="144" y="107"/>
                  <a:pt x="138" y="107"/>
                </a:cubicBezTo>
                <a:cubicBezTo>
                  <a:pt x="132" y="107"/>
                  <a:pt x="128" y="102"/>
                  <a:pt x="128" y="96"/>
                </a:cubicBezTo>
                <a:close/>
                <a:moveTo>
                  <a:pt x="128" y="54"/>
                </a:moveTo>
                <a:cubicBezTo>
                  <a:pt x="128" y="48"/>
                  <a:pt x="132" y="43"/>
                  <a:pt x="138" y="43"/>
                </a:cubicBezTo>
                <a:cubicBezTo>
                  <a:pt x="144" y="43"/>
                  <a:pt x="149" y="48"/>
                  <a:pt x="149" y="54"/>
                </a:cubicBezTo>
                <a:cubicBezTo>
                  <a:pt x="149" y="60"/>
                  <a:pt x="144" y="64"/>
                  <a:pt x="138" y="64"/>
                </a:cubicBezTo>
                <a:cubicBezTo>
                  <a:pt x="132" y="64"/>
                  <a:pt x="128" y="60"/>
                  <a:pt x="128" y="54"/>
                </a:cubicBezTo>
                <a:close/>
                <a:moveTo>
                  <a:pt x="170" y="96"/>
                </a:moveTo>
                <a:cubicBezTo>
                  <a:pt x="170" y="90"/>
                  <a:pt x="175" y="86"/>
                  <a:pt x="181" y="86"/>
                </a:cubicBezTo>
                <a:cubicBezTo>
                  <a:pt x="187" y="86"/>
                  <a:pt x="192" y="90"/>
                  <a:pt x="192" y="96"/>
                </a:cubicBezTo>
                <a:cubicBezTo>
                  <a:pt x="192" y="102"/>
                  <a:pt x="187" y="107"/>
                  <a:pt x="181" y="107"/>
                </a:cubicBezTo>
                <a:cubicBezTo>
                  <a:pt x="175" y="107"/>
                  <a:pt x="170" y="102"/>
                  <a:pt x="170" y="96"/>
                </a:cubicBezTo>
                <a:close/>
                <a:moveTo>
                  <a:pt x="170" y="54"/>
                </a:moveTo>
                <a:cubicBezTo>
                  <a:pt x="170" y="48"/>
                  <a:pt x="175" y="43"/>
                  <a:pt x="181" y="43"/>
                </a:cubicBezTo>
                <a:cubicBezTo>
                  <a:pt x="187" y="43"/>
                  <a:pt x="192" y="48"/>
                  <a:pt x="192" y="54"/>
                </a:cubicBezTo>
                <a:cubicBezTo>
                  <a:pt x="192" y="60"/>
                  <a:pt x="187" y="64"/>
                  <a:pt x="181" y="64"/>
                </a:cubicBezTo>
                <a:cubicBezTo>
                  <a:pt x="175" y="64"/>
                  <a:pt x="170" y="60"/>
                  <a:pt x="170" y="54"/>
                </a:cubicBezTo>
                <a:close/>
                <a:moveTo>
                  <a:pt x="213" y="96"/>
                </a:moveTo>
                <a:cubicBezTo>
                  <a:pt x="213" y="90"/>
                  <a:pt x="218" y="86"/>
                  <a:pt x="224" y="86"/>
                </a:cubicBezTo>
                <a:cubicBezTo>
                  <a:pt x="230" y="86"/>
                  <a:pt x="234" y="90"/>
                  <a:pt x="234" y="96"/>
                </a:cubicBezTo>
                <a:cubicBezTo>
                  <a:pt x="234" y="102"/>
                  <a:pt x="230" y="107"/>
                  <a:pt x="224" y="107"/>
                </a:cubicBezTo>
                <a:cubicBezTo>
                  <a:pt x="218" y="107"/>
                  <a:pt x="213" y="102"/>
                  <a:pt x="213" y="96"/>
                </a:cubicBezTo>
                <a:close/>
                <a:moveTo>
                  <a:pt x="213" y="54"/>
                </a:moveTo>
                <a:cubicBezTo>
                  <a:pt x="213" y="48"/>
                  <a:pt x="218" y="43"/>
                  <a:pt x="224" y="43"/>
                </a:cubicBezTo>
                <a:cubicBezTo>
                  <a:pt x="230" y="43"/>
                  <a:pt x="234" y="48"/>
                  <a:pt x="234" y="54"/>
                </a:cubicBezTo>
                <a:cubicBezTo>
                  <a:pt x="234" y="60"/>
                  <a:pt x="230" y="64"/>
                  <a:pt x="224" y="64"/>
                </a:cubicBezTo>
                <a:cubicBezTo>
                  <a:pt x="218" y="64"/>
                  <a:pt x="213" y="60"/>
                  <a:pt x="213" y="54"/>
                </a:cubicBezTo>
                <a:close/>
                <a:moveTo>
                  <a:pt x="256" y="96"/>
                </a:moveTo>
                <a:cubicBezTo>
                  <a:pt x="256" y="90"/>
                  <a:pt x="260" y="86"/>
                  <a:pt x="266" y="86"/>
                </a:cubicBezTo>
                <a:cubicBezTo>
                  <a:pt x="272" y="86"/>
                  <a:pt x="277" y="90"/>
                  <a:pt x="277" y="96"/>
                </a:cubicBezTo>
                <a:cubicBezTo>
                  <a:pt x="277" y="102"/>
                  <a:pt x="272" y="107"/>
                  <a:pt x="266" y="107"/>
                </a:cubicBezTo>
                <a:cubicBezTo>
                  <a:pt x="260" y="107"/>
                  <a:pt x="256" y="102"/>
                  <a:pt x="256" y="96"/>
                </a:cubicBezTo>
                <a:close/>
                <a:moveTo>
                  <a:pt x="128" y="139"/>
                </a:moveTo>
                <a:cubicBezTo>
                  <a:pt x="128" y="133"/>
                  <a:pt x="132" y="128"/>
                  <a:pt x="138" y="128"/>
                </a:cubicBezTo>
                <a:cubicBezTo>
                  <a:pt x="144" y="128"/>
                  <a:pt x="149" y="133"/>
                  <a:pt x="149" y="139"/>
                </a:cubicBezTo>
                <a:cubicBezTo>
                  <a:pt x="149" y="145"/>
                  <a:pt x="144" y="150"/>
                  <a:pt x="138" y="150"/>
                </a:cubicBezTo>
                <a:cubicBezTo>
                  <a:pt x="132" y="150"/>
                  <a:pt x="128" y="145"/>
                  <a:pt x="128" y="139"/>
                </a:cubicBezTo>
                <a:close/>
                <a:moveTo>
                  <a:pt x="170" y="139"/>
                </a:moveTo>
                <a:cubicBezTo>
                  <a:pt x="170" y="133"/>
                  <a:pt x="175" y="128"/>
                  <a:pt x="181" y="128"/>
                </a:cubicBezTo>
                <a:cubicBezTo>
                  <a:pt x="187" y="128"/>
                  <a:pt x="192" y="133"/>
                  <a:pt x="192" y="139"/>
                </a:cubicBezTo>
                <a:cubicBezTo>
                  <a:pt x="192" y="145"/>
                  <a:pt x="187" y="150"/>
                  <a:pt x="181" y="150"/>
                </a:cubicBezTo>
                <a:cubicBezTo>
                  <a:pt x="175" y="150"/>
                  <a:pt x="170" y="145"/>
                  <a:pt x="170" y="139"/>
                </a:cubicBezTo>
                <a:close/>
                <a:moveTo>
                  <a:pt x="213" y="139"/>
                </a:moveTo>
                <a:cubicBezTo>
                  <a:pt x="213" y="133"/>
                  <a:pt x="218" y="128"/>
                  <a:pt x="224" y="128"/>
                </a:cubicBezTo>
                <a:cubicBezTo>
                  <a:pt x="230" y="128"/>
                  <a:pt x="234" y="133"/>
                  <a:pt x="234" y="139"/>
                </a:cubicBezTo>
                <a:cubicBezTo>
                  <a:pt x="234" y="145"/>
                  <a:pt x="230" y="150"/>
                  <a:pt x="224" y="150"/>
                </a:cubicBezTo>
                <a:cubicBezTo>
                  <a:pt x="218" y="150"/>
                  <a:pt x="213" y="145"/>
                  <a:pt x="213" y="139"/>
                </a:cubicBezTo>
                <a:close/>
                <a:moveTo>
                  <a:pt x="256" y="139"/>
                </a:moveTo>
                <a:cubicBezTo>
                  <a:pt x="256" y="133"/>
                  <a:pt x="260" y="128"/>
                  <a:pt x="266" y="128"/>
                </a:cubicBezTo>
                <a:cubicBezTo>
                  <a:pt x="272" y="128"/>
                  <a:pt x="277" y="133"/>
                  <a:pt x="277" y="139"/>
                </a:cubicBezTo>
                <a:cubicBezTo>
                  <a:pt x="277" y="145"/>
                  <a:pt x="272" y="150"/>
                  <a:pt x="266" y="150"/>
                </a:cubicBezTo>
                <a:cubicBezTo>
                  <a:pt x="260" y="150"/>
                  <a:pt x="256" y="145"/>
                  <a:pt x="256" y="139"/>
                </a:cubicBezTo>
                <a:close/>
                <a:moveTo>
                  <a:pt x="128" y="182"/>
                </a:moveTo>
                <a:cubicBezTo>
                  <a:pt x="128" y="176"/>
                  <a:pt x="132" y="171"/>
                  <a:pt x="138" y="171"/>
                </a:cubicBezTo>
                <a:cubicBezTo>
                  <a:pt x="144" y="171"/>
                  <a:pt x="149" y="176"/>
                  <a:pt x="149" y="182"/>
                </a:cubicBezTo>
                <a:cubicBezTo>
                  <a:pt x="149" y="188"/>
                  <a:pt x="144" y="192"/>
                  <a:pt x="138" y="192"/>
                </a:cubicBezTo>
                <a:cubicBezTo>
                  <a:pt x="132" y="192"/>
                  <a:pt x="128" y="188"/>
                  <a:pt x="128" y="182"/>
                </a:cubicBezTo>
                <a:close/>
                <a:moveTo>
                  <a:pt x="170" y="182"/>
                </a:moveTo>
                <a:cubicBezTo>
                  <a:pt x="170" y="176"/>
                  <a:pt x="175" y="171"/>
                  <a:pt x="181" y="171"/>
                </a:cubicBezTo>
                <a:cubicBezTo>
                  <a:pt x="187" y="171"/>
                  <a:pt x="192" y="176"/>
                  <a:pt x="192" y="182"/>
                </a:cubicBezTo>
                <a:cubicBezTo>
                  <a:pt x="192" y="188"/>
                  <a:pt x="187" y="192"/>
                  <a:pt x="181" y="192"/>
                </a:cubicBezTo>
                <a:cubicBezTo>
                  <a:pt x="175" y="192"/>
                  <a:pt x="170" y="188"/>
                  <a:pt x="170" y="182"/>
                </a:cubicBezTo>
                <a:close/>
                <a:moveTo>
                  <a:pt x="213" y="182"/>
                </a:moveTo>
                <a:cubicBezTo>
                  <a:pt x="213" y="176"/>
                  <a:pt x="218" y="171"/>
                  <a:pt x="224" y="171"/>
                </a:cubicBezTo>
                <a:cubicBezTo>
                  <a:pt x="230" y="171"/>
                  <a:pt x="234" y="176"/>
                  <a:pt x="234" y="182"/>
                </a:cubicBezTo>
                <a:cubicBezTo>
                  <a:pt x="234" y="188"/>
                  <a:pt x="230" y="192"/>
                  <a:pt x="224" y="192"/>
                </a:cubicBezTo>
                <a:cubicBezTo>
                  <a:pt x="218" y="192"/>
                  <a:pt x="213" y="188"/>
                  <a:pt x="213" y="182"/>
                </a:cubicBezTo>
                <a:close/>
                <a:moveTo>
                  <a:pt x="256" y="182"/>
                </a:moveTo>
                <a:cubicBezTo>
                  <a:pt x="256" y="176"/>
                  <a:pt x="260" y="171"/>
                  <a:pt x="266" y="171"/>
                </a:cubicBezTo>
                <a:cubicBezTo>
                  <a:pt x="272" y="171"/>
                  <a:pt x="277" y="176"/>
                  <a:pt x="277" y="182"/>
                </a:cubicBezTo>
                <a:cubicBezTo>
                  <a:pt x="277" y="188"/>
                  <a:pt x="272" y="192"/>
                  <a:pt x="266" y="192"/>
                </a:cubicBezTo>
                <a:cubicBezTo>
                  <a:pt x="260" y="192"/>
                  <a:pt x="256" y="188"/>
                  <a:pt x="256" y="182"/>
                </a:cubicBezTo>
                <a:close/>
                <a:moveTo>
                  <a:pt x="256" y="54"/>
                </a:moveTo>
                <a:cubicBezTo>
                  <a:pt x="256" y="48"/>
                  <a:pt x="260" y="43"/>
                  <a:pt x="266" y="43"/>
                </a:cubicBezTo>
                <a:cubicBezTo>
                  <a:pt x="272" y="43"/>
                  <a:pt x="277" y="48"/>
                  <a:pt x="277" y="54"/>
                </a:cubicBezTo>
                <a:cubicBezTo>
                  <a:pt x="277" y="60"/>
                  <a:pt x="272" y="64"/>
                  <a:pt x="266" y="64"/>
                </a:cubicBezTo>
                <a:cubicBezTo>
                  <a:pt x="260" y="64"/>
                  <a:pt x="256" y="60"/>
                  <a:pt x="256" y="54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1" t="33593" r="42127" b="53247"/>
          <a:stretch/>
        </p:blipFill>
        <p:spPr>
          <a:xfrm>
            <a:off x="4124769" y="950277"/>
            <a:ext cx="411237" cy="473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/>
        </p:nvGrpSpPr>
        <p:grpSpPr>
          <a:xfrm>
            <a:off x="3365365" y="1956192"/>
            <a:ext cx="2041679" cy="1369005"/>
            <a:chOff x="4143890" y="2797578"/>
            <a:chExt cx="2722238" cy="182534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5" t="23066" r="8660" b="17794"/>
            <a:stretch/>
          </p:blipFill>
          <p:spPr>
            <a:xfrm>
              <a:off x="5221086" y="3089589"/>
              <a:ext cx="567846" cy="409323"/>
            </a:xfrm>
            <a:prstGeom prst="rect">
              <a:avLst/>
            </a:prstGeom>
          </p:spPr>
        </p:pic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5300621" y="3982582"/>
              <a:ext cx="368997" cy="393827"/>
            </a:xfrm>
            <a:custGeom>
              <a:avLst/>
              <a:gdLst>
                <a:gd name="T0" fmla="*/ 10 w 320"/>
                <a:gd name="T1" fmla="*/ 0 h 235"/>
                <a:gd name="T2" fmla="*/ 0 w 320"/>
                <a:gd name="T3" fmla="*/ 224 h 235"/>
                <a:gd name="T4" fmla="*/ 309 w 320"/>
                <a:gd name="T5" fmla="*/ 235 h 235"/>
                <a:gd name="T6" fmla="*/ 320 w 320"/>
                <a:gd name="T7" fmla="*/ 11 h 235"/>
                <a:gd name="T8" fmla="*/ 85 w 320"/>
                <a:gd name="T9" fmla="*/ 214 h 235"/>
                <a:gd name="T10" fmla="*/ 64 w 320"/>
                <a:gd name="T11" fmla="*/ 150 h 235"/>
                <a:gd name="T12" fmla="*/ 85 w 320"/>
                <a:gd name="T13" fmla="*/ 214 h 235"/>
                <a:gd name="T14" fmla="*/ 106 w 320"/>
                <a:gd name="T15" fmla="*/ 214 h 235"/>
                <a:gd name="T16" fmla="*/ 96 w 320"/>
                <a:gd name="T17" fmla="*/ 128 h 235"/>
                <a:gd name="T18" fmla="*/ 42 w 320"/>
                <a:gd name="T19" fmla="*/ 139 h 235"/>
                <a:gd name="T20" fmla="*/ 21 w 320"/>
                <a:gd name="T21" fmla="*/ 214 h 235"/>
                <a:gd name="T22" fmla="*/ 298 w 320"/>
                <a:gd name="T23" fmla="*/ 22 h 235"/>
                <a:gd name="T24" fmla="*/ 42 w 320"/>
                <a:gd name="T25" fmla="*/ 96 h 235"/>
                <a:gd name="T26" fmla="*/ 64 w 320"/>
                <a:gd name="T27" fmla="*/ 96 h 235"/>
                <a:gd name="T28" fmla="*/ 42 w 320"/>
                <a:gd name="T29" fmla="*/ 96 h 235"/>
                <a:gd name="T30" fmla="*/ 53 w 320"/>
                <a:gd name="T31" fmla="*/ 43 h 235"/>
                <a:gd name="T32" fmla="*/ 53 w 320"/>
                <a:gd name="T33" fmla="*/ 64 h 235"/>
                <a:gd name="T34" fmla="*/ 85 w 320"/>
                <a:gd name="T35" fmla="*/ 96 h 235"/>
                <a:gd name="T36" fmla="*/ 106 w 320"/>
                <a:gd name="T37" fmla="*/ 96 h 235"/>
                <a:gd name="T38" fmla="*/ 85 w 320"/>
                <a:gd name="T39" fmla="*/ 96 h 235"/>
                <a:gd name="T40" fmla="*/ 96 w 320"/>
                <a:gd name="T41" fmla="*/ 43 h 235"/>
                <a:gd name="T42" fmla="*/ 96 w 320"/>
                <a:gd name="T43" fmla="*/ 64 h 235"/>
                <a:gd name="T44" fmla="*/ 128 w 320"/>
                <a:gd name="T45" fmla="*/ 96 h 235"/>
                <a:gd name="T46" fmla="*/ 149 w 320"/>
                <a:gd name="T47" fmla="*/ 96 h 235"/>
                <a:gd name="T48" fmla="*/ 128 w 320"/>
                <a:gd name="T49" fmla="*/ 96 h 235"/>
                <a:gd name="T50" fmla="*/ 138 w 320"/>
                <a:gd name="T51" fmla="*/ 43 h 235"/>
                <a:gd name="T52" fmla="*/ 138 w 320"/>
                <a:gd name="T53" fmla="*/ 64 h 235"/>
                <a:gd name="T54" fmla="*/ 170 w 320"/>
                <a:gd name="T55" fmla="*/ 96 h 235"/>
                <a:gd name="T56" fmla="*/ 192 w 320"/>
                <a:gd name="T57" fmla="*/ 96 h 235"/>
                <a:gd name="T58" fmla="*/ 170 w 320"/>
                <a:gd name="T59" fmla="*/ 96 h 235"/>
                <a:gd name="T60" fmla="*/ 181 w 320"/>
                <a:gd name="T61" fmla="*/ 43 h 235"/>
                <a:gd name="T62" fmla="*/ 181 w 320"/>
                <a:gd name="T63" fmla="*/ 64 h 235"/>
                <a:gd name="T64" fmla="*/ 213 w 320"/>
                <a:gd name="T65" fmla="*/ 96 h 235"/>
                <a:gd name="T66" fmla="*/ 234 w 320"/>
                <a:gd name="T67" fmla="*/ 96 h 235"/>
                <a:gd name="T68" fmla="*/ 213 w 320"/>
                <a:gd name="T69" fmla="*/ 96 h 235"/>
                <a:gd name="T70" fmla="*/ 224 w 320"/>
                <a:gd name="T71" fmla="*/ 43 h 235"/>
                <a:gd name="T72" fmla="*/ 224 w 320"/>
                <a:gd name="T73" fmla="*/ 64 h 235"/>
                <a:gd name="T74" fmla="*/ 256 w 320"/>
                <a:gd name="T75" fmla="*/ 96 h 235"/>
                <a:gd name="T76" fmla="*/ 277 w 320"/>
                <a:gd name="T77" fmla="*/ 96 h 235"/>
                <a:gd name="T78" fmla="*/ 256 w 320"/>
                <a:gd name="T79" fmla="*/ 96 h 235"/>
                <a:gd name="T80" fmla="*/ 138 w 320"/>
                <a:gd name="T81" fmla="*/ 128 h 235"/>
                <a:gd name="T82" fmla="*/ 138 w 320"/>
                <a:gd name="T83" fmla="*/ 150 h 235"/>
                <a:gd name="T84" fmla="*/ 170 w 320"/>
                <a:gd name="T85" fmla="*/ 139 h 235"/>
                <a:gd name="T86" fmla="*/ 192 w 320"/>
                <a:gd name="T87" fmla="*/ 139 h 235"/>
                <a:gd name="T88" fmla="*/ 170 w 320"/>
                <a:gd name="T89" fmla="*/ 139 h 235"/>
                <a:gd name="T90" fmla="*/ 224 w 320"/>
                <a:gd name="T91" fmla="*/ 128 h 235"/>
                <a:gd name="T92" fmla="*/ 224 w 320"/>
                <a:gd name="T93" fmla="*/ 150 h 235"/>
                <a:gd name="T94" fmla="*/ 256 w 320"/>
                <a:gd name="T95" fmla="*/ 139 h 235"/>
                <a:gd name="T96" fmla="*/ 277 w 320"/>
                <a:gd name="T97" fmla="*/ 139 h 235"/>
                <a:gd name="T98" fmla="*/ 256 w 320"/>
                <a:gd name="T99" fmla="*/ 139 h 235"/>
                <a:gd name="T100" fmla="*/ 138 w 320"/>
                <a:gd name="T101" fmla="*/ 171 h 235"/>
                <a:gd name="T102" fmla="*/ 138 w 320"/>
                <a:gd name="T103" fmla="*/ 192 h 235"/>
                <a:gd name="T104" fmla="*/ 170 w 320"/>
                <a:gd name="T105" fmla="*/ 182 h 235"/>
                <a:gd name="T106" fmla="*/ 192 w 320"/>
                <a:gd name="T107" fmla="*/ 182 h 235"/>
                <a:gd name="T108" fmla="*/ 170 w 320"/>
                <a:gd name="T109" fmla="*/ 182 h 235"/>
                <a:gd name="T110" fmla="*/ 224 w 320"/>
                <a:gd name="T111" fmla="*/ 171 h 235"/>
                <a:gd name="T112" fmla="*/ 224 w 320"/>
                <a:gd name="T113" fmla="*/ 192 h 235"/>
                <a:gd name="T114" fmla="*/ 256 w 320"/>
                <a:gd name="T115" fmla="*/ 182 h 235"/>
                <a:gd name="T116" fmla="*/ 277 w 320"/>
                <a:gd name="T117" fmla="*/ 182 h 235"/>
                <a:gd name="T118" fmla="*/ 256 w 320"/>
                <a:gd name="T119" fmla="*/ 182 h 235"/>
                <a:gd name="T120" fmla="*/ 266 w 320"/>
                <a:gd name="T121" fmla="*/ 43 h 235"/>
                <a:gd name="T122" fmla="*/ 266 w 320"/>
                <a:gd name="T123" fmla="*/ 6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235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0"/>
                    <a:pt x="4" y="235"/>
                    <a:pt x="10" y="235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15" y="235"/>
                    <a:pt x="320" y="230"/>
                    <a:pt x="320" y="22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  <a:moveTo>
                    <a:pt x="85" y="214"/>
                  </a:moveTo>
                  <a:cubicBezTo>
                    <a:pt x="64" y="214"/>
                    <a:pt x="64" y="214"/>
                    <a:pt x="64" y="214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85" y="150"/>
                    <a:pt x="85" y="150"/>
                    <a:pt x="85" y="150"/>
                  </a:cubicBezTo>
                  <a:lnTo>
                    <a:pt x="85" y="214"/>
                  </a:lnTo>
                  <a:close/>
                  <a:moveTo>
                    <a:pt x="298" y="214"/>
                  </a:moveTo>
                  <a:cubicBezTo>
                    <a:pt x="106" y="214"/>
                    <a:pt x="106" y="214"/>
                    <a:pt x="106" y="214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3"/>
                    <a:pt x="102" y="128"/>
                    <a:pt x="96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47" y="128"/>
                    <a:pt x="42" y="133"/>
                    <a:pt x="42" y="139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98" y="22"/>
                    <a:pt x="298" y="22"/>
                    <a:pt x="298" y="22"/>
                  </a:cubicBezTo>
                  <a:lnTo>
                    <a:pt x="298" y="214"/>
                  </a:lnTo>
                  <a:close/>
                  <a:moveTo>
                    <a:pt x="42" y="96"/>
                  </a:moveTo>
                  <a:cubicBezTo>
                    <a:pt x="42" y="90"/>
                    <a:pt x="47" y="86"/>
                    <a:pt x="53" y="86"/>
                  </a:cubicBezTo>
                  <a:cubicBezTo>
                    <a:pt x="59" y="86"/>
                    <a:pt x="64" y="90"/>
                    <a:pt x="64" y="96"/>
                  </a:cubicBezTo>
                  <a:cubicBezTo>
                    <a:pt x="64" y="102"/>
                    <a:pt x="59" y="107"/>
                    <a:pt x="53" y="107"/>
                  </a:cubicBezTo>
                  <a:cubicBezTo>
                    <a:pt x="47" y="107"/>
                    <a:pt x="42" y="102"/>
                    <a:pt x="42" y="96"/>
                  </a:cubicBezTo>
                  <a:close/>
                  <a:moveTo>
                    <a:pt x="42" y="54"/>
                  </a:moveTo>
                  <a:cubicBezTo>
                    <a:pt x="42" y="48"/>
                    <a:pt x="47" y="43"/>
                    <a:pt x="53" y="43"/>
                  </a:cubicBezTo>
                  <a:cubicBezTo>
                    <a:pt x="59" y="43"/>
                    <a:pt x="64" y="48"/>
                    <a:pt x="64" y="54"/>
                  </a:cubicBezTo>
                  <a:cubicBezTo>
                    <a:pt x="64" y="60"/>
                    <a:pt x="59" y="64"/>
                    <a:pt x="53" y="64"/>
                  </a:cubicBezTo>
                  <a:cubicBezTo>
                    <a:pt x="47" y="64"/>
                    <a:pt x="42" y="60"/>
                    <a:pt x="42" y="54"/>
                  </a:cubicBezTo>
                  <a:close/>
                  <a:moveTo>
                    <a:pt x="85" y="96"/>
                  </a:moveTo>
                  <a:cubicBezTo>
                    <a:pt x="85" y="90"/>
                    <a:pt x="90" y="86"/>
                    <a:pt x="96" y="86"/>
                  </a:cubicBezTo>
                  <a:cubicBezTo>
                    <a:pt x="102" y="86"/>
                    <a:pt x="106" y="90"/>
                    <a:pt x="106" y="96"/>
                  </a:cubicBezTo>
                  <a:cubicBezTo>
                    <a:pt x="106" y="102"/>
                    <a:pt x="102" y="107"/>
                    <a:pt x="96" y="107"/>
                  </a:cubicBezTo>
                  <a:cubicBezTo>
                    <a:pt x="90" y="107"/>
                    <a:pt x="85" y="102"/>
                    <a:pt x="85" y="96"/>
                  </a:cubicBezTo>
                  <a:close/>
                  <a:moveTo>
                    <a:pt x="85" y="54"/>
                  </a:moveTo>
                  <a:cubicBezTo>
                    <a:pt x="85" y="48"/>
                    <a:pt x="90" y="43"/>
                    <a:pt x="96" y="43"/>
                  </a:cubicBezTo>
                  <a:cubicBezTo>
                    <a:pt x="102" y="43"/>
                    <a:pt x="106" y="48"/>
                    <a:pt x="106" y="54"/>
                  </a:cubicBezTo>
                  <a:cubicBezTo>
                    <a:pt x="106" y="60"/>
                    <a:pt x="102" y="64"/>
                    <a:pt x="96" y="64"/>
                  </a:cubicBezTo>
                  <a:cubicBezTo>
                    <a:pt x="90" y="64"/>
                    <a:pt x="85" y="60"/>
                    <a:pt x="85" y="54"/>
                  </a:cubicBezTo>
                  <a:close/>
                  <a:moveTo>
                    <a:pt x="128" y="96"/>
                  </a:moveTo>
                  <a:cubicBezTo>
                    <a:pt x="128" y="90"/>
                    <a:pt x="132" y="86"/>
                    <a:pt x="138" y="86"/>
                  </a:cubicBezTo>
                  <a:cubicBezTo>
                    <a:pt x="144" y="86"/>
                    <a:pt x="149" y="90"/>
                    <a:pt x="149" y="96"/>
                  </a:cubicBezTo>
                  <a:cubicBezTo>
                    <a:pt x="149" y="102"/>
                    <a:pt x="144" y="107"/>
                    <a:pt x="138" y="107"/>
                  </a:cubicBezTo>
                  <a:cubicBezTo>
                    <a:pt x="132" y="107"/>
                    <a:pt x="128" y="102"/>
                    <a:pt x="128" y="96"/>
                  </a:cubicBezTo>
                  <a:close/>
                  <a:moveTo>
                    <a:pt x="128" y="54"/>
                  </a:moveTo>
                  <a:cubicBezTo>
                    <a:pt x="128" y="48"/>
                    <a:pt x="132" y="43"/>
                    <a:pt x="138" y="43"/>
                  </a:cubicBezTo>
                  <a:cubicBezTo>
                    <a:pt x="144" y="43"/>
                    <a:pt x="149" y="48"/>
                    <a:pt x="149" y="54"/>
                  </a:cubicBezTo>
                  <a:cubicBezTo>
                    <a:pt x="149" y="60"/>
                    <a:pt x="144" y="64"/>
                    <a:pt x="138" y="64"/>
                  </a:cubicBezTo>
                  <a:cubicBezTo>
                    <a:pt x="132" y="64"/>
                    <a:pt x="128" y="60"/>
                    <a:pt x="128" y="54"/>
                  </a:cubicBezTo>
                  <a:close/>
                  <a:moveTo>
                    <a:pt x="170" y="96"/>
                  </a:moveTo>
                  <a:cubicBezTo>
                    <a:pt x="170" y="90"/>
                    <a:pt x="175" y="86"/>
                    <a:pt x="181" y="86"/>
                  </a:cubicBezTo>
                  <a:cubicBezTo>
                    <a:pt x="187" y="86"/>
                    <a:pt x="192" y="90"/>
                    <a:pt x="192" y="96"/>
                  </a:cubicBezTo>
                  <a:cubicBezTo>
                    <a:pt x="192" y="102"/>
                    <a:pt x="187" y="107"/>
                    <a:pt x="181" y="107"/>
                  </a:cubicBezTo>
                  <a:cubicBezTo>
                    <a:pt x="175" y="107"/>
                    <a:pt x="170" y="102"/>
                    <a:pt x="170" y="96"/>
                  </a:cubicBezTo>
                  <a:close/>
                  <a:moveTo>
                    <a:pt x="170" y="54"/>
                  </a:moveTo>
                  <a:cubicBezTo>
                    <a:pt x="170" y="48"/>
                    <a:pt x="175" y="43"/>
                    <a:pt x="181" y="43"/>
                  </a:cubicBezTo>
                  <a:cubicBezTo>
                    <a:pt x="187" y="43"/>
                    <a:pt x="192" y="48"/>
                    <a:pt x="192" y="54"/>
                  </a:cubicBezTo>
                  <a:cubicBezTo>
                    <a:pt x="192" y="60"/>
                    <a:pt x="187" y="64"/>
                    <a:pt x="181" y="64"/>
                  </a:cubicBezTo>
                  <a:cubicBezTo>
                    <a:pt x="175" y="64"/>
                    <a:pt x="170" y="60"/>
                    <a:pt x="170" y="54"/>
                  </a:cubicBezTo>
                  <a:close/>
                  <a:moveTo>
                    <a:pt x="213" y="96"/>
                  </a:moveTo>
                  <a:cubicBezTo>
                    <a:pt x="213" y="90"/>
                    <a:pt x="218" y="86"/>
                    <a:pt x="224" y="86"/>
                  </a:cubicBezTo>
                  <a:cubicBezTo>
                    <a:pt x="230" y="86"/>
                    <a:pt x="234" y="90"/>
                    <a:pt x="234" y="96"/>
                  </a:cubicBezTo>
                  <a:cubicBezTo>
                    <a:pt x="234" y="102"/>
                    <a:pt x="230" y="107"/>
                    <a:pt x="224" y="107"/>
                  </a:cubicBezTo>
                  <a:cubicBezTo>
                    <a:pt x="218" y="107"/>
                    <a:pt x="213" y="102"/>
                    <a:pt x="213" y="96"/>
                  </a:cubicBezTo>
                  <a:close/>
                  <a:moveTo>
                    <a:pt x="213" y="54"/>
                  </a:moveTo>
                  <a:cubicBezTo>
                    <a:pt x="213" y="48"/>
                    <a:pt x="218" y="43"/>
                    <a:pt x="224" y="43"/>
                  </a:cubicBezTo>
                  <a:cubicBezTo>
                    <a:pt x="230" y="43"/>
                    <a:pt x="234" y="48"/>
                    <a:pt x="234" y="54"/>
                  </a:cubicBezTo>
                  <a:cubicBezTo>
                    <a:pt x="234" y="60"/>
                    <a:pt x="230" y="64"/>
                    <a:pt x="224" y="64"/>
                  </a:cubicBezTo>
                  <a:cubicBezTo>
                    <a:pt x="218" y="64"/>
                    <a:pt x="213" y="60"/>
                    <a:pt x="213" y="54"/>
                  </a:cubicBezTo>
                  <a:close/>
                  <a:moveTo>
                    <a:pt x="256" y="96"/>
                  </a:moveTo>
                  <a:cubicBezTo>
                    <a:pt x="256" y="90"/>
                    <a:pt x="260" y="86"/>
                    <a:pt x="266" y="86"/>
                  </a:cubicBezTo>
                  <a:cubicBezTo>
                    <a:pt x="272" y="86"/>
                    <a:pt x="277" y="90"/>
                    <a:pt x="277" y="96"/>
                  </a:cubicBezTo>
                  <a:cubicBezTo>
                    <a:pt x="277" y="102"/>
                    <a:pt x="272" y="107"/>
                    <a:pt x="266" y="107"/>
                  </a:cubicBezTo>
                  <a:cubicBezTo>
                    <a:pt x="260" y="107"/>
                    <a:pt x="256" y="102"/>
                    <a:pt x="256" y="96"/>
                  </a:cubicBezTo>
                  <a:close/>
                  <a:moveTo>
                    <a:pt x="128" y="139"/>
                  </a:moveTo>
                  <a:cubicBezTo>
                    <a:pt x="128" y="133"/>
                    <a:pt x="132" y="128"/>
                    <a:pt x="138" y="128"/>
                  </a:cubicBezTo>
                  <a:cubicBezTo>
                    <a:pt x="144" y="128"/>
                    <a:pt x="149" y="133"/>
                    <a:pt x="149" y="139"/>
                  </a:cubicBezTo>
                  <a:cubicBezTo>
                    <a:pt x="149" y="145"/>
                    <a:pt x="144" y="150"/>
                    <a:pt x="138" y="150"/>
                  </a:cubicBezTo>
                  <a:cubicBezTo>
                    <a:pt x="132" y="150"/>
                    <a:pt x="128" y="145"/>
                    <a:pt x="128" y="139"/>
                  </a:cubicBezTo>
                  <a:close/>
                  <a:moveTo>
                    <a:pt x="170" y="139"/>
                  </a:moveTo>
                  <a:cubicBezTo>
                    <a:pt x="170" y="133"/>
                    <a:pt x="175" y="128"/>
                    <a:pt x="181" y="128"/>
                  </a:cubicBezTo>
                  <a:cubicBezTo>
                    <a:pt x="187" y="128"/>
                    <a:pt x="192" y="133"/>
                    <a:pt x="192" y="139"/>
                  </a:cubicBezTo>
                  <a:cubicBezTo>
                    <a:pt x="192" y="145"/>
                    <a:pt x="187" y="150"/>
                    <a:pt x="181" y="150"/>
                  </a:cubicBezTo>
                  <a:cubicBezTo>
                    <a:pt x="175" y="150"/>
                    <a:pt x="170" y="145"/>
                    <a:pt x="170" y="139"/>
                  </a:cubicBezTo>
                  <a:close/>
                  <a:moveTo>
                    <a:pt x="213" y="139"/>
                  </a:moveTo>
                  <a:cubicBezTo>
                    <a:pt x="213" y="133"/>
                    <a:pt x="218" y="128"/>
                    <a:pt x="224" y="128"/>
                  </a:cubicBezTo>
                  <a:cubicBezTo>
                    <a:pt x="230" y="128"/>
                    <a:pt x="234" y="133"/>
                    <a:pt x="234" y="139"/>
                  </a:cubicBezTo>
                  <a:cubicBezTo>
                    <a:pt x="234" y="145"/>
                    <a:pt x="230" y="150"/>
                    <a:pt x="224" y="150"/>
                  </a:cubicBezTo>
                  <a:cubicBezTo>
                    <a:pt x="218" y="150"/>
                    <a:pt x="213" y="145"/>
                    <a:pt x="213" y="139"/>
                  </a:cubicBezTo>
                  <a:close/>
                  <a:moveTo>
                    <a:pt x="256" y="139"/>
                  </a:moveTo>
                  <a:cubicBezTo>
                    <a:pt x="256" y="133"/>
                    <a:pt x="260" y="128"/>
                    <a:pt x="266" y="128"/>
                  </a:cubicBezTo>
                  <a:cubicBezTo>
                    <a:pt x="272" y="128"/>
                    <a:pt x="277" y="133"/>
                    <a:pt x="277" y="139"/>
                  </a:cubicBezTo>
                  <a:cubicBezTo>
                    <a:pt x="277" y="145"/>
                    <a:pt x="272" y="150"/>
                    <a:pt x="266" y="150"/>
                  </a:cubicBezTo>
                  <a:cubicBezTo>
                    <a:pt x="260" y="150"/>
                    <a:pt x="256" y="145"/>
                    <a:pt x="256" y="139"/>
                  </a:cubicBezTo>
                  <a:close/>
                  <a:moveTo>
                    <a:pt x="128" y="182"/>
                  </a:moveTo>
                  <a:cubicBezTo>
                    <a:pt x="128" y="176"/>
                    <a:pt x="132" y="171"/>
                    <a:pt x="138" y="171"/>
                  </a:cubicBezTo>
                  <a:cubicBezTo>
                    <a:pt x="144" y="171"/>
                    <a:pt x="149" y="176"/>
                    <a:pt x="149" y="182"/>
                  </a:cubicBezTo>
                  <a:cubicBezTo>
                    <a:pt x="149" y="188"/>
                    <a:pt x="144" y="192"/>
                    <a:pt x="138" y="192"/>
                  </a:cubicBezTo>
                  <a:cubicBezTo>
                    <a:pt x="132" y="192"/>
                    <a:pt x="128" y="188"/>
                    <a:pt x="128" y="182"/>
                  </a:cubicBezTo>
                  <a:close/>
                  <a:moveTo>
                    <a:pt x="170" y="182"/>
                  </a:moveTo>
                  <a:cubicBezTo>
                    <a:pt x="170" y="176"/>
                    <a:pt x="175" y="171"/>
                    <a:pt x="181" y="171"/>
                  </a:cubicBezTo>
                  <a:cubicBezTo>
                    <a:pt x="187" y="171"/>
                    <a:pt x="192" y="176"/>
                    <a:pt x="192" y="182"/>
                  </a:cubicBezTo>
                  <a:cubicBezTo>
                    <a:pt x="192" y="188"/>
                    <a:pt x="187" y="192"/>
                    <a:pt x="181" y="192"/>
                  </a:cubicBezTo>
                  <a:cubicBezTo>
                    <a:pt x="175" y="192"/>
                    <a:pt x="170" y="188"/>
                    <a:pt x="170" y="182"/>
                  </a:cubicBezTo>
                  <a:close/>
                  <a:moveTo>
                    <a:pt x="213" y="182"/>
                  </a:moveTo>
                  <a:cubicBezTo>
                    <a:pt x="213" y="176"/>
                    <a:pt x="218" y="171"/>
                    <a:pt x="224" y="171"/>
                  </a:cubicBezTo>
                  <a:cubicBezTo>
                    <a:pt x="230" y="171"/>
                    <a:pt x="234" y="176"/>
                    <a:pt x="234" y="182"/>
                  </a:cubicBezTo>
                  <a:cubicBezTo>
                    <a:pt x="234" y="188"/>
                    <a:pt x="230" y="192"/>
                    <a:pt x="224" y="192"/>
                  </a:cubicBezTo>
                  <a:cubicBezTo>
                    <a:pt x="218" y="192"/>
                    <a:pt x="213" y="188"/>
                    <a:pt x="213" y="182"/>
                  </a:cubicBezTo>
                  <a:close/>
                  <a:moveTo>
                    <a:pt x="256" y="182"/>
                  </a:moveTo>
                  <a:cubicBezTo>
                    <a:pt x="256" y="176"/>
                    <a:pt x="260" y="171"/>
                    <a:pt x="266" y="171"/>
                  </a:cubicBezTo>
                  <a:cubicBezTo>
                    <a:pt x="272" y="171"/>
                    <a:pt x="277" y="176"/>
                    <a:pt x="277" y="182"/>
                  </a:cubicBezTo>
                  <a:cubicBezTo>
                    <a:pt x="277" y="188"/>
                    <a:pt x="272" y="192"/>
                    <a:pt x="266" y="192"/>
                  </a:cubicBezTo>
                  <a:cubicBezTo>
                    <a:pt x="260" y="192"/>
                    <a:pt x="256" y="188"/>
                    <a:pt x="256" y="182"/>
                  </a:cubicBezTo>
                  <a:close/>
                  <a:moveTo>
                    <a:pt x="256" y="54"/>
                  </a:moveTo>
                  <a:cubicBezTo>
                    <a:pt x="256" y="48"/>
                    <a:pt x="260" y="43"/>
                    <a:pt x="266" y="43"/>
                  </a:cubicBezTo>
                  <a:cubicBezTo>
                    <a:pt x="272" y="43"/>
                    <a:pt x="277" y="48"/>
                    <a:pt x="277" y="54"/>
                  </a:cubicBezTo>
                  <a:cubicBezTo>
                    <a:pt x="277" y="60"/>
                    <a:pt x="272" y="64"/>
                    <a:pt x="266" y="64"/>
                  </a:cubicBezTo>
                  <a:cubicBezTo>
                    <a:pt x="260" y="64"/>
                    <a:pt x="256" y="60"/>
                    <a:pt x="256" y="54"/>
                  </a:cubicBez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Овал 17"/>
            <p:cNvSpPr>
              <a:spLocks/>
            </p:cNvSpPr>
            <p:nvPr/>
          </p:nvSpPr>
          <p:spPr>
            <a:xfrm>
              <a:off x="4688194" y="2957398"/>
              <a:ext cx="1593852" cy="1524904"/>
            </a:xfrm>
            <a:prstGeom prst="ellipse">
              <a:avLst/>
            </a:prstGeom>
            <a:noFill/>
            <a:ln w="635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43204" y="2797578"/>
              <a:ext cx="1404000" cy="360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6842430"/>
                </a:avLst>
              </a:prstTxWarp>
              <a:spAutoFit/>
            </a:bodyPr>
            <a:lstStyle/>
            <a:p>
              <a:pPr algn="ctr"/>
              <a:r>
                <a:rPr lang="ru-RU" i="1" u="sng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Дом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43890" y="3842102"/>
              <a:ext cx="2722238" cy="7808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3193"/>
                </a:avLst>
              </a:prstTxWarp>
              <a:spAutoFit/>
            </a:bodyPr>
            <a:lstStyle/>
            <a:p>
              <a:pPr algn="ctr"/>
              <a:r>
                <a:rPr lang="ru-RU" sz="2100" i="1" u="sng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Социальный </a:t>
              </a:r>
            </a:p>
            <a:p>
              <a:pPr algn="ctr"/>
              <a:r>
                <a:rPr lang="ru-RU" sz="2100" i="1" u="sng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стационар </a:t>
              </a:r>
            </a:p>
            <a:p>
              <a:pPr algn="ctr"/>
              <a:r>
                <a:rPr lang="ru-RU" sz="1500" i="1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Специалисты по уходу</a:t>
              </a:r>
            </a:p>
            <a:p>
              <a:pPr algn="ctr"/>
              <a:r>
                <a:rPr lang="ru-RU" sz="1500" i="1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Медицинские сестры</a:t>
              </a:r>
            </a:p>
            <a:p>
              <a:pPr algn="ctr"/>
              <a:r>
                <a:rPr lang="ru-RU" sz="1500" i="1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Консультанты - врачи (</a:t>
              </a:r>
              <a:r>
                <a:rPr lang="ru-RU" sz="1500" i="1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eorgia" panose="02040502050405020303" pitchFamily="18" charset="0"/>
                </a:rPr>
                <a:t>гериатры)</a:t>
              </a:r>
              <a:endParaRPr lang="ru-RU" sz="1500" i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endParaRPr>
            </a:p>
            <a:p>
              <a:pPr algn="ctr"/>
              <a:endParaRPr lang="ru-RU" sz="1500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038721" y="1412697"/>
            <a:ext cx="583334" cy="25391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1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anose="02040502050405020303" pitchFamily="18" charset="0"/>
              </a:rPr>
              <a:t>Семья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7486" y="1529334"/>
            <a:ext cx="2877168" cy="19620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Участковая поликлиника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Участковый терапевт и участковая медицинская сестра поликлиники;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Дополнительная медицинская сестра на терапевтическом участке, где количество пожилых более 40%;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Врачи-специалисты, в том числе врач-гериатр, врач-реабилитолог, специалисты по паллиативной помощи и др. (</a:t>
            </a:r>
            <a:r>
              <a:rPr lang="ru-RU" sz="1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</a:rPr>
              <a:t>по показаниям</a:t>
            </a: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)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24846" y="1529334"/>
            <a:ext cx="3184760" cy="108491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Территориальные </a:t>
            </a:r>
            <a:r>
              <a:rPr lang="ru-RU" sz="15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центры </a:t>
            </a:r>
            <a:endParaRPr lang="ru-RU" sz="15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15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социального обслуживания</a:t>
            </a:r>
            <a:r>
              <a:rPr lang="ru-RU" sz="15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Специалист по социальной работе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Социальный работник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2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Специалист по уходу</a:t>
            </a:r>
            <a:endParaRPr lang="ru-RU" sz="15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84909" y="2544847"/>
            <a:ext cx="1184074" cy="247142"/>
          </a:xfrm>
          <a:prstGeom prst="rect">
            <a:avLst/>
          </a:prstGeom>
          <a:noFill/>
          <a:ln w="317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1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Проживание</a:t>
            </a:r>
            <a:endParaRPr lang="ru-RU" sz="1200" b="1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Freeform 519"/>
          <p:cNvSpPr>
            <a:spLocks noChangeAspect="1" noEditPoints="1"/>
          </p:cNvSpPr>
          <p:nvPr/>
        </p:nvSpPr>
        <p:spPr bwMode="auto">
          <a:xfrm>
            <a:off x="8316314" y="3046203"/>
            <a:ext cx="307671" cy="347065"/>
          </a:xfrm>
          <a:custGeom>
            <a:avLst/>
            <a:gdLst>
              <a:gd name="T0" fmla="*/ 246 w 246"/>
              <a:gd name="T1" fmla="*/ 257 h 278"/>
              <a:gd name="T2" fmla="*/ 225 w 246"/>
              <a:gd name="T3" fmla="*/ 278 h 278"/>
              <a:gd name="T4" fmla="*/ 203 w 246"/>
              <a:gd name="T5" fmla="*/ 257 h 278"/>
              <a:gd name="T6" fmla="*/ 225 w 246"/>
              <a:gd name="T7" fmla="*/ 236 h 278"/>
              <a:gd name="T8" fmla="*/ 246 w 246"/>
              <a:gd name="T9" fmla="*/ 257 h 278"/>
              <a:gd name="T10" fmla="*/ 65 w 246"/>
              <a:gd name="T11" fmla="*/ 236 h 278"/>
              <a:gd name="T12" fmla="*/ 43 w 246"/>
              <a:gd name="T13" fmla="*/ 257 h 278"/>
              <a:gd name="T14" fmla="*/ 65 w 246"/>
              <a:gd name="T15" fmla="*/ 278 h 278"/>
              <a:gd name="T16" fmla="*/ 86 w 246"/>
              <a:gd name="T17" fmla="*/ 257 h 278"/>
              <a:gd name="T18" fmla="*/ 65 w 246"/>
              <a:gd name="T19" fmla="*/ 236 h 278"/>
              <a:gd name="T20" fmla="*/ 65 w 246"/>
              <a:gd name="T21" fmla="*/ 59 h 278"/>
              <a:gd name="T22" fmla="*/ 33 w 246"/>
              <a:gd name="T23" fmla="*/ 27 h 278"/>
              <a:gd name="T24" fmla="*/ 19 w 246"/>
              <a:gd name="T25" fmla="*/ 41 h 278"/>
              <a:gd name="T26" fmla="*/ 4 w 246"/>
              <a:gd name="T27" fmla="*/ 41 h 278"/>
              <a:gd name="T28" fmla="*/ 4 w 246"/>
              <a:gd name="T29" fmla="*/ 25 h 278"/>
              <a:gd name="T30" fmla="*/ 25 w 246"/>
              <a:gd name="T31" fmla="*/ 4 h 278"/>
              <a:gd name="T32" fmla="*/ 40 w 246"/>
              <a:gd name="T33" fmla="*/ 4 h 278"/>
              <a:gd name="T34" fmla="*/ 232 w 246"/>
              <a:gd name="T35" fmla="*/ 196 h 278"/>
              <a:gd name="T36" fmla="*/ 235 w 246"/>
              <a:gd name="T37" fmla="*/ 208 h 278"/>
              <a:gd name="T38" fmla="*/ 225 w 246"/>
              <a:gd name="T39" fmla="*/ 214 h 278"/>
              <a:gd name="T40" fmla="*/ 75 w 246"/>
              <a:gd name="T41" fmla="*/ 214 h 278"/>
              <a:gd name="T42" fmla="*/ 65 w 246"/>
              <a:gd name="T43" fmla="*/ 204 h 278"/>
              <a:gd name="T44" fmla="*/ 65 w 246"/>
              <a:gd name="T45" fmla="*/ 59 h 278"/>
              <a:gd name="T46" fmla="*/ 86 w 246"/>
              <a:gd name="T47" fmla="*/ 193 h 278"/>
              <a:gd name="T48" fmla="*/ 199 w 246"/>
              <a:gd name="T49" fmla="*/ 193 h 278"/>
              <a:gd name="T50" fmla="*/ 86 w 246"/>
              <a:gd name="T51" fmla="*/ 80 h 278"/>
              <a:gd name="T52" fmla="*/ 86 w 246"/>
              <a:gd name="T53" fmla="*/ 19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6" h="278">
                <a:moveTo>
                  <a:pt x="246" y="257"/>
                </a:moveTo>
                <a:cubicBezTo>
                  <a:pt x="246" y="269"/>
                  <a:pt x="236" y="278"/>
                  <a:pt x="225" y="278"/>
                </a:cubicBezTo>
                <a:cubicBezTo>
                  <a:pt x="213" y="278"/>
                  <a:pt x="203" y="269"/>
                  <a:pt x="203" y="257"/>
                </a:cubicBezTo>
                <a:cubicBezTo>
                  <a:pt x="203" y="245"/>
                  <a:pt x="213" y="236"/>
                  <a:pt x="225" y="236"/>
                </a:cubicBezTo>
                <a:cubicBezTo>
                  <a:pt x="236" y="236"/>
                  <a:pt x="246" y="245"/>
                  <a:pt x="246" y="257"/>
                </a:cubicBezTo>
                <a:close/>
                <a:moveTo>
                  <a:pt x="65" y="236"/>
                </a:moveTo>
                <a:cubicBezTo>
                  <a:pt x="53" y="236"/>
                  <a:pt x="43" y="245"/>
                  <a:pt x="43" y="257"/>
                </a:cubicBezTo>
                <a:cubicBezTo>
                  <a:pt x="43" y="269"/>
                  <a:pt x="53" y="278"/>
                  <a:pt x="65" y="278"/>
                </a:cubicBezTo>
                <a:cubicBezTo>
                  <a:pt x="76" y="278"/>
                  <a:pt x="86" y="269"/>
                  <a:pt x="86" y="257"/>
                </a:cubicBezTo>
                <a:cubicBezTo>
                  <a:pt x="86" y="245"/>
                  <a:pt x="76" y="236"/>
                  <a:pt x="65" y="236"/>
                </a:cubicBezTo>
                <a:close/>
                <a:moveTo>
                  <a:pt x="65" y="59"/>
                </a:moveTo>
                <a:cubicBezTo>
                  <a:pt x="33" y="27"/>
                  <a:pt x="33" y="27"/>
                  <a:pt x="33" y="27"/>
                </a:cubicBezTo>
                <a:cubicBezTo>
                  <a:pt x="19" y="41"/>
                  <a:pt x="19" y="41"/>
                  <a:pt x="19" y="41"/>
                </a:cubicBezTo>
                <a:cubicBezTo>
                  <a:pt x="15" y="45"/>
                  <a:pt x="8" y="45"/>
                  <a:pt x="4" y="41"/>
                </a:cubicBezTo>
                <a:cubicBezTo>
                  <a:pt x="0" y="36"/>
                  <a:pt x="0" y="30"/>
                  <a:pt x="4" y="25"/>
                </a:cubicBezTo>
                <a:cubicBezTo>
                  <a:pt x="25" y="4"/>
                  <a:pt x="25" y="4"/>
                  <a:pt x="25" y="4"/>
                </a:cubicBezTo>
                <a:cubicBezTo>
                  <a:pt x="29" y="0"/>
                  <a:pt x="36" y="0"/>
                  <a:pt x="40" y="4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5" y="199"/>
                  <a:pt x="236" y="204"/>
                  <a:pt x="235" y="208"/>
                </a:cubicBezTo>
                <a:cubicBezTo>
                  <a:pt x="233" y="212"/>
                  <a:pt x="229" y="214"/>
                  <a:pt x="225" y="214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69" y="214"/>
                  <a:pt x="65" y="210"/>
                  <a:pt x="65" y="204"/>
                </a:cubicBezTo>
                <a:lnTo>
                  <a:pt x="65" y="59"/>
                </a:lnTo>
                <a:close/>
                <a:moveTo>
                  <a:pt x="86" y="193"/>
                </a:moveTo>
                <a:cubicBezTo>
                  <a:pt x="199" y="193"/>
                  <a:pt x="199" y="193"/>
                  <a:pt x="199" y="193"/>
                </a:cubicBezTo>
                <a:cubicBezTo>
                  <a:pt x="86" y="80"/>
                  <a:pt x="86" y="80"/>
                  <a:pt x="86" y="80"/>
                </a:cubicBezTo>
                <a:lnTo>
                  <a:pt x="86" y="193"/>
                </a:lnTo>
                <a:close/>
              </a:path>
            </a:pathLst>
          </a:custGeom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grpSp>
        <p:nvGrpSpPr>
          <p:cNvPr id="40" name="Group 25"/>
          <p:cNvGrpSpPr>
            <a:grpSpLocks noChangeAspect="1"/>
          </p:cNvGrpSpPr>
          <p:nvPr/>
        </p:nvGrpSpPr>
        <p:grpSpPr>
          <a:xfrm>
            <a:off x="6057791" y="3056173"/>
            <a:ext cx="316234" cy="314835"/>
            <a:chOff x="6923672" y="4955694"/>
            <a:chExt cx="1077912" cy="1073150"/>
          </a:xfrm>
          <a:solidFill>
            <a:schemeClr val="accent2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688847" y="5262081"/>
              <a:ext cx="312737" cy="766763"/>
            </a:xfrm>
            <a:custGeom>
              <a:avLst/>
              <a:gdLst>
                <a:gd name="T0" fmla="*/ 41 w 65"/>
                <a:gd name="T1" fmla="*/ 0 h 160"/>
                <a:gd name="T2" fmla="*/ 25 w 65"/>
                <a:gd name="T3" fmla="*/ 0 h 160"/>
                <a:gd name="T4" fmla="*/ 17 w 65"/>
                <a:gd name="T5" fmla="*/ 6 h 160"/>
                <a:gd name="T6" fmla="*/ 1 w 65"/>
                <a:gd name="T7" fmla="*/ 86 h 160"/>
                <a:gd name="T8" fmla="*/ 2 w 65"/>
                <a:gd name="T9" fmla="*/ 93 h 160"/>
                <a:gd name="T10" fmla="*/ 9 w 65"/>
                <a:gd name="T11" fmla="*/ 96 h 160"/>
                <a:gd name="T12" fmla="*/ 9 w 65"/>
                <a:gd name="T13" fmla="*/ 152 h 160"/>
                <a:gd name="T14" fmla="*/ 17 w 65"/>
                <a:gd name="T15" fmla="*/ 160 h 160"/>
                <a:gd name="T16" fmla="*/ 25 w 65"/>
                <a:gd name="T17" fmla="*/ 152 h 160"/>
                <a:gd name="T18" fmla="*/ 25 w 65"/>
                <a:gd name="T19" fmla="*/ 96 h 160"/>
                <a:gd name="T20" fmla="*/ 41 w 65"/>
                <a:gd name="T21" fmla="*/ 96 h 160"/>
                <a:gd name="T22" fmla="*/ 41 w 65"/>
                <a:gd name="T23" fmla="*/ 152 h 160"/>
                <a:gd name="T24" fmla="*/ 49 w 65"/>
                <a:gd name="T25" fmla="*/ 160 h 160"/>
                <a:gd name="T26" fmla="*/ 57 w 65"/>
                <a:gd name="T27" fmla="*/ 152 h 160"/>
                <a:gd name="T28" fmla="*/ 57 w 65"/>
                <a:gd name="T29" fmla="*/ 96 h 160"/>
                <a:gd name="T30" fmla="*/ 63 w 65"/>
                <a:gd name="T31" fmla="*/ 93 h 160"/>
                <a:gd name="T32" fmla="*/ 65 w 65"/>
                <a:gd name="T33" fmla="*/ 86 h 160"/>
                <a:gd name="T34" fmla="*/ 49 w 65"/>
                <a:gd name="T35" fmla="*/ 6 h 160"/>
                <a:gd name="T36" fmla="*/ 41 w 65"/>
                <a:gd name="T37" fmla="*/ 0 h 160"/>
                <a:gd name="T38" fmla="*/ 31 w 65"/>
                <a:gd name="T39" fmla="*/ 16 h 160"/>
                <a:gd name="T40" fmla="*/ 34 w 65"/>
                <a:gd name="T41" fmla="*/ 16 h 160"/>
                <a:gd name="T42" fmla="*/ 47 w 65"/>
                <a:gd name="T43" fmla="*/ 80 h 160"/>
                <a:gd name="T44" fmla="*/ 18 w 65"/>
                <a:gd name="T45" fmla="*/ 80 h 160"/>
                <a:gd name="T46" fmla="*/ 31 w 65"/>
                <a:gd name="T47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0">
                  <a:moveTo>
                    <a:pt x="4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8" y="2"/>
                    <a:pt x="17" y="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1" y="91"/>
                    <a:pt x="2" y="93"/>
                  </a:cubicBezTo>
                  <a:cubicBezTo>
                    <a:pt x="4" y="95"/>
                    <a:pt x="6" y="96"/>
                    <a:pt x="9" y="96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6"/>
                    <a:pt x="12" y="160"/>
                    <a:pt x="17" y="160"/>
                  </a:cubicBezTo>
                  <a:cubicBezTo>
                    <a:pt x="21" y="160"/>
                    <a:pt x="25" y="156"/>
                    <a:pt x="25" y="152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6"/>
                    <a:pt x="44" y="160"/>
                    <a:pt x="49" y="160"/>
                  </a:cubicBezTo>
                  <a:cubicBezTo>
                    <a:pt x="53" y="160"/>
                    <a:pt x="57" y="156"/>
                    <a:pt x="57" y="152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5"/>
                    <a:pt x="63" y="93"/>
                  </a:cubicBezTo>
                  <a:cubicBezTo>
                    <a:pt x="64" y="91"/>
                    <a:pt x="65" y="88"/>
                    <a:pt x="65" y="8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2"/>
                    <a:pt x="44" y="0"/>
                    <a:pt x="41" y="0"/>
                  </a:cubicBezTo>
                  <a:close/>
                  <a:moveTo>
                    <a:pt x="31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18" y="80"/>
                    <a:pt x="18" y="80"/>
                    <a:pt x="18" y="80"/>
                  </a:cubicBezTo>
                  <a:lnTo>
                    <a:pt x="31" y="16"/>
                  </a:ln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7731710" y="4955694"/>
              <a:ext cx="231775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6923672" y="5262081"/>
              <a:ext cx="307975" cy="766763"/>
            </a:xfrm>
            <a:custGeom>
              <a:avLst/>
              <a:gdLst>
                <a:gd name="T0" fmla="*/ 56 w 64"/>
                <a:gd name="T1" fmla="*/ 0 h 160"/>
                <a:gd name="T2" fmla="*/ 8 w 64"/>
                <a:gd name="T3" fmla="*/ 0 h 160"/>
                <a:gd name="T4" fmla="*/ 0 w 64"/>
                <a:gd name="T5" fmla="*/ 8 h 160"/>
                <a:gd name="T6" fmla="*/ 0 w 64"/>
                <a:gd name="T7" fmla="*/ 72 h 160"/>
                <a:gd name="T8" fmla="*/ 8 w 64"/>
                <a:gd name="T9" fmla="*/ 80 h 160"/>
                <a:gd name="T10" fmla="*/ 8 w 64"/>
                <a:gd name="T11" fmla="*/ 152 h 160"/>
                <a:gd name="T12" fmla="*/ 16 w 64"/>
                <a:gd name="T13" fmla="*/ 160 h 160"/>
                <a:gd name="T14" fmla="*/ 24 w 64"/>
                <a:gd name="T15" fmla="*/ 152 h 160"/>
                <a:gd name="T16" fmla="*/ 24 w 64"/>
                <a:gd name="T17" fmla="*/ 80 h 160"/>
                <a:gd name="T18" fmla="*/ 40 w 64"/>
                <a:gd name="T19" fmla="*/ 80 h 160"/>
                <a:gd name="T20" fmla="*/ 40 w 64"/>
                <a:gd name="T21" fmla="*/ 152 h 160"/>
                <a:gd name="T22" fmla="*/ 48 w 64"/>
                <a:gd name="T23" fmla="*/ 160 h 160"/>
                <a:gd name="T24" fmla="*/ 56 w 64"/>
                <a:gd name="T25" fmla="*/ 152 h 160"/>
                <a:gd name="T26" fmla="*/ 56 w 64"/>
                <a:gd name="T27" fmla="*/ 80 h 160"/>
                <a:gd name="T28" fmla="*/ 64 w 64"/>
                <a:gd name="T29" fmla="*/ 72 h 160"/>
                <a:gd name="T30" fmla="*/ 64 w 64"/>
                <a:gd name="T31" fmla="*/ 8 h 160"/>
                <a:gd name="T32" fmla="*/ 56 w 64"/>
                <a:gd name="T33" fmla="*/ 0 h 160"/>
                <a:gd name="T34" fmla="*/ 16 w 64"/>
                <a:gd name="T35" fmla="*/ 16 h 160"/>
                <a:gd name="T36" fmla="*/ 48 w 64"/>
                <a:gd name="T37" fmla="*/ 16 h 160"/>
                <a:gd name="T38" fmla="*/ 48 w 64"/>
                <a:gd name="T39" fmla="*/ 64 h 160"/>
                <a:gd name="T40" fmla="*/ 16 w 64"/>
                <a:gd name="T41" fmla="*/ 64 h 160"/>
                <a:gd name="T42" fmla="*/ 16 w 64"/>
                <a:gd name="T4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60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8" y="8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6"/>
                    <a:pt x="11" y="160"/>
                    <a:pt x="16" y="160"/>
                  </a:cubicBezTo>
                  <a:cubicBezTo>
                    <a:pt x="20" y="160"/>
                    <a:pt x="24" y="156"/>
                    <a:pt x="24" y="15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6"/>
                    <a:pt x="43" y="160"/>
                    <a:pt x="48" y="160"/>
                  </a:cubicBezTo>
                  <a:cubicBezTo>
                    <a:pt x="52" y="160"/>
                    <a:pt x="56" y="156"/>
                    <a:pt x="56" y="15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4" y="76"/>
                    <a:pt x="64" y="7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6" y="0"/>
                  </a:cubicBezTo>
                  <a:close/>
                  <a:moveTo>
                    <a:pt x="16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6" y="16"/>
                  </a:ln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6961772" y="4955694"/>
              <a:ext cx="231775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7307847" y="5262081"/>
              <a:ext cx="309562" cy="766763"/>
            </a:xfrm>
            <a:custGeom>
              <a:avLst/>
              <a:gdLst>
                <a:gd name="T0" fmla="*/ 56 w 64"/>
                <a:gd name="T1" fmla="*/ 0 h 160"/>
                <a:gd name="T2" fmla="*/ 8 w 64"/>
                <a:gd name="T3" fmla="*/ 0 h 160"/>
                <a:gd name="T4" fmla="*/ 0 w 64"/>
                <a:gd name="T5" fmla="*/ 8 h 160"/>
                <a:gd name="T6" fmla="*/ 0 w 64"/>
                <a:gd name="T7" fmla="*/ 72 h 160"/>
                <a:gd name="T8" fmla="*/ 8 w 64"/>
                <a:gd name="T9" fmla="*/ 80 h 160"/>
                <a:gd name="T10" fmla="*/ 8 w 64"/>
                <a:gd name="T11" fmla="*/ 152 h 160"/>
                <a:gd name="T12" fmla="*/ 16 w 64"/>
                <a:gd name="T13" fmla="*/ 160 h 160"/>
                <a:gd name="T14" fmla="*/ 24 w 64"/>
                <a:gd name="T15" fmla="*/ 152 h 160"/>
                <a:gd name="T16" fmla="*/ 24 w 64"/>
                <a:gd name="T17" fmla="*/ 80 h 160"/>
                <a:gd name="T18" fmla="*/ 40 w 64"/>
                <a:gd name="T19" fmla="*/ 80 h 160"/>
                <a:gd name="T20" fmla="*/ 40 w 64"/>
                <a:gd name="T21" fmla="*/ 152 h 160"/>
                <a:gd name="T22" fmla="*/ 48 w 64"/>
                <a:gd name="T23" fmla="*/ 160 h 160"/>
                <a:gd name="T24" fmla="*/ 56 w 64"/>
                <a:gd name="T25" fmla="*/ 152 h 160"/>
                <a:gd name="T26" fmla="*/ 56 w 64"/>
                <a:gd name="T27" fmla="*/ 80 h 160"/>
                <a:gd name="T28" fmla="*/ 64 w 64"/>
                <a:gd name="T29" fmla="*/ 72 h 160"/>
                <a:gd name="T30" fmla="*/ 64 w 64"/>
                <a:gd name="T31" fmla="*/ 8 h 160"/>
                <a:gd name="T32" fmla="*/ 56 w 64"/>
                <a:gd name="T33" fmla="*/ 0 h 160"/>
                <a:gd name="T34" fmla="*/ 16 w 64"/>
                <a:gd name="T35" fmla="*/ 16 h 160"/>
                <a:gd name="T36" fmla="*/ 48 w 64"/>
                <a:gd name="T37" fmla="*/ 16 h 160"/>
                <a:gd name="T38" fmla="*/ 48 w 64"/>
                <a:gd name="T39" fmla="*/ 64 h 160"/>
                <a:gd name="T40" fmla="*/ 16 w 64"/>
                <a:gd name="T41" fmla="*/ 64 h 160"/>
                <a:gd name="T42" fmla="*/ 16 w 64"/>
                <a:gd name="T4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60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8" y="8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6"/>
                    <a:pt x="11" y="160"/>
                    <a:pt x="16" y="160"/>
                  </a:cubicBezTo>
                  <a:cubicBezTo>
                    <a:pt x="20" y="160"/>
                    <a:pt x="24" y="156"/>
                    <a:pt x="24" y="15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6"/>
                    <a:pt x="43" y="160"/>
                    <a:pt x="48" y="160"/>
                  </a:cubicBezTo>
                  <a:cubicBezTo>
                    <a:pt x="52" y="160"/>
                    <a:pt x="56" y="156"/>
                    <a:pt x="56" y="15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4" y="76"/>
                    <a:pt x="64" y="7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6" y="0"/>
                  </a:cubicBezTo>
                  <a:close/>
                  <a:moveTo>
                    <a:pt x="16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6" y="16"/>
                  </a:ln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7347535" y="4955694"/>
              <a:ext cx="230187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8909" y="3062985"/>
            <a:ext cx="347502" cy="34293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197486" y="4048234"/>
            <a:ext cx="2877168" cy="1014891"/>
            <a:chOff x="263314" y="5125245"/>
            <a:chExt cx="3836224" cy="1353188"/>
          </a:xfrm>
        </p:grpSpPr>
        <p:pic>
          <p:nvPicPr>
            <p:cNvPr id="37" name="Picture 141967"/>
            <p:cNvPicPr/>
            <p:nvPr/>
          </p:nvPicPr>
          <p:blipFill rotWithShape="1">
            <a:blip r:embed="rId7" cstate="print"/>
            <a:srcRect l="9118" t="72543" r="59180" b="24395"/>
            <a:stretch/>
          </p:blipFill>
          <p:spPr bwMode="auto">
            <a:xfrm>
              <a:off x="1887170" y="5125245"/>
              <a:ext cx="588512" cy="59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263314" y="5780806"/>
              <a:ext cx="3836224" cy="697627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Georgia" panose="02040502050405020303" pitchFamily="18" charset="0"/>
                </a:rPr>
                <a:t>Долговременная медицинская помощь на дому</a:t>
              </a:r>
            </a:p>
          </p:txBody>
        </p:sp>
      </p:grpSp>
      <p:sp>
        <p:nvSpPr>
          <p:cNvPr id="49" name="Овал 48"/>
          <p:cNvSpPr/>
          <p:nvPr/>
        </p:nvSpPr>
        <p:spPr>
          <a:xfrm>
            <a:off x="1363463" y="4015587"/>
            <a:ext cx="545213" cy="49221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1542197" y="3676076"/>
            <a:ext cx="187746" cy="339511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943301" y="2975306"/>
            <a:ext cx="545213" cy="49221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6124274" y="2635795"/>
            <a:ext cx="187746" cy="339511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670485" y="3482384"/>
            <a:ext cx="1076426" cy="43858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anose="02040502050405020303" pitchFamily="18" charset="0"/>
              </a:rPr>
              <a:t>Социальный патронаж</a:t>
            </a:r>
          </a:p>
        </p:txBody>
      </p:sp>
      <p:sp>
        <p:nvSpPr>
          <p:cNvPr id="59" name="Стрелка вниз 58"/>
          <p:cNvSpPr/>
          <p:nvPr/>
        </p:nvSpPr>
        <p:spPr>
          <a:xfrm>
            <a:off x="7250933" y="2630789"/>
            <a:ext cx="187746" cy="339511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069748" y="2980441"/>
            <a:ext cx="545213" cy="49221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822841" y="3506937"/>
            <a:ext cx="1055417" cy="623248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anose="02040502050405020303" pitchFamily="18" charset="0"/>
              </a:rPr>
              <a:t>Центры дневного пребывания</a:t>
            </a:r>
          </a:p>
        </p:txBody>
      </p:sp>
      <p:sp>
        <p:nvSpPr>
          <p:cNvPr id="63" name="Стрелка вниз 62"/>
          <p:cNvSpPr/>
          <p:nvPr/>
        </p:nvSpPr>
        <p:spPr>
          <a:xfrm>
            <a:off x="8377594" y="2630790"/>
            <a:ext cx="187746" cy="339511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954189" y="3506937"/>
            <a:ext cx="1055417" cy="43858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anose="02040502050405020303" pitchFamily="18" charset="0"/>
              </a:rPr>
              <a:t>Центры проката ТСР</a:t>
            </a:r>
          </a:p>
        </p:txBody>
      </p:sp>
      <p:cxnSp>
        <p:nvCxnSpPr>
          <p:cNvPr id="66" name="Соединительная линия уступом 65"/>
          <p:cNvCxnSpPr>
            <a:endCxn id="18" idx="2"/>
          </p:cNvCxnSpPr>
          <p:nvPr/>
        </p:nvCxnSpPr>
        <p:spPr>
          <a:xfrm flipV="1">
            <a:off x="1910528" y="2647896"/>
            <a:ext cx="1863066" cy="1613796"/>
          </a:xfrm>
          <a:prstGeom prst="bentConnector3">
            <a:avLst>
              <a:gd name="adj1" fmla="val 67688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10800000">
            <a:off x="1780802" y="1309693"/>
            <a:ext cx="2069304" cy="1019875"/>
          </a:xfrm>
          <a:prstGeom prst="bentConnector3">
            <a:avLst>
              <a:gd name="adj1" fmla="val 3321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>
            <a:stCxn id="55" idx="2"/>
            <a:endCxn id="12" idx="3"/>
          </p:cNvCxnSpPr>
          <p:nvPr/>
        </p:nvCxnSpPr>
        <p:spPr>
          <a:xfrm rot="10800000">
            <a:off x="4599147" y="2328697"/>
            <a:ext cx="1344155" cy="892715"/>
          </a:xfrm>
          <a:prstGeom prst="bent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F30D6FE-B22E-4937-90FE-1EA1F27E24F0}"/>
              </a:ext>
            </a:extLst>
          </p:cNvPr>
          <p:cNvSpPr/>
          <p:nvPr/>
        </p:nvSpPr>
        <p:spPr>
          <a:xfrm>
            <a:off x="3611253" y="4697221"/>
            <a:ext cx="3319942" cy="30008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Единый информационный  Центр</a:t>
            </a:r>
            <a:endParaRPr lang="ru-RU" sz="15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83F145D1-4CD3-472E-991B-E35FA3ED283F}"/>
              </a:ext>
            </a:extLst>
          </p:cNvPr>
          <p:cNvCxnSpPr>
            <a:cxnSpLocks/>
          </p:cNvCxnSpPr>
          <p:nvPr/>
        </p:nvCxnSpPr>
        <p:spPr>
          <a:xfrm>
            <a:off x="1856762" y="3726227"/>
            <a:ext cx="1713042" cy="8732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CEEEB1EE-5B00-4CF5-8F80-28FE4C665B5E}"/>
              </a:ext>
            </a:extLst>
          </p:cNvPr>
          <p:cNvCxnSpPr>
            <a:cxnSpLocks/>
          </p:cNvCxnSpPr>
          <p:nvPr/>
        </p:nvCxnSpPr>
        <p:spPr>
          <a:xfrm>
            <a:off x="6215907" y="3947866"/>
            <a:ext cx="606934" cy="6516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20526295-3092-49B3-8042-9007C373C568}"/>
              </a:ext>
            </a:extLst>
          </p:cNvPr>
          <p:cNvCxnSpPr>
            <a:cxnSpLocks/>
          </p:cNvCxnSpPr>
          <p:nvPr/>
        </p:nvCxnSpPr>
        <p:spPr>
          <a:xfrm flipH="1">
            <a:off x="6931195" y="4164470"/>
            <a:ext cx="370957" cy="435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F1A084CA-CD87-4C42-BB78-EA382F8EF20D}"/>
              </a:ext>
            </a:extLst>
          </p:cNvPr>
          <p:cNvCxnSpPr>
            <a:cxnSpLocks/>
          </p:cNvCxnSpPr>
          <p:nvPr/>
        </p:nvCxnSpPr>
        <p:spPr>
          <a:xfrm flipH="1">
            <a:off x="7002330" y="4105947"/>
            <a:ext cx="1375264" cy="5912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xmlns="" id="{DCABF7C7-ED61-4D72-A5D5-FA1C51D514F8}"/>
              </a:ext>
            </a:extLst>
          </p:cNvPr>
          <p:cNvCxnSpPr>
            <a:cxnSpLocks/>
          </p:cNvCxnSpPr>
          <p:nvPr/>
        </p:nvCxnSpPr>
        <p:spPr>
          <a:xfrm>
            <a:off x="4622055" y="4162869"/>
            <a:ext cx="526009" cy="436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15">
            <a:extLst>
              <a:ext uri="{FF2B5EF4-FFF2-40B4-BE49-F238E27FC236}">
                <a16:creationId xmlns:a16="http://schemas.microsoft.com/office/drawing/2014/main" xmlns="" id="{C73D6990-2AB7-47D9-B082-0B23B7A24437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68" name="Прямая соединительная линия 9">
            <a:extLst>
              <a:ext uri="{FF2B5EF4-FFF2-40B4-BE49-F238E27FC236}">
                <a16:creationId xmlns:a16="http://schemas.microsoft.com/office/drawing/2014/main" xmlns="" id="{F67CB65E-20D6-4E22-A740-039B2F9C55C4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929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724665" y="3665161"/>
            <a:ext cx="700043" cy="683546"/>
            <a:chOff x="790477" y="3315832"/>
            <a:chExt cx="933391" cy="911395"/>
          </a:xfrm>
        </p:grpSpPr>
        <p:sp>
          <p:nvSpPr>
            <p:cNvPr id="20" name="Shape 142406"/>
            <p:cNvSpPr/>
            <p:nvPr/>
          </p:nvSpPr>
          <p:spPr>
            <a:xfrm>
              <a:off x="790477" y="3315832"/>
              <a:ext cx="933391" cy="911395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0"/>
                  </a:moveTo>
                  <a:cubicBezTo>
                    <a:pt x="586054" y="0"/>
                    <a:pt x="755091" y="169037"/>
                    <a:pt x="755091" y="377546"/>
                  </a:cubicBezTo>
                  <a:cubicBezTo>
                    <a:pt x="755091" y="586054"/>
                    <a:pt x="586054" y="755091"/>
                    <a:pt x="377546" y="755091"/>
                  </a:cubicBezTo>
                  <a:cubicBezTo>
                    <a:pt x="169037" y="755091"/>
                    <a:pt x="0" y="586054"/>
                    <a:pt x="0" y="377546"/>
                  </a:cubicBezTo>
                  <a:cubicBezTo>
                    <a:pt x="0" y="169037"/>
                    <a:pt x="169037" y="0"/>
                    <a:pt x="3775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Shape 142409"/>
            <p:cNvSpPr/>
            <p:nvPr/>
          </p:nvSpPr>
          <p:spPr>
            <a:xfrm>
              <a:off x="1075952" y="3587111"/>
              <a:ext cx="140254" cy="7604"/>
            </a:xfrm>
            <a:custGeom>
              <a:avLst/>
              <a:gdLst/>
              <a:ahLst/>
              <a:cxnLst/>
              <a:rect l="0" t="0" r="0" b="0"/>
              <a:pathLst>
                <a:path w="113462" h="6300">
                  <a:moveTo>
                    <a:pt x="5893" y="0"/>
                  </a:moveTo>
                  <a:lnTo>
                    <a:pt x="107582" y="0"/>
                  </a:lnTo>
                  <a:cubicBezTo>
                    <a:pt x="110871" y="0"/>
                    <a:pt x="113462" y="2654"/>
                    <a:pt x="113462" y="5893"/>
                  </a:cubicBezTo>
                  <a:lnTo>
                    <a:pt x="113462" y="6300"/>
                  </a:lnTo>
                  <a:lnTo>
                    <a:pt x="0" y="6300"/>
                  </a:lnTo>
                  <a:lnTo>
                    <a:pt x="0" y="5893"/>
                  </a:lnTo>
                  <a:cubicBezTo>
                    <a:pt x="0" y="2654"/>
                    <a:pt x="2654" y="0"/>
                    <a:pt x="5893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57236"/>
            <p:cNvSpPr/>
            <p:nvPr/>
          </p:nvSpPr>
          <p:spPr>
            <a:xfrm>
              <a:off x="1339001" y="3580519"/>
              <a:ext cx="56343" cy="14196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0" y="0"/>
                  </a:moveTo>
                  <a:lnTo>
                    <a:pt x="45580" y="0"/>
                  </a:lnTo>
                  <a:lnTo>
                    <a:pt x="4558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57237"/>
            <p:cNvSpPr/>
            <p:nvPr/>
          </p:nvSpPr>
          <p:spPr>
            <a:xfrm>
              <a:off x="1249864" y="3580519"/>
              <a:ext cx="14537" cy="14196"/>
            </a:xfrm>
            <a:custGeom>
              <a:avLst/>
              <a:gdLst/>
              <a:ahLst/>
              <a:cxnLst/>
              <a:rect l="0" t="0" r="0" b="0"/>
              <a:pathLst>
                <a:path w="11760" h="11761">
                  <a:moveTo>
                    <a:pt x="0" y="0"/>
                  </a:moveTo>
                  <a:lnTo>
                    <a:pt x="11760" y="0"/>
                  </a:lnTo>
                  <a:lnTo>
                    <a:pt x="1176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42412"/>
            <p:cNvSpPr/>
            <p:nvPr/>
          </p:nvSpPr>
          <p:spPr>
            <a:xfrm>
              <a:off x="990173" y="3580519"/>
              <a:ext cx="533997" cy="434314"/>
            </a:xfrm>
            <a:custGeom>
              <a:avLst/>
              <a:gdLst/>
              <a:ahLst/>
              <a:cxnLst/>
              <a:rect l="0" t="0" r="0" b="0"/>
              <a:pathLst>
                <a:path w="431991" h="359829">
                  <a:moveTo>
                    <a:pt x="25222" y="0"/>
                  </a:moveTo>
                  <a:lnTo>
                    <a:pt x="46457" y="0"/>
                  </a:lnTo>
                  <a:lnTo>
                    <a:pt x="46457" y="11761"/>
                  </a:lnTo>
                  <a:lnTo>
                    <a:pt x="25222" y="11761"/>
                  </a:lnTo>
                  <a:cubicBezTo>
                    <a:pt x="17818" y="11761"/>
                    <a:pt x="11760" y="17170"/>
                    <a:pt x="11760" y="23876"/>
                  </a:cubicBezTo>
                  <a:lnTo>
                    <a:pt x="11760" y="310020"/>
                  </a:lnTo>
                  <a:cubicBezTo>
                    <a:pt x="11760" y="316662"/>
                    <a:pt x="17818" y="322072"/>
                    <a:pt x="25222" y="322072"/>
                  </a:cubicBezTo>
                  <a:lnTo>
                    <a:pt x="183972" y="322072"/>
                  </a:lnTo>
                  <a:cubicBezTo>
                    <a:pt x="187211" y="322072"/>
                    <a:pt x="189852" y="324726"/>
                    <a:pt x="189852" y="327952"/>
                  </a:cubicBezTo>
                  <a:lnTo>
                    <a:pt x="189852" y="343662"/>
                  </a:lnTo>
                  <a:cubicBezTo>
                    <a:pt x="189852" y="346075"/>
                    <a:pt x="192202" y="348069"/>
                    <a:pt x="195085" y="348069"/>
                  </a:cubicBezTo>
                  <a:lnTo>
                    <a:pt x="236906" y="348069"/>
                  </a:lnTo>
                  <a:cubicBezTo>
                    <a:pt x="239789" y="348069"/>
                    <a:pt x="242075" y="346075"/>
                    <a:pt x="242075" y="343662"/>
                  </a:cubicBezTo>
                  <a:lnTo>
                    <a:pt x="242075" y="327952"/>
                  </a:lnTo>
                  <a:cubicBezTo>
                    <a:pt x="242075" y="324726"/>
                    <a:pt x="244729" y="322072"/>
                    <a:pt x="247967" y="322072"/>
                  </a:cubicBezTo>
                  <a:lnTo>
                    <a:pt x="406705" y="322072"/>
                  </a:lnTo>
                  <a:cubicBezTo>
                    <a:pt x="414172" y="322072"/>
                    <a:pt x="420230" y="316662"/>
                    <a:pt x="420230" y="310020"/>
                  </a:cubicBezTo>
                  <a:lnTo>
                    <a:pt x="420230" y="23876"/>
                  </a:lnTo>
                  <a:cubicBezTo>
                    <a:pt x="420230" y="17170"/>
                    <a:pt x="414172" y="11761"/>
                    <a:pt x="406705" y="11761"/>
                  </a:cubicBezTo>
                  <a:lnTo>
                    <a:pt x="385470" y="11761"/>
                  </a:lnTo>
                  <a:lnTo>
                    <a:pt x="385470" y="0"/>
                  </a:lnTo>
                  <a:lnTo>
                    <a:pt x="406705" y="0"/>
                  </a:lnTo>
                  <a:cubicBezTo>
                    <a:pt x="420649" y="0"/>
                    <a:pt x="431991" y="10706"/>
                    <a:pt x="431991" y="23876"/>
                  </a:cubicBezTo>
                  <a:lnTo>
                    <a:pt x="431991" y="310020"/>
                  </a:lnTo>
                  <a:cubicBezTo>
                    <a:pt x="431991" y="323126"/>
                    <a:pt x="420649" y="333832"/>
                    <a:pt x="406705" y="333832"/>
                  </a:cubicBezTo>
                  <a:lnTo>
                    <a:pt x="253848" y="333832"/>
                  </a:lnTo>
                  <a:lnTo>
                    <a:pt x="253848" y="343662"/>
                  </a:lnTo>
                  <a:cubicBezTo>
                    <a:pt x="253848" y="352539"/>
                    <a:pt x="246253" y="359829"/>
                    <a:pt x="236906" y="359829"/>
                  </a:cubicBezTo>
                  <a:lnTo>
                    <a:pt x="195085" y="359829"/>
                  </a:lnTo>
                  <a:cubicBezTo>
                    <a:pt x="185674" y="359829"/>
                    <a:pt x="178092" y="352539"/>
                    <a:pt x="178092" y="343662"/>
                  </a:cubicBezTo>
                  <a:lnTo>
                    <a:pt x="178092" y="333832"/>
                  </a:lnTo>
                  <a:lnTo>
                    <a:pt x="25222" y="333832"/>
                  </a:lnTo>
                  <a:cubicBezTo>
                    <a:pt x="11290" y="333832"/>
                    <a:pt x="0" y="323126"/>
                    <a:pt x="0" y="310020"/>
                  </a:cubicBezTo>
                  <a:lnTo>
                    <a:pt x="0" y="23876"/>
                  </a:lnTo>
                  <a:cubicBezTo>
                    <a:pt x="0" y="10706"/>
                    <a:pt x="11290" y="0"/>
                    <a:pt x="25222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42413"/>
            <p:cNvSpPr/>
            <p:nvPr/>
          </p:nvSpPr>
          <p:spPr>
            <a:xfrm>
              <a:off x="1075965" y="3860365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42414"/>
            <p:cNvSpPr/>
            <p:nvPr/>
          </p:nvSpPr>
          <p:spPr>
            <a:xfrm>
              <a:off x="1075965" y="3812446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42415"/>
            <p:cNvSpPr/>
            <p:nvPr/>
          </p:nvSpPr>
          <p:spPr>
            <a:xfrm>
              <a:off x="1075965" y="3734140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42416"/>
            <p:cNvSpPr/>
            <p:nvPr/>
          </p:nvSpPr>
          <p:spPr>
            <a:xfrm>
              <a:off x="107596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42417"/>
            <p:cNvSpPr/>
            <p:nvPr/>
          </p:nvSpPr>
          <p:spPr>
            <a:xfrm>
              <a:off x="114608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42418"/>
            <p:cNvSpPr/>
            <p:nvPr/>
          </p:nvSpPr>
          <p:spPr>
            <a:xfrm>
              <a:off x="1040329" y="3550134"/>
              <a:ext cx="108400" cy="390305"/>
            </a:xfrm>
            <a:custGeom>
              <a:avLst/>
              <a:gdLst/>
              <a:ahLst/>
              <a:cxnLst/>
              <a:rect l="0" t="0" r="0" b="0"/>
              <a:pathLst>
                <a:path w="87693" h="323368">
                  <a:moveTo>
                    <a:pt x="0" y="0"/>
                  </a:moveTo>
                  <a:lnTo>
                    <a:pt x="87693" y="0"/>
                  </a:lnTo>
                  <a:lnTo>
                    <a:pt x="87693" y="5880"/>
                  </a:lnTo>
                  <a:lnTo>
                    <a:pt x="5880" y="5880"/>
                  </a:lnTo>
                  <a:lnTo>
                    <a:pt x="5880" y="317488"/>
                  </a:lnTo>
                  <a:lnTo>
                    <a:pt x="87693" y="317488"/>
                  </a:lnTo>
                  <a:lnTo>
                    <a:pt x="87693" y="323368"/>
                  </a:lnTo>
                  <a:lnTo>
                    <a:pt x="0" y="32336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42419"/>
            <p:cNvSpPr/>
            <p:nvPr/>
          </p:nvSpPr>
          <p:spPr>
            <a:xfrm>
              <a:off x="1148730" y="3550134"/>
              <a:ext cx="108400" cy="418985"/>
            </a:xfrm>
            <a:custGeom>
              <a:avLst/>
              <a:gdLst/>
              <a:ahLst/>
              <a:cxnLst/>
              <a:rect l="0" t="0" r="0" b="0"/>
              <a:pathLst>
                <a:path w="87693" h="347129">
                  <a:moveTo>
                    <a:pt x="0" y="0"/>
                  </a:moveTo>
                  <a:lnTo>
                    <a:pt x="63932" y="0"/>
                  </a:lnTo>
                  <a:cubicBezTo>
                    <a:pt x="72695" y="0"/>
                    <a:pt x="80340" y="4699"/>
                    <a:pt x="84404" y="11761"/>
                  </a:cubicBezTo>
                  <a:cubicBezTo>
                    <a:pt x="86525" y="15291"/>
                    <a:pt x="87693" y="19355"/>
                    <a:pt x="87693" y="23762"/>
                  </a:cubicBezTo>
                  <a:lnTo>
                    <a:pt x="87693" y="347129"/>
                  </a:lnTo>
                  <a:cubicBezTo>
                    <a:pt x="87693" y="341123"/>
                    <a:pt x="85458" y="335662"/>
                    <a:pt x="81813" y="331483"/>
                  </a:cubicBezTo>
                  <a:cubicBezTo>
                    <a:pt x="77470" y="326479"/>
                    <a:pt x="71057" y="323368"/>
                    <a:pt x="63932" y="323368"/>
                  </a:cubicBezTo>
                  <a:lnTo>
                    <a:pt x="0" y="323368"/>
                  </a:lnTo>
                  <a:lnTo>
                    <a:pt x="0" y="317488"/>
                  </a:lnTo>
                  <a:lnTo>
                    <a:pt x="63932" y="317488"/>
                  </a:lnTo>
                  <a:cubicBezTo>
                    <a:pt x="70637" y="317488"/>
                    <a:pt x="76873" y="319723"/>
                    <a:pt x="81813" y="323482"/>
                  </a:cubicBezTo>
                  <a:lnTo>
                    <a:pt x="81813" y="23762"/>
                  </a:lnTo>
                  <a:cubicBezTo>
                    <a:pt x="81813" y="13881"/>
                    <a:pt x="73812" y="5880"/>
                    <a:pt x="63932" y="5880"/>
                  </a:cubicBezTo>
                  <a:lnTo>
                    <a:pt x="0" y="58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42420"/>
            <p:cNvSpPr/>
            <p:nvPr/>
          </p:nvSpPr>
          <p:spPr>
            <a:xfrm>
              <a:off x="1033054" y="3543039"/>
              <a:ext cx="115684" cy="404500"/>
            </a:xfrm>
            <a:custGeom>
              <a:avLst/>
              <a:gdLst/>
              <a:ahLst/>
              <a:cxnLst/>
              <a:rect l="0" t="0" r="0" b="0"/>
              <a:pathLst>
                <a:path w="93586" h="335128">
                  <a:moveTo>
                    <a:pt x="5893" y="0"/>
                  </a:moveTo>
                  <a:lnTo>
                    <a:pt x="93586" y="0"/>
                  </a:lnTo>
                  <a:lnTo>
                    <a:pt x="93586" y="11760"/>
                  </a:lnTo>
                  <a:lnTo>
                    <a:pt x="11773" y="11760"/>
                  </a:lnTo>
                  <a:lnTo>
                    <a:pt x="11773" y="323367"/>
                  </a:lnTo>
                  <a:lnTo>
                    <a:pt x="93586" y="323367"/>
                  </a:lnTo>
                  <a:lnTo>
                    <a:pt x="93586" y="335128"/>
                  </a:lnTo>
                  <a:lnTo>
                    <a:pt x="5893" y="335128"/>
                  </a:lnTo>
                  <a:cubicBezTo>
                    <a:pt x="2654" y="335128"/>
                    <a:pt x="0" y="332486"/>
                    <a:pt x="0" y="329247"/>
                  </a:cubicBezTo>
                  <a:lnTo>
                    <a:pt x="0" y="5879"/>
                  </a:lnTo>
                  <a:cubicBezTo>
                    <a:pt x="0" y="2641"/>
                    <a:pt x="2654" y="0"/>
                    <a:pt x="5893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42421"/>
            <p:cNvSpPr/>
            <p:nvPr/>
          </p:nvSpPr>
          <p:spPr>
            <a:xfrm>
              <a:off x="1148739" y="3543039"/>
              <a:ext cx="115670" cy="433179"/>
            </a:xfrm>
            <a:custGeom>
              <a:avLst/>
              <a:gdLst/>
              <a:ahLst/>
              <a:cxnLst/>
              <a:rect l="0" t="0" r="0" b="0"/>
              <a:pathLst>
                <a:path w="93574" h="358889">
                  <a:moveTo>
                    <a:pt x="0" y="0"/>
                  </a:moveTo>
                  <a:lnTo>
                    <a:pt x="63932" y="0"/>
                  </a:lnTo>
                  <a:cubicBezTo>
                    <a:pt x="73685" y="0"/>
                    <a:pt x="82334" y="4699"/>
                    <a:pt x="87694" y="12002"/>
                  </a:cubicBezTo>
                  <a:cubicBezTo>
                    <a:pt x="89040" y="13703"/>
                    <a:pt x="90157" y="15646"/>
                    <a:pt x="90983" y="17640"/>
                  </a:cubicBezTo>
                  <a:cubicBezTo>
                    <a:pt x="92685" y="21285"/>
                    <a:pt x="93574" y="25349"/>
                    <a:pt x="93574" y="29642"/>
                  </a:cubicBezTo>
                  <a:lnTo>
                    <a:pt x="93574" y="353009"/>
                  </a:lnTo>
                  <a:cubicBezTo>
                    <a:pt x="93574" y="356247"/>
                    <a:pt x="90919" y="358889"/>
                    <a:pt x="87694" y="358889"/>
                  </a:cubicBezTo>
                  <a:cubicBezTo>
                    <a:pt x="84455" y="358889"/>
                    <a:pt x="81813" y="356247"/>
                    <a:pt x="81813" y="353009"/>
                  </a:cubicBezTo>
                  <a:cubicBezTo>
                    <a:pt x="81813" y="343129"/>
                    <a:pt x="73812" y="335128"/>
                    <a:pt x="63932" y="335128"/>
                  </a:cubicBezTo>
                  <a:lnTo>
                    <a:pt x="0" y="335128"/>
                  </a:lnTo>
                  <a:lnTo>
                    <a:pt x="0" y="323367"/>
                  </a:lnTo>
                  <a:lnTo>
                    <a:pt x="63932" y="323367"/>
                  </a:lnTo>
                  <a:cubicBezTo>
                    <a:pt x="70637" y="323367"/>
                    <a:pt x="76873" y="325603"/>
                    <a:pt x="81813" y="329361"/>
                  </a:cubicBezTo>
                  <a:lnTo>
                    <a:pt x="81813" y="29642"/>
                  </a:lnTo>
                  <a:cubicBezTo>
                    <a:pt x="81813" y="19761"/>
                    <a:pt x="73812" y="11760"/>
                    <a:pt x="63932" y="11760"/>
                  </a:cubicBezTo>
                  <a:lnTo>
                    <a:pt x="0" y="117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2422"/>
            <p:cNvSpPr/>
            <p:nvPr/>
          </p:nvSpPr>
          <p:spPr>
            <a:xfrm>
              <a:off x="1336959" y="3828772"/>
              <a:ext cx="75621" cy="58634"/>
            </a:xfrm>
            <a:custGeom>
              <a:avLst/>
              <a:gdLst/>
              <a:ahLst/>
              <a:cxnLst/>
              <a:rect l="0" t="0" r="0" b="0"/>
              <a:pathLst>
                <a:path w="61176" h="48578">
                  <a:moveTo>
                    <a:pt x="58344" y="2057"/>
                  </a:moveTo>
                  <a:cubicBezTo>
                    <a:pt x="60820" y="4178"/>
                    <a:pt x="61176" y="7874"/>
                    <a:pt x="59055" y="10351"/>
                  </a:cubicBezTo>
                  <a:lnTo>
                    <a:pt x="28702" y="46469"/>
                  </a:lnTo>
                  <a:cubicBezTo>
                    <a:pt x="27584" y="47816"/>
                    <a:pt x="25883" y="48578"/>
                    <a:pt x="24232" y="48578"/>
                  </a:cubicBezTo>
                  <a:cubicBezTo>
                    <a:pt x="23419" y="48578"/>
                    <a:pt x="22593" y="48399"/>
                    <a:pt x="21819" y="48057"/>
                  </a:cubicBezTo>
                  <a:cubicBezTo>
                    <a:pt x="21590" y="47993"/>
                    <a:pt x="21412" y="47879"/>
                    <a:pt x="21184" y="47752"/>
                  </a:cubicBezTo>
                  <a:cubicBezTo>
                    <a:pt x="20650" y="47460"/>
                    <a:pt x="20117" y="47054"/>
                    <a:pt x="19647" y="46584"/>
                  </a:cubicBezTo>
                  <a:lnTo>
                    <a:pt x="2184" y="27648"/>
                  </a:lnTo>
                  <a:cubicBezTo>
                    <a:pt x="0" y="25235"/>
                    <a:pt x="178" y="21527"/>
                    <a:pt x="2540" y="19355"/>
                  </a:cubicBezTo>
                  <a:cubicBezTo>
                    <a:pt x="4940" y="17120"/>
                    <a:pt x="8649" y="17285"/>
                    <a:pt x="10820" y="19647"/>
                  </a:cubicBezTo>
                  <a:lnTo>
                    <a:pt x="23940" y="33871"/>
                  </a:lnTo>
                  <a:lnTo>
                    <a:pt x="50051" y="2819"/>
                  </a:lnTo>
                  <a:cubicBezTo>
                    <a:pt x="52121" y="292"/>
                    <a:pt x="55817" y="0"/>
                    <a:pt x="58344" y="2057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2423"/>
            <p:cNvSpPr/>
            <p:nvPr/>
          </p:nvSpPr>
          <p:spPr>
            <a:xfrm>
              <a:off x="1257130" y="3550126"/>
              <a:ext cx="110042" cy="418985"/>
            </a:xfrm>
            <a:custGeom>
              <a:avLst/>
              <a:gdLst/>
              <a:ahLst/>
              <a:cxnLst/>
              <a:rect l="0" t="0" r="0" b="0"/>
              <a:pathLst>
                <a:path w="89021" h="347129">
                  <a:moveTo>
                    <a:pt x="23762" y="0"/>
                  </a:moveTo>
                  <a:lnTo>
                    <a:pt x="77991" y="0"/>
                  </a:lnTo>
                  <a:lnTo>
                    <a:pt x="77991" y="25184"/>
                  </a:lnTo>
                  <a:lnTo>
                    <a:pt x="89021" y="25184"/>
                  </a:lnTo>
                  <a:lnTo>
                    <a:pt x="89021" y="36944"/>
                  </a:lnTo>
                  <a:lnTo>
                    <a:pt x="77991" y="36944"/>
                  </a:lnTo>
                  <a:lnTo>
                    <a:pt x="77991" y="183159"/>
                  </a:lnTo>
                  <a:lnTo>
                    <a:pt x="89021" y="197406"/>
                  </a:lnTo>
                  <a:lnTo>
                    <a:pt x="89021" y="225240"/>
                  </a:lnTo>
                  <a:lnTo>
                    <a:pt x="83172" y="219380"/>
                  </a:lnTo>
                  <a:lnTo>
                    <a:pt x="83172" y="209042"/>
                  </a:lnTo>
                  <a:lnTo>
                    <a:pt x="67462" y="188747"/>
                  </a:lnTo>
                  <a:cubicBezTo>
                    <a:pt x="66700" y="187693"/>
                    <a:pt x="66231" y="186448"/>
                    <a:pt x="66231" y="185153"/>
                  </a:cubicBezTo>
                  <a:lnTo>
                    <a:pt x="66231" y="36944"/>
                  </a:lnTo>
                  <a:lnTo>
                    <a:pt x="66231" y="31064"/>
                  </a:lnTo>
                  <a:lnTo>
                    <a:pt x="66231" y="5880"/>
                  </a:lnTo>
                  <a:lnTo>
                    <a:pt x="23762" y="5880"/>
                  </a:lnTo>
                  <a:cubicBezTo>
                    <a:pt x="13881" y="5880"/>
                    <a:pt x="5880" y="13881"/>
                    <a:pt x="5880" y="23761"/>
                  </a:cubicBezTo>
                  <a:lnTo>
                    <a:pt x="5880" y="323494"/>
                  </a:lnTo>
                  <a:cubicBezTo>
                    <a:pt x="10884" y="319722"/>
                    <a:pt x="17056" y="317488"/>
                    <a:pt x="23762" y="317488"/>
                  </a:cubicBezTo>
                  <a:lnTo>
                    <a:pt x="89021" y="317488"/>
                  </a:lnTo>
                  <a:lnTo>
                    <a:pt x="89021" y="323367"/>
                  </a:lnTo>
                  <a:lnTo>
                    <a:pt x="23762" y="323367"/>
                  </a:lnTo>
                  <a:cubicBezTo>
                    <a:pt x="16650" y="323367"/>
                    <a:pt x="10236" y="326492"/>
                    <a:pt x="5880" y="331495"/>
                  </a:cubicBezTo>
                  <a:cubicBezTo>
                    <a:pt x="2235" y="335661"/>
                    <a:pt x="0" y="341135"/>
                    <a:pt x="0" y="347129"/>
                  </a:cubicBezTo>
                  <a:lnTo>
                    <a:pt x="0" y="23761"/>
                  </a:lnTo>
                  <a:cubicBezTo>
                    <a:pt x="0" y="19355"/>
                    <a:pt x="1181" y="15291"/>
                    <a:pt x="3302" y="11773"/>
                  </a:cubicBezTo>
                  <a:cubicBezTo>
                    <a:pt x="7353" y="4711"/>
                    <a:pt x="14999" y="0"/>
                    <a:pt x="23762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42424"/>
            <p:cNvSpPr/>
            <p:nvPr/>
          </p:nvSpPr>
          <p:spPr>
            <a:xfrm>
              <a:off x="1367172" y="3550126"/>
              <a:ext cx="106760" cy="390304"/>
            </a:xfrm>
            <a:custGeom>
              <a:avLst/>
              <a:gdLst/>
              <a:ahLst/>
              <a:cxnLst/>
              <a:rect l="0" t="0" r="0" b="0"/>
              <a:pathLst>
                <a:path w="86366" h="323367">
                  <a:moveTo>
                    <a:pt x="11030" y="0"/>
                  </a:moveTo>
                  <a:lnTo>
                    <a:pt x="86366" y="0"/>
                  </a:lnTo>
                  <a:lnTo>
                    <a:pt x="86366" y="323367"/>
                  </a:lnTo>
                  <a:lnTo>
                    <a:pt x="0" y="323367"/>
                  </a:lnTo>
                  <a:lnTo>
                    <a:pt x="0" y="317488"/>
                  </a:lnTo>
                  <a:lnTo>
                    <a:pt x="80486" y="317488"/>
                  </a:lnTo>
                  <a:lnTo>
                    <a:pt x="80486" y="5880"/>
                  </a:lnTo>
                  <a:lnTo>
                    <a:pt x="22790" y="5880"/>
                  </a:lnTo>
                  <a:lnTo>
                    <a:pt x="22790" y="31064"/>
                  </a:lnTo>
                  <a:lnTo>
                    <a:pt x="22790" y="185153"/>
                  </a:lnTo>
                  <a:cubicBezTo>
                    <a:pt x="22790" y="186448"/>
                    <a:pt x="22384" y="187693"/>
                    <a:pt x="21558" y="188747"/>
                  </a:cubicBezTo>
                  <a:lnTo>
                    <a:pt x="5912" y="209042"/>
                  </a:lnTo>
                  <a:lnTo>
                    <a:pt x="5912" y="219380"/>
                  </a:lnTo>
                  <a:cubicBezTo>
                    <a:pt x="5912" y="222682"/>
                    <a:pt x="3270" y="225272"/>
                    <a:pt x="32" y="225272"/>
                  </a:cubicBezTo>
                  <a:lnTo>
                    <a:pt x="0" y="225240"/>
                  </a:lnTo>
                  <a:lnTo>
                    <a:pt x="0" y="197406"/>
                  </a:lnTo>
                  <a:lnTo>
                    <a:pt x="32" y="197447"/>
                  </a:lnTo>
                  <a:lnTo>
                    <a:pt x="11030" y="183159"/>
                  </a:lnTo>
                  <a:lnTo>
                    <a:pt x="11030" y="36944"/>
                  </a:lnTo>
                  <a:lnTo>
                    <a:pt x="0" y="36944"/>
                  </a:lnTo>
                  <a:lnTo>
                    <a:pt x="0" y="25184"/>
                  </a:lnTo>
                  <a:lnTo>
                    <a:pt x="11030" y="25184"/>
                  </a:lnTo>
                  <a:lnTo>
                    <a:pt x="1103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42425"/>
            <p:cNvSpPr/>
            <p:nvPr/>
          </p:nvSpPr>
          <p:spPr>
            <a:xfrm>
              <a:off x="1249868" y="3543032"/>
              <a:ext cx="231338" cy="433179"/>
            </a:xfrm>
            <a:custGeom>
              <a:avLst/>
              <a:gdLst/>
              <a:ahLst/>
              <a:cxnLst/>
              <a:rect l="0" t="0" r="0" b="0"/>
              <a:pathLst>
                <a:path w="187147" h="358889">
                  <a:moveTo>
                    <a:pt x="29642" y="0"/>
                  </a:moveTo>
                  <a:lnTo>
                    <a:pt x="83871" y="0"/>
                  </a:lnTo>
                  <a:lnTo>
                    <a:pt x="83871" y="11761"/>
                  </a:lnTo>
                  <a:lnTo>
                    <a:pt x="29642" y="11761"/>
                  </a:lnTo>
                  <a:cubicBezTo>
                    <a:pt x="19761" y="11761"/>
                    <a:pt x="11760" y="19762"/>
                    <a:pt x="11760" y="29642"/>
                  </a:cubicBezTo>
                  <a:lnTo>
                    <a:pt x="11760" y="329374"/>
                  </a:lnTo>
                  <a:cubicBezTo>
                    <a:pt x="16764" y="325603"/>
                    <a:pt x="22936" y="323367"/>
                    <a:pt x="29642" y="323367"/>
                  </a:cubicBezTo>
                  <a:lnTo>
                    <a:pt x="175387" y="323367"/>
                  </a:lnTo>
                  <a:lnTo>
                    <a:pt x="175387" y="11761"/>
                  </a:lnTo>
                  <a:lnTo>
                    <a:pt x="105931" y="11761"/>
                  </a:lnTo>
                  <a:lnTo>
                    <a:pt x="105931" y="0"/>
                  </a:lnTo>
                  <a:lnTo>
                    <a:pt x="181267" y="0"/>
                  </a:lnTo>
                  <a:cubicBezTo>
                    <a:pt x="184556" y="0"/>
                    <a:pt x="187147" y="2642"/>
                    <a:pt x="187147" y="5880"/>
                  </a:cubicBezTo>
                  <a:lnTo>
                    <a:pt x="187147" y="329247"/>
                  </a:lnTo>
                  <a:cubicBezTo>
                    <a:pt x="187147" y="332486"/>
                    <a:pt x="184556" y="335128"/>
                    <a:pt x="181267" y="335128"/>
                  </a:cubicBezTo>
                  <a:lnTo>
                    <a:pt x="29642" y="335128"/>
                  </a:lnTo>
                  <a:cubicBezTo>
                    <a:pt x="19761" y="335128"/>
                    <a:pt x="11760" y="343129"/>
                    <a:pt x="11760" y="353009"/>
                  </a:cubicBezTo>
                  <a:cubicBezTo>
                    <a:pt x="11760" y="356248"/>
                    <a:pt x="9119" y="358889"/>
                    <a:pt x="5880" y="358889"/>
                  </a:cubicBezTo>
                  <a:cubicBezTo>
                    <a:pt x="2642" y="358889"/>
                    <a:pt x="0" y="356248"/>
                    <a:pt x="0" y="353009"/>
                  </a:cubicBezTo>
                  <a:lnTo>
                    <a:pt x="0" y="29642"/>
                  </a:lnTo>
                  <a:cubicBezTo>
                    <a:pt x="0" y="25349"/>
                    <a:pt x="876" y="21298"/>
                    <a:pt x="2591" y="17640"/>
                  </a:cubicBezTo>
                  <a:cubicBezTo>
                    <a:pt x="3404" y="15646"/>
                    <a:pt x="4521" y="13703"/>
                    <a:pt x="5880" y="12002"/>
                  </a:cubicBezTo>
                  <a:cubicBezTo>
                    <a:pt x="11227" y="4699"/>
                    <a:pt x="19875" y="0"/>
                    <a:pt x="29642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42426"/>
            <p:cNvSpPr/>
            <p:nvPr/>
          </p:nvSpPr>
          <p:spPr>
            <a:xfrm>
              <a:off x="1083228" y="3594221"/>
              <a:ext cx="62850" cy="97048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5866"/>
                  </a:lnTo>
                  <a:lnTo>
                    <a:pt x="5880" y="5866"/>
                  </a:lnTo>
                  <a:lnTo>
                    <a:pt x="5880" y="74510"/>
                  </a:lnTo>
                  <a:lnTo>
                    <a:pt x="50844" y="7451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42427"/>
            <p:cNvSpPr/>
            <p:nvPr/>
          </p:nvSpPr>
          <p:spPr>
            <a:xfrm>
              <a:off x="1146079" y="3594221"/>
              <a:ext cx="62850" cy="97048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74510"/>
                  </a:lnTo>
                  <a:lnTo>
                    <a:pt x="44964" y="74510"/>
                  </a:lnTo>
                  <a:lnTo>
                    <a:pt x="44964" y="5866"/>
                  </a:lnTo>
                  <a:lnTo>
                    <a:pt x="0" y="586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42428"/>
            <p:cNvSpPr/>
            <p:nvPr/>
          </p:nvSpPr>
          <p:spPr>
            <a:xfrm>
              <a:off x="107596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42429"/>
            <p:cNvSpPr/>
            <p:nvPr/>
          </p:nvSpPr>
          <p:spPr>
            <a:xfrm>
              <a:off x="1146084" y="3587117"/>
              <a:ext cx="70119" cy="111242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42430"/>
            <p:cNvSpPr/>
            <p:nvPr/>
          </p:nvSpPr>
          <p:spPr>
            <a:xfrm>
              <a:off x="1075965" y="3734140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42431"/>
            <p:cNvSpPr/>
            <p:nvPr/>
          </p:nvSpPr>
          <p:spPr>
            <a:xfrm>
              <a:off x="1075965" y="3812446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42432"/>
            <p:cNvSpPr/>
            <p:nvPr/>
          </p:nvSpPr>
          <p:spPr>
            <a:xfrm>
              <a:off x="1075965" y="3860365"/>
              <a:ext cx="140238" cy="14196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42433"/>
            <p:cNvSpPr/>
            <p:nvPr/>
          </p:nvSpPr>
          <p:spPr>
            <a:xfrm>
              <a:off x="1346267" y="3497544"/>
              <a:ext cx="20903" cy="302420"/>
            </a:xfrm>
            <a:custGeom>
              <a:avLst/>
              <a:gdLst/>
              <a:ahLst/>
              <a:cxnLst/>
              <a:rect l="0" t="0" r="0" b="0"/>
              <a:pathLst>
                <a:path w="16910" h="250555">
                  <a:moveTo>
                    <a:pt x="16910" y="0"/>
                  </a:moveTo>
                  <a:lnTo>
                    <a:pt x="16910" y="5880"/>
                  </a:lnTo>
                  <a:lnTo>
                    <a:pt x="9115" y="9102"/>
                  </a:lnTo>
                  <a:cubicBezTo>
                    <a:pt x="7115" y="11102"/>
                    <a:pt x="5880" y="13868"/>
                    <a:pt x="5880" y="16928"/>
                  </a:cubicBezTo>
                  <a:lnTo>
                    <a:pt x="5880" y="68745"/>
                  </a:lnTo>
                  <a:lnTo>
                    <a:pt x="16910" y="68745"/>
                  </a:lnTo>
                  <a:lnTo>
                    <a:pt x="16910" y="80505"/>
                  </a:lnTo>
                  <a:lnTo>
                    <a:pt x="5880" y="80505"/>
                  </a:lnTo>
                  <a:lnTo>
                    <a:pt x="5880" y="226720"/>
                  </a:lnTo>
                  <a:lnTo>
                    <a:pt x="16910" y="240979"/>
                  </a:lnTo>
                  <a:lnTo>
                    <a:pt x="16910" y="250555"/>
                  </a:lnTo>
                  <a:lnTo>
                    <a:pt x="13360" y="245960"/>
                  </a:lnTo>
                  <a:lnTo>
                    <a:pt x="0" y="228726"/>
                  </a:lnTo>
                  <a:lnTo>
                    <a:pt x="0" y="16928"/>
                  </a:lnTo>
                  <a:cubicBezTo>
                    <a:pt x="0" y="12249"/>
                    <a:pt x="1899" y="8013"/>
                    <a:pt x="4966" y="4948"/>
                  </a:cubicBezTo>
                  <a:lnTo>
                    <a:pt x="1691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142434"/>
            <p:cNvSpPr/>
            <p:nvPr/>
          </p:nvSpPr>
          <p:spPr>
            <a:xfrm>
              <a:off x="1367170" y="3497527"/>
              <a:ext cx="20903" cy="302485"/>
            </a:xfrm>
            <a:custGeom>
              <a:avLst/>
              <a:gdLst/>
              <a:ahLst/>
              <a:cxnLst/>
              <a:rect l="0" t="0" r="0" b="0"/>
              <a:pathLst>
                <a:path w="16910" h="250609">
                  <a:moveTo>
                    <a:pt x="32" y="0"/>
                  </a:moveTo>
                  <a:cubicBezTo>
                    <a:pt x="9328" y="0"/>
                    <a:pt x="16910" y="7582"/>
                    <a:pt x="16910" y="16942"/>
                  </a:cubicBezTo>
                  <a:lnTo>
                    <a:pt x="16910" y="228740"/>
                  </a:lnTo>
                  <a:lnTo>
                    <a:pt x="3613" y="245973"/>
                  </a:lnTo>
                  <a:lnTo>
                    <a:pt x="32" y="250609"/>
                  </a:lnTo>
                  <a:lnTo>
                    <a:pt x="0" y="250568"/>
                  </a:lnTo>
                  <a:lnTo>
                    <a:pt x="0" y="240992"/>
                  </a:lnTo>
                  <a:lnTo>
                    <a:pt x="32" y="241033"/>
                  </a:lnTo>
                  <a:lnTo>
                    <a:pt x="11030" y="226733"/>
                  </a:lnTo>
                  <a:lnTo>
                    <a:pt x="11030" y="80518"/>
                  </a:lnTo>
                  <a:lnTo>
                    <a:pt x="0" y="80518"/>
                  </a:lnTo>
                  <a:lnTo>
                    <a:pt x="0" y="68758"/>
                  </a:lnTo>
                  <a:lnTo>
                    <a:pt x="11030" y="68758"/>
                  </a:lnTo>
                  <a:lnTo>
                    <a:pt x="11030" y="16942"/>
                  </a:lnTo>
                  <a:cubicBezTo>
                    <a:pt x="11030" y="10820"/>
                    <a:pt x="6090" y="5880"/>
                    <a:pt x="32" y="5880"/>
                  </a:cubicBezTo>
                  <a:lnTo>
                    <a:pt x="0" y="5893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142435"/>
            <p:cNvSpPr/>
            <p:nvPr/>
          </p:nvSpPr>
          <p:spPr>
            <a:xfrm>
              <a:off x="1338999" y="3490445"/>
              <a:ext cx="28171" cy="316660"/>
            </a:xfrm>
            <a:custGeom>
              <a:avLst/>
              <a:gdLst/>
              <a:ahLst/>
              <a:cxnLst/>
              <a:rect l="0" t="0" r="0" b="0"/>
              <a:pathLst>
                <a:path w="22790" h="262353">
                  <a:moveTo>
                    <a:pt x="22790" y="0"/>
                  </a:moveTo>
                  <a:lnTo>
                    <a:pt x="22790" y="11760"/>
                  </a:lnTo>
                  <a:lnTo>
                    <a:pt x="14996" y="14983"/>
                  </a:lnTo>
                  <a:cubicBezTo>
                    <a:pt x="12995" y="16983"/>
                    <a:pt x="11760" y="19748"/>
                    <a:pt x="11760" y="22809"/>
                  </a:cubicBezTo>
                  <a:lnTo>
                    <a:pt x="11760" y="232600"/>
                  </a:lnTo>
                  <a:lnTo>
                    <a:pt x="22790" y="246859"/>
                  </a:lnTo>
                  <a:lnTo>
                    <a:pt x="22790" y="262353"/>
                  </a:lnTo>
                  <a:lnTo>
                    <a:pt x="18174" y="260070"/>
                  </a:lnTo>
                  <a:lnTo>
                    <a:pt x="16942" y="258483"/>
                  </a:lnTo>
                  <a:lnTo>
                    <a:pt x="1232" y="238188"/>
                  </a:lnTo>
                  <a:cubicBezTo>
                    <a:pt x="470" y="237134"/>
                    <a:pt x="0" y="235902"/>
                    <a:pt x="0" y="234607"/>
                  </a:cubicBezTo>
                  <a:lnTo>
                    <a:pt x="0" y="22809"/>
                  </a:lnTo>
                  <a:cubicBezTo>
                    <a:pt x="0" y="16516"/>
                    <a:pt x="2559" y="10811"/>
                    <a:pt x="6691" y="6678"/>
                  </a:cubicBezTo>
                  <a:lnTo>
                    <a:pt x="2279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142436"/>
            <p:cNvSpPr/>
            <p:nvPr/>
          </p:nvSpPr>
          <p:spPr>
            <a:xfrm>
              <a:off x="1367170" y="3490429"/>
              <a:ext cx="28171" cy="316695"/>
            </a:xfrm>
            <a:custGeom>
              <a:avLst/>
              <a:gdLst/>
              <a:ahLst/>
              <a:cxnLst/>
              <a:rect l="0" t="0" r="0" b="0"/>
              <a:pathLst>
                <a:path w="22790" h="262382">
                  <a:moveTo>
                    <a:pt x="32" y="0"/>
                  </a:moveTo>
                  <a:cubicBezTo>
                    <a:pt x="12554" y="0"/>
                    <a:pt x="22790" y="10237"/>
                    <a:pt x="22790" y="22822"/>
                  </a:cubicBezTo>
                  <a:lnTo>
                    <a:pt x="22790" y="234620"/>
                  </a:lnTo>
                  <a:cubicBezTo>
                    <a:pt x="22790" y="235915"/>
                    <a:pt x="22384" y="237147"/>
                    <a:pt x="21558" y="238201"/>
                  </a:cubicBezTo>
                  <a:lnTo>
                    <a:pt x="5912" y="258496"/>
                  </a:lnTo>
                  <a:lnTo>
                    <a:pt x="4680" y="260083"/>
                  </a:lnTo>
                  <a:cubicBezTo>
                    <a:pt x="3562" y="261556"/>
                    <a:pt x="1861" y="262382"/>
                    <a:pt x="32" y="262382"/>
                  </a:cubicBezTo>
                  <a:lnTo>
                    <a:pt x="0" y="262366"/>
                  </a:lnTo>
                  <a:lnTo>
                    <a:pt x="0" y="246873"/>
                  </a:lnTo>
                  <a:lnTo>
                    <a:pt x="32" y="246914"/>
                  </a:lnTo>
                  <a:lnTo>
                    <a:pt x="11030" y="232613"/>
                  </a:lnTo>
                  <a:lnTo>
                    <a:pt x="11030" y="22822"/>
                  </a:lnTo>
                  <a:cubicBezTo>
                    <a:pt x="11030" y="16701"/>
                    <a:pt x="6090" y="11761"/>
                    <a:pt x="32" y="11761"/>
                  </a:cubicBezTo>
                  <a:lnTo>
                    <a:pt x="0" y="11774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142437"/>
            <p:cNvSpPr/>
            <p:nvPr/>
          </p:nvSpPr>
          <p:spPr>
            <a:xfrm>
              <a:off x="1339001" y="3580522"/>
              <a:ext cx="56343" cy="14196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5880" y="0"/>
                  </a:moveTo>
                  <a:lnTo>
                    <a:pt x="39700" y="0"/>
                  </a:lnTo>
                  <a:cubicBezTo>
                    <a:pt x="42939" y="0"/>
                    <a:pt x="45580" y="2642"/>
                    <a:pt x="45580" y="5880"/>
                  </a:cubicBezTo>
                  <a:cubicBezTo>
                    <a:pt x="45580" y="9119"/>
                    <a:pt x="42939" y="11761"/>
                    <a:pt x="39700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142438"/>
            <p:cNvSpPr/>
            <p:nvPr/>
          </p:nvSpPr>
          <p:spPr>
            <a:xfrm>
              <a:off x="1359943" y="3792921"/>
              <a:ext cx="14537" cy="29109"/>
            </a:xfrm>
            <a:custGeom>
              <a:avLst/>
              <a:gdLst/>
              <a:ahLst/>
              <a:cxnLst/>
              <a:rect l="0" t="0" r="0" b="0"/>
              <a:pathLst>
                <a:path w="11760" h="24117">
                  <a:moveTo>
                    <a:pt x="5880" y="0"/>
                  </a:moveTo>
                  <a:cubicBezTo>
                    <a:pt x="7226" y="0"/>
                    <a:pt x="8471" y="470"/>
                    <a:pt x="9461" y="1232"/>
                  </a:cubicBezTo>
                  <a:cubicBezTo>
                    <a:pt x="10884" y="2299"/>
                    <a:pt x="11760" y="4001"/>
                    <a:pt x="11760" y="5880"/>
                  </a:cubicBezTo>
                  <a:lnTo>
                    <a:pt x="11760" y="18224"/>
                  </a:lnTo>
                  <a:cubicBezTo>
                    <a:pt x="11760" y="21527"/>
                    <a:pt x="9119" y="24117"/>
                    <a:pt x="5880" y="24117"/>
                  </a:cubicBezTo>
                  <a:cubicBezTo>
                    <a:pt x="2591" y="24117"/>
                    <a:pt x="0" y="21527"/>
                    <a:pt x="0" y="18224"/>
                  </a:cubicBezTo>
                  <a:lnTo>
                    <a:pt x="0" y="5880"/>
                  </a:lnTo>
                  <a:cubicBezTo>
                    <a:pt x="0" y="4001"/>
                    <a:pt x="876" y="2299"/>
                    <a:pt x="2286" y="1232"/>
                  </a:cubicBezTo>
                  <a:cubicBezTo>
                    <a:pt x="3226" y="470"/>
                    <a:pt x="4521" y="0"/>
                    <a:pt x="5880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142439"/>
            <p:cNvSpPr/>
            <p:nvPr/>
          </p:nvSpPr>
          <p:spPr>
            <a:xfrm>
              <a:off x="1358781" y="3828772"/>
              <a:ext cx="53800" cy="58634"/>
            </a:xfrm>
            <a:custGeom>
              <a:avLst/>
              <a:gdLst/>
              <a:ahLst/>
              <a:cxnLst/>
              <a:rect l="0" t="0" r="0" b="0"/>
              <a:pathLst>
                <a:path w="43523" h="48578">
                  <a:moveTo>
                    <a:pt x="40691" y="2057"/>
                  </a:moveTo>
                  <a:cubicBezTo>
                    <a:pt x="43167" y="4178"/>
                    <a:pt x="43523" y="7874"/>
                    <a:pt x="41402" y="10351"/>
                  </a:cubicBezTo>
                  <a:lnTo>
                    <a:pt x="11049" y="46469"/>
                  </a:lnTo>
                  <a:cubicBezTo>
                    <a:pt x="9931" y="47816"/>
                    <a:pt x="8230" y="48578"/>
                    <a:pt x="6579" y="48578"/>
                  </a:cubicBezTo>
                  <a:cubicBezTo>
                    <a:pt x="5766" y="48578"/>
                    <a:pt x="4940" y="48399"/>
                    <a:pt x="4166" y="48057"/>
                  </a:cubicBezTo>
                  <a:cubicBezTo>
                    <a:pt x="3937" y="47993"/>
                    <a:pt x="3759" y="47879"/>
                    <a:pt x="3531" y="47752"/>
                  </a:cubicBezTo>
                  <a:cubicBezTo>
                    <a:pt x="3226" y="47575"/>
                    <a:pt x="2997" y="47346"/>
                    <a:pt x="2756" y="47168"/>
                  </a:cubicBezTo>
                  <a:cubicBezTo>
                    <a:pt x="292" y="45110"/>
                    <a:pt x="0" y="41402"/>
                    <a:pt x="2057" y="38874"/>
                  </a:cubicBezTo>
                  <a:lnTo>
                    <a:pt x="6286" y="33871"/>
                  </a:lnTo>
                  <a:lnTo>
                    <a:pt x="32398" y="2819"/>
                  </a:lnTo>
                  <a:cubicBezTo>
                    <a:pt x="34468" y="292"/>
                    <a:pt x="38163" y="0"/>
                    <a:pt x="40691" y="2057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142440"/>
            <p:cNvSpPr/>
            <p:nvPr/>
          </p:nvSpPr>
          <p:spPr>
            <a:xfrm>
              <a:off x="1336972" y="3849436"/>
              <a:ext cx="37724" cy="37832"/>
            </a:xfrm>
            <a:custGeom>
              <a:avLst/>
              <a:gdLst/>
              <a:ahLst/>
              <a:cxnLst/>
              <a:rect l="0" t="0" r="0" b="0"/>
              <a:pathLst>
                <a:path w="30518" h="31344">
                  <a:moveTo>
                    <a:pt x="2527" y="2236"/>
                  </a:moveTo>
                  <a:cubicBezTo>
                    <a:pt x="4940" y="0"/>
                    <a:pt x="8636" y="165"/>
                    <a:pt x="10820" y="2528"/>
                  </a:cubicBezTo>
                  <a:lnTo>
                    <a:pt x="23927" y="16752"/>
                  </a:lnTo>
                  <a:lnTo>
                    <a:pt x="28283" y="21463"/>
                  </a:lnTo>
                  <a:cubicBezTo>
                    <a:pt x="30518" y="23876"/>
                    <a:pt x="30340" y="27584"/>
                    <a:pt x="27991" y="29756"/>
                  </a:cubicBezTo>
                  <a:cubicBezTo>
                    <a:pt x="26873" y="30811"/>
                    <a:pt x="25400" y="31344"/>
                    <a:pt x="23990" y="31344"/>
                  </a:cubicBezTo>
                  <a:cubicBezTo>
                    <a:pt x="23279" y="31344"/>
                    <a:pt x="22517" y="31230"/>
                    <a:pt x="21819" y="30938"/>
                  </a:cubicBezTo>
                  <a:cubicBezTo>
                    <a:pt x="21577" y="30874"/>
                    <a:pt x="21399" y="30759"/>
                    <a:pt x="21171" y="30632"/>
                  </a:cubicBezTo>
                  <a:cubicBezTo>
                    <a:pt x="20638" y="30341"/>
                    <a:pt x="20104" y="29934"/>
                    <a:pt x="19634" y="29464"/>
                  </a:cubicBezTo>
                  <a:lnTo>
                    <a:pt x="2172" y="10529"/>
                  </a:lnTo>
                  <a:cubicBezTo>
                    <a:pt x="0" y="8116"/>
                    <a:pt x="165" y="4407"/>
                    <a:pt x="2527" y="2236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0B9D48-E017-46DF-B7B4-307878013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486" y="1218472"/>
            <a:ext cx="6730512" cy="326350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Единая информационная система и база данных СДУ</a:t>
            </a: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Создание службы социальных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координаторов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-центра по вопросам СДУ (единого информационного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Центра)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Работа врачей (гериатров)  в социальном стационаре в качестве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консультантов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Работа специалистов социальных служб в медицинских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учреждениях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Единая методология определения потребности в уходе и ухода в социальных и в медицинских учреждениях</a:t>
            </a:r>
          </a:p>
        </p:txBody>
      </p:sp>
      <p:sp>
        <p:nvSpPr>
          <p:cNvPr id="8" name="Freeform 218"/>
          <p:cNvSpPr>
            <a:spLocks noChangeAspect="1" noEditPoints="1"/>
          </p:cNvSpPr>
          <p:nvPr/>
        </p:nvSpPr>
        <p:spPr bwMode="auto">
          <a:xfrm>
            <a:off x="397502" y="2173362"/>
            <a:ext cx="972931" cy="1053052"/>
          </a:xfrm>
          <a:custGeom>
            <a:avLst/>
            <a:gdLst>
              <a:gd name="T0" fmla="*/ 256 w 256"/>
              <a:gd name="T1" fmla="*/ 138 h 277"/>
              <a:gd name="T2" fmla="*/ 128 w 256"/>
              <a:gd name="T3" fmla="*/ 266 h 277"/>
              <a:gd name="T4" fmla="*/ 53 w 256"/>
              <a:gd name="T5" fmla="*/ 242 h 277"/>
              <a:gd name="T6" fmla="*/ 53 w 256"/>
              <a:gd name="T7" fmla="*/ 266 h 277"/>
              <a:gd name="T8" fmla="*/ 43 w 256"/>
              <a:gd name="T9" fmla="*/ 277 h 277"/>
              <a:gd name="T10" fmla="*/ 32 w 256"/>
              <a:gd name="T11" fmla="*/ 266 h 277"/>
              <a:gd name="T12" fmla="*/ 32 w 256"/>
              <a:gd name="T13" fmla="*/ 213 h 277"/>
              <a:gd name="T14" fmla="*/ 43 w 256"/>
              <a:gd name="T15" fmla="*/ 202 h 277"/>
              <a:gd name="T16" fmla="*/ 96 w 256"/>
              <a:gd name="T17" fmla="*/ 202 h 277"/>
              <a:gd name="T18" fmla="*/ 107 w 256"/>
              <a:gd name="T19" fmla="*/ 213 h 277"/>
              <a:gd name="T20" fmla="*/ 96 w 256"/>
              <a:gd name="T21" fmla="*/ 224 h 277"/>
              <a:gd name="T22" fmla="*/ 64 w 256"/>
              <a:gd name="T23" fmla="*/ 224 h 277"/>
              <a:gd name="T24" fmla="*/ 128 w 256"/>
              <a:gd name="T25" fmla="*/ 245 h 277"/>
              <a:gd name="T26" fmla="*/ 235 w 256"/>
              <a:gd name="T27" fmla="*/ 138 h 277"/>
              <a:gd name="T28" fmla="*/ 245 w 256"/>
              <a:gd name="T29" fmla="*/ 128 h 277"/>
              <a:gd name="T30" fmla="*/ 256 w 256"/>
              <a:gd name="T31" fmla="*/ 138 h 277"/>
              <a:gd name="T32" fmla="*/ 128 w 256"/>
              <a:gd name="T33" fmla="*/ 32 h 277"/>
              <a:gd name="T34" fmla="*/ 192 w 256"/>
              <a:gd name="T35" fmla="*/ 53 h 277"/>
              <a:gd name="T36" fmla="*/ 160 w 256"/>
              <a:gd name="T37" fmla="*/ 53 h 277"/>
              <a:gd name="T38" fmla="*/ 149 w 256"/>
              <a:gd name="T39" fmla="*/ 64 h 277"/>
              <a:gd name="T40" fmla="*/ 160 w 256"/>
              <a:gd name="T41" fmla="*/ 74 h 277"/>
              <a:gd name="T42" fmla="*/ 213 w 256"/>
              <a:gd name="T43" fmla="*/ 74 h 277"/>
              <a:gd name="T44" fmla="*/ 224 w 256"/>
              <a:gd name="T45" fmla="*/ 64 h 277"/>
              <a:gd name="T46" fmla="*/ 224 w 256"/>
              <a:gd name="T47" fmla="*/ 10 h 277"/>
              <a:gd name="T48" fmla="*/ 213 w 256"/>
              <a:gd name="T49" fmla="*/ 0 h 277"/>
              <a:gd name="T50" fmla="*/ 203 w 256"/>
              <a:gd name="T51" fmla="*/ 10 h 277"/>
              <a:gd name="T52" fmla="*/ 203 w 256"/>
              <a:gd name="T53" fmla="*/ 35 h 277"/>
              <a:gd name="T54" fmla="*/ 128 w 256"/>
              <a:gd name="T55" fmla="*/ 10 h 277"/>
              <a:gd name="T56" fmla="*/ 0 w 256"/>
              <a:gd name="T57" fmla="*/ 138 h 277"/>
              <a:gd name="T58" fmla="*/ 11 w 256"/>
              <a:gd name="T59" fmla="*/ 149 h 277"/>
              <a:gd name="T60" fmla="*/ 21 w 256"/>
              <a:gd name="T61" fmla="*/ 138 h 277"/>
              <a:gd name="T62" fmla="*/ 128 w 256"/>
              <a:gd name="T63" fmla="*/ 3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6" h="277">
                <a:moveTo>
                  <a:pt x="256" y="138"/>
                </a:moveTo>
                <a:cubicBezTo>
                  <a:pt x="256" y="209"/>
                  <a:pt x="199" y="266"/>
                  <a:pt x="128" y="266"/>
                </a:cubicBezTo>
                <a:cubicBezTo>
                  <a:pt x="101" y="266"/>
                  <a:pt x="75" y="258"/>
                  <a:pt x="53" y="242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3" y="272"/>
                  <a:pt x="49" y="277"/>
                  <a:pt x="43" y="277"/>
                </a:cubicBezTo>
                <a:cubicBezTo>
                  <a:pt x="37" y="277"/>
                  <a:pt x="32" y="272"/>
                  <a:pt x="32" y="266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7"/>
                  <a:pt x="37" y="202"/>
                  <a:pt x="43" y="202"/>
                </a:cubicBezTo>
                <a:cubicBezTo>
                  <a:pt x="96" y="202"/>
                  <a:pt x="96" y="202"/>
                  <a:pt x="96" y="202"/>
                </a:cubicBezTo>
                <a:cubicBezTo>
                  <a:pt x="102" y="202"/>
                  <a:pt x="107" y="207"/>
                  <a:pt x="107" y="213"/>
                </a:cubicBezTo>
                <a:cubicBezTo>
                  <a:pt x="107" y="219"/>
                  <a:pt x="102" y="224"/>
                  <a:pt x="96" y="224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82" y="237"/>
                  <a:pt x="105" y="245"/>
                  <a:pt x="128" y="245"/>
                </a:cubicBezTo>
                <a:cubicBezTo>
                  <a:pt x="187" y="245"/>
                  <a:pt x="235" y="197"/>
                  <a:pt x="235" y="138"/>
                </a:cubicBezTo>
                <a:cubicBezTo>
                  <a:pt x="235" y="132"/>
                  <a:pt x="239" y="128"/>
                  <a:pt x="245" y="128"/>
                </a:cubicBezTo>
                <a:cubicBezTo>
                  <a:pt x="251" y="128"/>
                  <a:pt x="256" y="132"/>
                  <a:pt x="256" y="138"/>
                </a:cubicBezTo>
                <a:close/>
                <a:moveTo>
                  <a:pt x="128" y="32"/>
                </a:moveTo>
                <a:cubicBezTo>
                  <a:pt x="151" y="32"/>
                  <a:pt x="174" y="39"/>
                  <a:pt x="192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54" y="53"/>
                  <a:pt x="149" y="58"/>
                  <a:pt x="149" y="64"/>
                </a:cubicBezTo>
                <a:cubicBezTo>
                  <a:pt x="149" y="70"/>
                  <a:pt x="154" y="74"/>
                  <a:pt x="160" y="74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4"/>
                  <a:pt x="224" y="70"/>
                  <a:pt x="224" y="64"/>
                </a:cubicBezTo>
                <a:cubicBezTo>
                  <a:pt x="224" y="10"/>
                  <a:pt x="224" y="10"/>
                  <a:pt x="224" y="10"/>
                </a:cubicBezTo>
                <a:cubicBezTo>
                  <a:pt x="224" y="4"/>
                  <a:pt x="219" y="0"/>
                  <a:pt x="213" y="0"/>
                </a:cubicBezTo>
                <a:cubicBezTo>
                  <a:pt x="207" y="0"/>
                  <a:pt x="203" y="4"/>
                  <a:pt x="203" y="10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181" y="19"/>
                  <a:pt x="155" y="10"/>
                  <a:pt x="128" y="10"/>
                </a:cubicBezTo>
                <a:cubicBezTo>
                  <a:pt x="57" y="10"/>
                  <a:pt x="0" y="68"/>
                  <a:pt x="0" y="138"/>
                </a:cubicBezTo>
                <a:cubicBezTo>
                  <a:pt x="0" y="144"/>
                  <a:pt x="5" y="149"/>
                  <a:pt x="11" y="149"/>
                </a:cubicBezTo>
                <a:cubicBezTo>
                  <a:pt x="17" y="149"/>
                  <a:pt x="21" y="144"/>
                  <a:pt x="21" y="138"/>
                </a:cubicBezTo>
                <a:cubicBezTo>
                  <a:pt x="21" y="80"/>
                  <a:pt x="69" y="32"/>
                  <a:pt x="128" y="32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Freeform 349"/>
          <p:cNvSpPr>
            <a:spLocks noChangeAspect="1" noEditPoints="1"/>
          </p:cNvSpPr>
          <p:nvPr/>
        </p:nvSpPr>
        <p:spPr bwMode="auto">
          <a:xfrm>
            <a:off x="1880442" y="1112057"/>
            <a:ext cx="351977" cy="345207"/>
          </a:xfrm>
          <a:custGeom>
            <a:avLst/>
            <a:gdLst>
              <a:gd name="T0" fmla="*/ 235 w 235"/>
              <a:gd name="T1" fmla="*/ 155 h 230"/>
              <a:gd name="T2" fmla="*/ 235 w 235"/>
              <a:gd name="T3" fmla="*/ 219 h 230"/>
              <a:gd name="T4" fmla="*/ 224 w 235"/>
              <a:gd name="T5" fmla="*/ 230 h 230"/>
              <a:gd name="T6" fmla="*/ 11 w 235"/>
              <a:gd name="T7" fmla="*/ 230 h 230"/>
              <a:gd name="T8" fmla="*/ 0 w 235"/>
              <a:gd name="T9" fmla="*/ 219 h 230"/>
              <a:gd name="T10" fmla="*/ 0 w 235"/>
              <a:gd name="T11" fmla="*/ 155 h 230"/>
              <a:gd name="T12" fmla="*/ 11 w 235"/>
              <a:gd name="T13" fmla="*/ 145 h 230"/>
              <a:gd name="T14" fmla="*/ 22 w 235"/>
              <a:gd name="T15" fmla="*/ 155 h 230"/>
              <a:gd name="T16" fmla="*/ 22 w 235"/>
              <a:gd name="T17" fmla="*/ 209 h 230"/>
              <a:gd name="T18" fmla="*/ 214 w 235"/>
              <a:gd name="T19" fmla="*/ 209 h 230"/>
              <a:gd name="T20" fmla="*/ 214 w 235"/>
              <a:gd name="T21" fmla="*/ 155 h 230"/>
              <a:gd name="T22" fmla="*/ 224 w 235"/>
              <a:gd name="T23" fmla="*/ 145 h 230"/>
              <a:gd name="T24" fmla="*/ 235 w 235"/>
              <a:gd name="T25" fmla="*/ 155 h 230"/>
              <a:gd name="T26" fmla="*/ 54 w 235"/>
              <a:gd name="T27" fmla="*/ 187 h 230"/>
              <a:gd name="T28" fmla="*/ 182 w 235"/>
              <a:gd name="T29" fmla="*/ 187 h 230"/>
              <a:gd name="T30" fmla="*/ 192 w 235"/>
              <a:gd name="T31" fmla="*/ 177 h 230"/>
              <a:gd name="T32" fmla="*/ 182 w 235"/>
              <a:gd name="T33" fmla="*/ 166 h 230"/>
              <a:gd name="T34" fmla="*/ 54 w 235"/>
              <a:gd name="T35" fmla="*/ 166 h 230"/>
              <a:gd name="T36" fmla="*/ 43 w 235"/>
              <a:gd name="T37" fmla="*/ 177 h 230"/>
              <a:gd name="T38" fmla="*/ 54 w 235"/>
              <a:gd name="T39" fmla="*/ 187 h 230"/>
              <a:gd name="T40" fmla="*/ 53 w 235"/>
              <a:gd name="T41" fmla="*/ 132 h 230"/>
              <a:gd name="T42" fmla="*/ 181 w 235"/>
              <a:gd name="T43" fmla="*/ 145 h 230"/>
              <a:gd name="T44" fmla="*/ 182 w 235"/>
              <a:gd name="T45" fmla="*/ 145 h 230"/>
              <a:gd name="T46" fmla="*/ 192 w 235"/>
              <a:gd name="T47" fmla="*/ 135 h 230"/>
              <a:gd name="T48" fmla="*/ 183 w 235"/>
              <a:gd name="T49" fmla="*/ 123 h 230"/>
              <a:gd name="T50" fmla="*/ 55 w 235"/>
              <a:gd name="T51" fmla="*/ 111 h 230"/>
              <a:gd name="T52" fmla="*/ 44 w 235"/>
              <a:gd name="T53" fmla="*/ 120 h 230"/>
              <a:gd name="T54" fmla="*/ 53 w 235"/>
              <a:gd name="T55" fmla="*/ 132 h 230"/>
              <a:gd name="T56" fmla="*/ 60 w 235"/>
              <a:gd name="T57" fmla="*/ 78 h 230"/>
              <a:gd name="T58" fmla="*/ 185 w 235"/>
              <a:gd name="T59" fmla="*/ 104 h 230"/>
              <a:gd name="T60" fmla="*/ 187 w 235"/>
              <a:gd name="T61" fmla="*/ 104 h 230"/>
              <a:gd name="T62" fmla="*/ 198 w 235"/>
              <a:gd name="T63" fmla="*/ 96 h 230"/>
              <a:gd name="T64" fmla="*/ 190 w 235"/>
              <a:gd name="T65" fmla="*/ 83 h 230"/>
              <a:gd name="T66" fmla="*/ 64 w 235"/>
              <a:gd name="T67" fmla="*/ 58 h 230"/>
              <a:gd name="T68" fmla="*/ 52 w 235"/>
              <a:gd name="T69" fmla="*/ 66 h 230"/>
              <a:gd name="T70" fmla="*/ 60 w 235"/>
              <a:gd name="T71" fmla="*/ 78 h 230"/>
              <a:gd name="T72" fmla="*/ 75 w 235"/>
              <a:gd name="T73" fmla="*/ 23 h 230"/>
              <a:gd name="T74" fmla="*/ 195 w 235"/>
              <a:gd name="T75" fmla="*/ 66 h 230"/>
              <a:gd name="T76" fmla="*/ 199 w 235"/>
              <a:gd name="T77" fmla="*/ 66 h 230"/>
              <a:gd name="T78" fmla="*/ 209 w 235"/>
              <a:gd name="T79" fmla="*/ 59 h 230"/>
              <a:gd name="T80" fmla="*/ 202 w 235"/>
              <a:gd name="T81" fmla="*/ 46 h 230"/>
              <a:gd name="T82" fmla="*/ 82 w 235"/>
              <a:gd name="T83" fmla="*/ 2 h 230"/>
              <a:gd name="T84" fmla="*/ 68 w 235"/>
              <a:gd name="T85" fmla="*/ 9 h 230"/>
              <a:gd name="T86" fmla="*/ 75 w 235"/>
              <a:gd name="T87" fmla="*/ 2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5" h="230">
                <a:moveTo>
                  <a:pt x="235" y="155"/>
                </a:moveTo>
                <a:cubicBezTo>
                  <a:pt x="235" y="219"/>
                  <a:pt x="235" y="219"/>
                  <a:pt x="235" y="219"/>
                </a:cubicBezTo>
                <a:cubicBezTo>
                  <a:pt x="235" y="225"/>
                  <a:pt x="230" y="230"/>
                  <a:pt x="224" y="230"/>
                </a:cubicBezTo>
                <a:cubicBezTo>
                  <a:pt x="11" y="230"/>
                  <a:pt x="11" y="230"/>
                  <a:pt x="11" y="230"/>
                </a:cubicBezTo>
                <a:cubicBezTo>
                  <a:pt x="5" y="230"/>
                  <a:pt x="0" y="225"/>
                  <a:pt x="0" y="21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9"/>
                  <a:pt x="5" y="145"/>
                  <a:pt x="11" y="145"/>
                </a:cubicBezTo>
                <a:cubicBezTo>
                  <a:pt x="17" y="145"/>
                  <a:pt x="22" y="149"/>
                  <a:pt x="22" y="155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214" y="209"/>
                  <a:pt x="214" y="209"/>
                  <a:pt x="214" y="209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214" y="149"/>
                  <a:pt x="218" y="145"/>
                  <a:pt x="224" y="145"/>
                </a:cubicBezTo>
                <a:cubicBezTo>
                  <a:pt x="230" y="145"/>
                  <a:pt x="235" y="149"/>
                  <a:pt x="235" y="155"/>
                </a:cubicBezTo>
                <a:close/>
                <a:moveTo>
                  <a:pt x="54" y="187"/>
                </a:moveTo>
                <a:cubicBezTo>
                  <a:pt x="182" y="187"/>
                  <a:pt x="182" y="187"/>
                  <a:pt x="182" y="187"/>
                </a:cubicBezTo>
                <a:cubicBezTo>
                  <a:pt x="188" y="187"/>
                  <a:pt x="192" y="183"/>
                  <a:pt x="192" y="177"/>
                </a:cubicBezTo>
                <a:cubicBezTo>
                  <a:pt x="192" y="171"/>
                  <a:pt x="188" y="166"/>
                  <a:pt x="182" y="166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48" y="166"/>
                  <a:pt x="43" y="171"/>
                  <a:pt x="43" y="177"/>
                </a:cubicBezTo>
                <a:cubicBezTo>
                  <a:pt x="43" y="183"/>
                  <a:pt x="48" y="187"/>
                  <a:pt x="54" y="187"/>
                </a:cubicBezTo>
                <a:close/>
                <a:moveTo>
                  <a:pt x="53" y="132"/>
                </a:moveTo>
                <a:cubicBezTo>
                  <a:pt x="181" y="145"/>
                  <a:pt x="181" y="145"/>
                  <a:pt x="181" y="145"/>
                </a:cubicBezTo>
                <a:cubicBezTo>
                  <a:pt x="181" y="145"/>
                  <a:pt x="181" y="145"/>
                  <a:pt x="182" y="145"/>
                </a:cubicBezTo>
                <a:cubicBezTo>
                  <a:pt x="187" y="145"/>
                  <a:pt x="192" y="141"/>
                  <a:pt x="192" y="135"/>
                </a:cubicBezTo>
                <a:cubicBezTo>
                  <a:pt x="193" y="129"/>
                  <a:pt x="189" y="124"/>
                  <a:pt x="183" y="123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49" y="110"/>
                  <a:pt x="44" y="114"/>
                  <a:pt x="44" y="120"/>
                </a:cubicBezTo>
                <a:cubicBezTo>
                  <a:pt x="43" y="126"/>
                  <a:pt x="47" y="131"/>
                  <a:pt x="53" y="132"/>
                </a:cubicBezTo>
                <a:close/>
                <a:moveTo>
                  <a:pt x="60" y="78"/>
                </a:moveTo>
                <a:cubicBezTo>
                  <a:pt x="185" y="104"/>
                  <a:pt x="185" y="104"/>
                  <a:pt x="185" y="104"/>
                </a:cubicBezTo>
                <a:cubicBezTo>
                  <a:pt x="186" y="104"/>
                  <a:pt x="187" y="104"/>
                  <a:pt x="187" y="104"/>
                </a:cubicBezTo>
                <a:cubicBezTo>
                  <a:pt x="192" y="104"/>
                  <a:pt x="197" y="101"/>
                  <a:pt x="198" y="96"/>
                </a:cubicBezTo>
                <a:cubicBezTo>
                  <a:pt x="199" y="90"/>
                  <a:pt x="195" y="84"/>
                  <a:pt x="190" y="83"/>
                </a:cubicBezTo>
                <a:cubicBezTo>
                  <a:pt x="64" y="58"/>
                  <a:pt x="64" y="58"/>
                  <a:pt x="64" y="58"/>
                </a:cubicBezTo>
                <a:cubicBezTo>
                  <a:pt x="58" y="56"/>
                  <a:pt x="53" y="60"/>
                  <a:pt x="52" y="66"/>
                </a:cubicBezTo>
                <a:cubicBezTo>
                  <a:pt x="50" y="72"/>
                  <a:pt x="54" y="77"/>
                  <a:pt x="60" y="78"/>
                </a:cubicBezTo>
                <a:close/>
                <a:moveTo>
                  <a:pt x="75" y="23"/>
                </a:moveTo>
                <a:cubicBezTo>
                  <a:pt x="195" y="66"/>
                  <a:pt x="195" y="66"/>
                  <a:pt x="195" y="66"/>
                </a:cubicBezTo>
                <a:cubicBezTo>
                  <a:pt x="196" y="66"/>
                  <a:pt x="198" y="66"/>
                  <a:pt x="199" y="66"/>
                </a:cubicBezTo>
                <a:cubicBezTo>
                  <a:pt x="203" y="66"/>
                  <a:pt x="207" y="64"/>
                  <a:pt x="209" y="59"/>
                </a:cubicBezTo>
                <a:cubicBezTo>
                  <a:pt x="211" y="54"/>
                  <a:pt x="208" y="48"/>
                  <a:pt x="202" y="46"/>
                </a:cubicBezTo>
                <a:cubicBezTo>
                  <a:pt x="82" y="2"/>
                  <a:pt x="82" y="2"/>
                  <a:pt x="82" y="2"/>
                </a:cubicBezTo>
                <a:cubicBezTo>
                  <a:pt x="76" y="0"/>
                  <a:pt x="70" y="3"/>
                  <a:pt x="68" y="9"/>
                </a:cubicBezTo>
                <a:cubicBezTo>
                  <a:pt x="66" y="14"/>
                  <a:pt x="69" y="21"/>
                  <a:pt x="75" y="23"/>
                </a:cubicBezTo>
                <a:close/>
              </a:path>
            </a:pathLst>
          </a:cu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0" name="Freeform 234"/>
          <p:cNvSpPr>
            <a:spLocks noChangeAspect="1" noEditPoints="1"/>
          </p:cNvSpPr>
          <p:nvPr/>
        </p:nvSpPr>
        <p:spPr bwMode="auto">
          <a:xfrm>
            <a:off x="1921942" y="1705286"/>
            <a:ext cx="310477" cy="387182"/>
          </a:xfrm>
          <a:custGeom>
            <a:avLst/>
            <a:gdLst>
              <a:gd name="T0" fmla="*/ 128 w 256"/>
              <a:gd name="T1" fmla="*/ 0 h 320"/>
              <a:gd name="T2" fmla="*/ 0 w 256"/>
              <a:gd name="T3" fmla="*/ 128 h 320"/>
              <a:gd name="T4" fmla="*/ 0 w 256"/>
              <a:gd name="T5" fmla="*/ 213 h 320"/>
              <a:gd name="T6" fmla="*/ 32 w 256"/>
              <a:gd name="T7" fmla="*/ 245 h 320"/>
              <a:gd name="T8" fmla="*/ 64 w 256"/>
              <a:gd name="T9" fmla="*/ 213 h 320"/>
              <a:gd name="T10" fmla="*/ 64 w 256"/>
              <a:gd name="T11" fmla="*/ 149 h 320"/>
              <a:gd name="T12" fmla="*/ 32 w 256"/>
              <a:gd name="T13" fmla="*/ 117 h 320"/>
              <a:gd name="T14" fmla="*/ 21 w 256"/>
              <a:gd name="T15" fmla="*/ 119 h 320"/>
              <a:gd name="T16" fmla="*/ 128 w 256"/>
              <a:gd name="T17" fmla="*/ 21 h 320"/>
              <a:gd name="T18" fmla="*/ 234 w 256"/>
              <a:gd name="T19" fmla="*/ 119 h 320"/>
              <a:gd name="T20" fmla="*/ 224 w 256"/>
              <a:gd name="T21" fmla="*/ 117 h 320"/>
              <a:gd name="T22" fmla="*/ 192 w 256"/>
              <a:gd name="T23" fmla="*/ 149 h 320"/>
              <a:gd name="T24" fmla="*/ 192 w 256"/>
              <a:gd name="T25" fmla="*/ 213 h 320"/>
              <a:gd name="T26" fmla="*/ 224 w 256"/>
              <a:gd name="T27" fmla="*/ 245 h 320"/>
              <a:gd name="T28" fmla="*/ 232 w 256"/>
              <a:gd name="T29" fmla="*/ 244 h 320"/>
              <a:gd name="T30" fmla="*/ 161 w 256"/>
              <a:gd name="T31" fmla="*/ 296 h 320"/>
              <a:gd name="T32" fmla="*/ 128 w 256"/>
              <a:gd name="T33" fmla="*/ 277 h 320"/>
              <a:gd name="T34" fmla="*/ 94 w 256"/>
              <a:gd name="T35" fmla="*/ 298 h 320"/>
              <a:gd name="T36" fmla="*/ 128 w 256"/>
              <a:gd name="T37" fmla="*/ 320 h 320"/>
              <a:gd name="T38" fmla="*/ 256 w 256"/>
              <a:gd name="T39" fmla="*/ 224 h 320"/>
              <a:gd name="T40" fmla="*/ 256 w 256"/>
              <a:gd name="T41" fmla="*/ 128 h 320"/>
              <a:gd name="T42" fmla="*/ 128 w 256"/>
              <a:gd name="T43" fmla="*/ 0 h 320"/>
              <a:gd name="T44" fmla="*/ 32 w 256"/>
              <a:gd name="T45" fmla="*/ 138 h 320"/>
              <a:gd name="T46" fmla="*/ 42 w 256"/>
              <a:gd name="T47" fmla="*/ 149 h 320"/>
              <a:gd name="T48" fmla="*/ 42 w 256"/>
              <a:gd name="T49" fmla="*/ 213 h 320"/>
              <a:gd name="T50" fmla="*/ 32 w 256"/>
              <a:gd name="T51" fmla="*/ 224 h 320"/>
              <a:gd name="T52" fmla="*/ 21 w 256"/>
              <a:gd name="T53" fmla="*/ 213 h 320"/>
              <a:gd name="T54" fmla="*/ 21 w 256"/>
              <a:gd name="T55" fmla="*/ 160 h 320"/>
              <a:gd name="T56" fmla="*/ 21 w 256"/>
              <a:gd name="T57" fmla="*/ 149 h 320"/>
              <a:gd name="T58" fmla="*/ 32 w 256"/>
              <a:gd name="T59" fmla="*/ 138 h 320"/>
              <a:gd name="T60" fmla="*/ 224 w 256"/>
              <a:gd name="T61" fmla="*/ 224 h 320"/>
              <a:gd name="T62" fmla="*/ 213 w 256"/>
              <a:gd name="T63" fmla="*/ 213 h 320"/>
              <a:gd name="T64" fmla="*/ 213 w 256"/>
              <a:gd name="T65" fmla="*/ 149 h 320"/>
              <a:gd name="T66" fmla="*/ 224 w 256"/>
              <a:gd name="T67" fmla="*/ 138 h 320"/>
              <a:gd name="T68" fmla="*/ 234 w 256"/>
              <a:gd name="T69" fmla="*/ 149 h 320"/>
              <a:gd name="T70" fmla="*/ 234 w 256"/>
              <a:gd name="T71" fmla="*/ 213 h 320"/>
              <a:gd name="T72" fmla="*/ 224 w 256"/>
              <a:gd name="T73" fmla="*/ 22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320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31"/>
                  <a:pt x="14" y="245"/>
                  <a:pt x="32" y="245"/>
                </a:cubicBezTo>
                <a:cubicBezTo>
                  <a:pt x="49" y="245"/>
                  <a:pt x="64" y="231"/>
                  <a:pt x="64" y="213"/>
                </a:cubicBezTo>
                <a:cubicBezTo>
                  <a:pt x="64" y="149"/>
                  <a:pt x="64" y="149"/>
                  <a:pt x="64" y="149"/>
                </a:cubicBezTo>
                <a:cubicBezTo>
                  <a:pt x="64" y="131"/>
                  <a:pt x="49" y="117"/>
                  <a:pt x="32" y="117"/>
                </a:cubicBezTo>
                <a:cubicBezTo>
                  <a:pt x="28" y="117"/>
                  <a:pt x="25" y="118"/>
                  <a:pt x="21" y="119"/>
                </a:cubicBezTo>
                <a:cubicBezTo>
                  <a:pt x="26" y="64"/>
                  <a:pt x="72" y="21"/>
                  <a:pt x="128" y="21"/>
                </a:cubicBezTo>
                <a:cubicBezTo>
                  <a:pt x="184" y="21"/>
                  <a:pt x="229" y="64"/>
                  <a:pt x="234" y="119"/>
                </a:cubicBezTo>
                <a:cubicBezTo>
                  <a:pt x="231" y="118"/>
                  <a:pt x="227" y="117"/>
                  <a:pt x="224" y="117"/>
                </a:cubicBezTo>
                <a:cubicBezTo>
                  <a:pt x="206" y="117"/>
                  <a:pt x="192" y="131"/>
                  <a:pt x="192" y="149"/>
                </a:cubicBezTo>
                <a:cubicBezTo>
                  <a:pt x="192" y="213"/>
                  <a:pt x="192" y="213"/>
                  <a:pt x="192" y="213"/>
                </a:cubicBezTo>
                <a:cubicBezTo>
                  <a:pt x="192" y="231"/>
                  <a:pt x="206" y="245"/>
                  <a:pt x="224" y="245"/>
                </a:cubicBezTo>
                <a:cubicBezTo>
                  <a:pt x="227" y="245"/>
                  <a:pt x="229" y="245"/>
                  <a:pt x="232" y="244"/>
                </a:cubicBezTo>
                <a:cubicBezTo>
                  <a:pt x="223" y="277"/>
                  <a:pt x="193" y="291"/>
                  <a:pt x="161" y="296"/>
                </a:cubicBezTo>
                <a:cubicBezTo>
                  <a:pt x="159" y="285"/>
                  <a:pt x="146" y="277"/>
                  <a:pt x="128" y="277"/>
                </a:cubicBezTo>
                <a:cubicBezTo>
                  <a:pt x="108" y="277"/>
                  <a:pt x="94" y="286"/>
                  <a:pt x="94" y="298"/>
                </a:cubicBezTo>
                <a:cubicBezTo>
                  <a:pt x="94" y="311"/>
                  <a:pt x="108" y="320"/>
                  <a:pt x="128" y="320"/>
                </a:cubicBezTo>
                <a:cubicBezTo>
                  <a:pt x="210" y="320"/>
                  <a:pt x="256" y="286"/>
                  <a:pt x="256" y="224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32" y="138"/>
                </a:moveTo>
                <a:cubicBezTo>
                  <a:pt x="38" y="138"/>
                  <a:pt x="42" y="143"/>
                  <a:pt x="42" y="149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219"/>
                  <a:pt x="38" y="224"/>
                  <a:pt x="32" y="224"/>
                </a:cubicBezTo>
                <a:cubicBezTo>
                  <a:pt x="26" y="224"/>
                  <a:pt x="21" y="219"/>
                  <a:pt x="21" y="213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21" y="143"/>
                  <a:pt x="26" y="138"/>
                  <a:pt x="32" y="138"/>
                </a:cubicBezTo>
                <a:close/>
                <a:moveTo>
                  <a:pt x="224" y="224"/>
                </a:moveTo>
                <a:cubicBezTo>
                  <a:pt x="218" y="224"/>
                  <a:pt x="213" y="219"/>
                  <a:pt x="213" y="213"/>
                </a:cubicBezTo>
                <a:cubicBezTo>
                  <a:pt x="213" y="149"/>
                  <a:pt x="213" y="149"/>
                  <a:pt x="213" y="149"/>
                </a:cubicBezTo>
                <a:cubicBezTo>
                  <a:pt x="213" y="143"/>
                  <a:pt x="218" y="138"/>
                  <a:pt x="224" y="138"/>
                </a:cubicBezTo>
                <a:cubicBezTo>
                  <a:pt x="230" y="138"/>
                  <a:pt x="234" y="143"/>
                  <a:pt x="234" y="149"/>
                </a:cubicBezTo>
                <a:cubicBezTo>
                  <a:pt x="234" y="213"/>
                  <a:pt x="234" y="213"/>
                  <a:pt x="234" y="213"/>
                </a:cubicBezTo>
                <a:cubicBezTo>
                  <a:pt x="234" y="219"/>
                  <a:pt x="230" y="224"/>
                  <a:pt x="224" y="224"/>
                </a:cubicBezTo>
                <a:close/>
              </a:path>
            </a:pathLst>
          </a:cu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1" name="Picture 141967"/>
          <p:cNvPicPr/>
          <p:nvPr/>
        </p:nvPicPr>
        <p:blipFill rotWithShape="1">
          <a:blip r:embed="rId3" cstate="print"/>
          <a:srcRect l="9118" t="72543" r="59180" b="24395"/>
          <a:stretch/>
        </p:blipFill>
        <p:spPr bwMode="auto">
          <a:xfrm>
            <a:off x="1856488" y="2378971"/>
            <a:ext cx="441384" cy="444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25"/>
          <p:cNvGrpSpPr>
            <a:grpSpLocks noChangeAspect="1"/>
          </p:cNvGrpSpPr>
          <p:nvPr/>
        </p:nvGrpSpPr>
        <p:grpSpPr>
          <a:xfrm>
            <a:off x="1885282" y="3110378"/>
            <a:ext cx="378809" cy="377134"/>
            <a:chOff x="6923672" y="4955694"/>
            <a:chExt cx="1077912" cy="1073150"/>
          </a:xfrm>
          <a:solidFill>
            <a:schemeClr val="accent2"/>
          </a:solidFill>
        </p:grpSpPr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7688847" y="5262081"/>
              <a:ext cx="312737" cy="766763"/>
            </a:xfrm>
            <a:custGeom>
              <a:avLst/>
              <a:gdLst>
                <a:gd name="T0" fmla="*/ 41 w 65"/>
                <a:gd name="T1" fmla="*/ 0 h 160"/>
                <a:gd name="T2" fmla="*/ 25 w 65"/>
                <a:gd name="T3" fmla="*/ 0 h 160"/>
                <a:gd name="T4" fmla="*/ 17 w 65"/>
                <a:gd name="T5" fmla="*/ 6 h 160"/>
                <a:gd name="T6" fmla="*/ 1 w 65"/>
                <a:gd name="T7" fmla="*/ 86 h 160"/>
                <a:gd name="T8" fmla="*/ 2 w 65"/>
                <a:gd name="T9" fmla="*/ 93 h 160"/>
                <a:gd name="T10" fmla="*/ 9 w 65"/>
                <a:gd name="T11" fmla="*/ 96 h 160"/>
                <a:gd name="T12" fmla="*/ 9 w 65"/>
                <a:gd name="T13" fmla="*/ 152 h 160"/>
                <a:gd name="T14" fmla="*/ 17 w 65"/>
                <a:gd name="T15" fmla="*/ 160 h 160"/>
                <a:gd name="T16" fmla="*/ 25 w 65"/>
                <a:gd name="T17" fmla="*/ 152 h 160"/>
                <a:gd name="T18" fmla="*/ 25 w 65"/>
                <a:gd name="T19" fmla="*/ 96 h 160"/>
                <a:gd name="T20" fmla="*/ 41 w 65"/>
                <a:gd name="T21" fmla="*/ 96 h 160"/>
                <a:gd name="T22" fmla="*/ 41 w 65"/>
                <a:gd name="T23" fmla="*/ 152 h 160"/>
                <a:gd name="T24" fmla="*/ 49 w 65"/>
                <a:gd name="T25" fmla="*/ 160 h 160"/>
                <a:gd name="T26" fmla="*/ 57 w 65"/>
                <a:gd name="T27" fmla="*/ 152 h 160"/>
                <a:gd name="T28" fmla="*/ 57 w 65"/>
                <a:gd name="T29" fmla="*/ 96 h 160"/>
                <a:gd name="T30" fmla="*/ 63 w 65"/>
                <a:gd name="T31" fmla="*/ 93 h 160"/>
                <a:gd name="T32" fmla="*/ 65 w 65"/>
                <a:gd name="T33" fmla="*/ 86 h 160"/>
                <a:gd name="T34" fmla="*/ 49 w 65"/>
                <a:gd name="T35" fmla="*/ 6 h 160"/>
                <a:gd name="T36" fmla="*/ 41 w 65"/>
                <a:gd name="T37" fmla="*/ 0 h 160"/>
                <a:gd name="T38" fmla="*/ 31 w 65"/>
                <a:gd name="T39" fmla="*/ 16 h 160"/>
                <a:gd name="T40" fmla="*/ 34 w 65"/>
                <a:gd name="T41" fmla="*/ 16 h 160"/>
                <a:gd name="T42" fmla="*/ 47 w 65"/>
                <a:gd name="T43" fmla="*/ 80 h 160"/>
                <a:gd name="T44" fmla="*/ 18 w 65"/>
                <a:gd name="T45" fmla="*/ 80 h 160"/>
                <a:gd name="T46" fmla="*/ 31 w 65"/>
                <a:gd name="T47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0">
                  <a:moveTo>
                    <a:pt x="4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8" y="2"/>
                    <a:pt x="17" y="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1" y="91"/>
                    <a:pt x="2" y="93"/>
                  </a:cubicBezTo>
                  <a:cubicBezTo>
                    <a:pt x="4" y="95"/>
                    <a:pt x="6" y="96"/>
                    <a:pt x="9" y="96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6"/>
                    <a:pt x="12" y="160"/>
                    <a:pt x="17" y="160"/>
                  </a:cubicBezTo>
                  <a:cubicBezTo>
                    <a:pt x="21" y="160"/>
                    <a:pt x="25" y="156"/>
                    <a:pt x="25" y="152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6"/>
                    <a:pt x="44" y="160"/>
                    <a:pt x="49" y="160"/>
                  </a:cubicBezTo>
                  <a:cubicBezTo>
                    <a:pt x="53" y="160"/>
                    <a:pt x="57" y="156"/>
                    <a:pt x="57" y="152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5"/>
                    <a:pt x="63" y="93"/>
                  </a:cubicBezTo>
                  <a:cubicBezTo>
                    <a:pt x="64" y="91"/>
                    <a:pt x="65" y="88"/>
                    <a:pt x="65" y="8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2"/>
                    <a:pt x="44" y="0"/>
                    <a:pt x="41" y="0"/>
                  </a:cubicBezTo>
                  <a:close/>
                  <a:moveTo>
                    <a:pt x="31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18" y="80"/>
                    <a:pt x="18" y="80"/>
                    <a:pt x="18" y="80"/>
                  </a:cubicBezTo>
                  <a:lnTo>
                    <a:pt x="31" y="16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7731710" y="4955694"/>
              <a:ext cx="231775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923672" y="5262081"/>
              <a:ext cx="307975" cy="766763"/>
            </a:xfrm>
            <a:custGeom>
              <a:avLst/>
              <a:gdLst>
                <a:gd name="T0" fmla="*/ 56 w 64"/>
                <a:gd name="T1" fmla="*/ 0 h 160"/>
                <a:gd name="T2" fmla="*/ 8 w 64"/>
                <a:gd name="T3" fmla="*/ 0 h 160"/>
                <a:gd name="T4" fmla="*/ 0 w 64"/>
                <a:gd name="T5" fmla="*/ 8 h 160"/>
                <a:gd name="T6" fmla="*/ 0 w 64"/>
                <a:gd name="T7" fmla="*/ 72 h 160"/>
                <a:gd name="T8" fmla="*/ 8 w 64"/>
                <a:gd name="T9" fmla="*/ 80 h 160"/>
                <a:gd name="T10" fmla="*/ 8 w 64"/>
                <a:gd name="T11" fmla="*/ 152 h 160"/>
                <a:gd name="T12" fmla="*/ 16 w 64"/>
                <a:gd name="T13" fmla="*/ 160 h 160"/>
                <a:gd name="T14" fmla="*/ 24 w 64"/>
                <a:gd name="T15" fmla="*/ 152 h 160"/>
                <a:gd name="T16" fmla="*/ 24 w 64"/>
                <a:gd name="T17" fmla="*/ 80 h 160"/>
                <a:gd name="T18" fmla="*/ 40 w 64"/>
                <a:gd name="T19" fmla="*/ 80 h 160"/>
                <a:gd name="T20" fmla="*/ 40 w 64"/>
                <a:gd name="T21" fmla="*/ 152 h 160"/>
                <a:gd name="T22" fmla="*/ 48 w 64"/>
                <a:gd name="T23" fmla="*/ 160 h 160"/>
                <a:gd name="T24" fmla="*/ 56 w 64"/>
                <a:gd name="T25" fmla="*/ 152 h 160"/>
                <a:gd name="T26" fmla="*/ 56 w 64"/>
                <a:gd name="T27" fmla="*/ 80 h 160"/>
                <a:gd name="T28" fmla="*/ 64 w 64"/>
                <a:gd name="T29" fmla="*/ 72 h 160"/>
                <a:gd name="T30" fmla="*/ 64 w 64"/>
                <a:gd name="T31" fmla="*/ 8 h 160"/>
                <a:gd name="T32" fmla="*/ 56 w 64"/>
                <a:gd name="T33" fmla="*/ 0 h 160"/>
                <a:gd name="T34" fmla="*/ 16 w 64"/>
                <a:gd name="T35" fmla="*/ 16 h 160"/>
                <a:gd name="T36" fmla="*/ 48 w 64"/>
                <a:gd name="T37" fmla="*/ 16 h 160"/>
                <a:gd name="T38" fmla="*/ 48 w 64"/>
                <a:gd name="T39" fmla="*/ 64 h 160"/>
                <a:gd name="T40" fmla="*/ 16 w 64"/>
                <a:gd name="T41" fmla="*/ 64 h 160"/>
                <a:gd name="T42" fmla="*/ 16 w 64"/>
                <a:gd name="T4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60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8" y="8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6"/>
                    <a:pt x="11" y="160"/>
                    <a:pt x="16" y="160"/>
                  </a:cubicBezTo>
                  <a:cubicBezTo>
                    <a:pt x="20" y="160"/>
                    <a:pt x="24" y="156"/>
                    <a:pt x="24" y="15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6"/>
                    <a:pt x="43" y="160"/>
                    <a:pt x="48" y="160"/>
                  </a:cubicBezTo>
                  <a:cubicBezTo>
                    <a:pt x="52" y="160"/>
                    <a:pt x="56" y="156"/>
                    <a:pt x="56" y="15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4" y="76"/>
                    <a:pt x="64" y="7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6" y="0"/>
                  </a:cubicBezTo>
                  <a:close/>
                  <a:moveTo>
                    <a:pt x="16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6" y="16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6961772" y="4955694"/>
              <a:ext cx="231775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7307847" y="5262081"/>
              <a:ext cx="309562" cy="766763"/>
            </a:xfrm>
            <a:custGeom>
              <a:avLst/>
              <a:gdLst>
                <a:gd name="T0" fmla="*/ 56 w 64"/>
                <a:gd name="T1" fmla="*/ 0 h 160"/>
                <a:gd name="T2" fmla="*/ 8 w 64"/>
                <a:gd name="T3" fmla="*/ 0 h 160"/>
                <a:gd name="T4" fmla="*/ 0 w 64"/>
                <a:gd name="T5" fmla="*/ 8 h 160"/>
                <a:gd name="T6" fmla="*/ 0 w 64"/>
                <a:gd name="T7" fmla="*/ 72 h 160"/>
                <a:gd name="T8" fmla="*/ 8 w 64"/>
                <a:gd name="T9" fmla="*/ 80 h 160"/>
                <a:gd name="T10" fmla="*/ 8 w 64"/>
                <a:gd name="T11" fmla="*/ 152 h 160"/>
                <a:gd name="T12" fmla="*/ 16 w 64"/>
                <a:gd name="T13" fmla="*/ 160 h 160"/>
                <a:gd name="T14" fmla="*/ 24 w 64"/>
                <a:gd name="T15" fmla="*/ 152 h 160"/>
                <a:gd name="T16" fmla="*/ 24 w 64"/>
                <a:gd name="T17" fmla="*/ 80 h 160"/>
                <a:gd name="T18" fmla="*/ 40 w 64"/>
                <a:gd name="T19" fmla="*/ 80 h 160"/>
                <a:gd name="T20" fmla="*/ 40 w 64"/>
                <a:gd name="T21" fmla="*/ 152 h 160"/>
                <a:gd name="T22" fmla="*/ 48 w 64"/>
                <a:gd name="T23" fmla="*/ 160 h 160"/>
                <a:gd name="T24" fmla="*/ 56 w 64"/>
                <a:gd name="T25" fmla="*/ 152 h 160"/>
                <a:gd name="T26" fmla="*/ 56 w 64"/>
                <a:gd name="T27" fmla="*/ 80 h 160"/>
                <a:gd name="T28" fmla="*/ 64 w 64"/>
                <a:gd name="T29" fmla="*/ 72 h 160"/>
                <a:gd name="T30" fmla="*/ 64 w 64"/>
                <a:gd name="T31" fmla="*/ 8 h 160"/>
                <a:gd name="T32" fmla="*/ 56 w 64"/>
                <a:gd name="T33" fmla="*/ 0 h 160"/>
                <a:gd name="T34" fmla="*/ 16 w 64"/>
                <a:gd name="T35" fmla="*/ 16 h 160"/>
                <a:gd name="T36" fmla="*/ 48 w 64"/>
                <a:gd name="T37" fmla="*/ 16 h 160"/>
                <a:gd name="T38" fmla="*/ 48 w 64"/>
                <a:gd name="T39" fmla="*/ 64 h 160"/>
                <a:gd name="T40" fmla="*/ 16 w 64"/>
                <a:gd name="T41" fmla="*/ 64 h 160"/>
                <a:gd name="T42" fmla="*/ 16 w 64"/>
                <a:gd name="T4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60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8" y="8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6"/>
                    <a:pt x="11" y="160"/>
                    <a:pt x="16" y="160"/>
                  </a:cubicBezTo>
                  <a:cubicBezTo>
                    <a:pt x="20" y="160"/>
                    <a:pt x="24" y="156"/>
                    <a:pt x="24" y="15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6"/>
                    <a:pt x="43" y="160"/>
                    <a:pt x="48" y="160"/>
                  </a:cubicBezTo>
                  <a:cubicBezTo>
                    <a:pt x="52" y="160"/>
                    <a:pt x="56" y="156"/>
                    <a:pt x="56" y="15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4" y="76"/>
                    <a:pt x="64" y="7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6" y="0"/>
                  </a:cubicBezTo>
                  <a:close/>
                  <a:moveTo>
                    <a:pt x="16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6" y="16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7347535" y="4955694"/>
              <a:ext cx="230187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xmlns="" id="{3A0A2070-5D70-4338-A6B4-DC26C5DF369B}"/>
              </a:ext>
            </a:extLst>
          </p:cNvPr>
          <p:cNvSpPr txBox="1">
            <a:spLocks/>
          </p:cNvSpPr>
          <p:nvPr/>
        </p:nvSpPr>
        <p:spPr>
          <a:xfrm>
            <a:off x="971600" y="26854"/>
            <a:ext cx="6768752" cy="6910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Координация служб СДУ</a:t>
            </a:r>
            <a:endParaRPr lang="ru-RU" sz="2000" dirty="0"/>
          </a:p>
        </p:txBody>
      </p:sp>
      <p:cxnSp>
        <p:nvCxnSpPr>
          <p:cNvPr id="57" name="Прямая соединительная линия 15">
            <a:extLst>
              <a:ext uri="{FF2B5EF4-FFF2-40B4-BE49-F238E27FC236}">
                <a16:creationId xmlns:a16="http://schemas.microsoft.com/office/drawing/2014/main" xmlns="" id="{7F7ED42B-5A83-49C5-A004-0763EC2FB62A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8" name="Прямая соединительная линия 9">
            <a:extLst>
              <a:ext uri="{FF2B5EF4-FFF2-40B4-BE49-F238E27FC236}">
                <a16:creationId xmlns:a16="http://schemas.microsoft.com/office/drawing/2014/main" xmlns="" id="{661B14D4-AF33-465E-A2FA-16AEF9F6916C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048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A0804-9551-43EA-8B99-9D7DFEC8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143" y="1586603"/>
            <a:ext cx="6868685" cy="321739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ПМСП, гериатрия, реабилитация, другие виды специализированной медицинской помощи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финансируются за счет средств ОМС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Паллиативная помощь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финансируется за счет средств бюджета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субъекта РФ</a:t>
            </a: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Социальная помощь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финансируется за счет средств федерального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бюджета, бюджета субъекта РФ</a:t>
            </a:r>
          </a:p>
          <a:p>
            <a:pPr algn="just"/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Необходимо создание долгосрочных механизмов финансового обеспечения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постпроектный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период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9B4E4EB-E2E1-4919-BBC1-8B57CDAB343B}"/>
              </a:ext>
            </a:extLst>
          </p:cNvPr>
          <p:cNvSpPr txBox="1">
            <a:spLocks/>
          </p:cNvSpPr>
          <p:nvPr/>
        </p:nvSpPr>
        <p:spPr>
          <a:xfrm>
            <a:off x="1187624" y="36683"/>
            <a:ext cx="7956376" cy="6995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Финансирование  медицинской помощи в СДУ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44092"/>
            <a:ext cx="1043058" cy="1051206"/>
          </a:xfrm>
          <a:prstGeom prst="rect">
            <a:avLst/>
          </a:prstGeom>
        </p:spPr>
      </p:pic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xmlns="" id="{D9CF8D38-C78A-4BBA-8473-F4AAD6D7BE2A}"/>
              </a:ext>
            </a:extLst>
          </p:cNvPr>
          <p:cNvCxnSpPr/>
          <p:nvPr/>
        </p:nvCxnSpPr>
        <p:spPr>
          <a:xfrm>
            <a:off x="8687828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Прямая соединительная линия 9">
            <a:extLst>
              <a:ext uri="{FF2B5EF4-FFF2-40B4-BE49-F238E27FC236}">
                <a16:creationId xmlns:a16="http://schemas.microsoft.com/office/drawing/2014/main" xmlns="" id="{EC845A29-63B0-4706-988E-2D20B345FF8B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888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>
            <a:extLst>
              <a:ext uri="{FF2B5EF4-FFF2-40B4-BE49-F238E27FC236}">
                <a16:creationId xmlns:a16="http://schemas.microsoft.com/office/drawing/2014/main" xmlns="" id="{61297C9D-A588-4EAC-8467-6AA3B61F1776}"/>
              </a:ext>
            </a:extLst>
          </p:cNvPr>
          <p:cNvSpPr txBox="1">
            <a:spLocks/>
          </p:cNvSpPr>
          <p:nvPr/>
        </p:nvSpPr>
        <p:spPr>
          <a:xfrm>
            <a:off x="1521048" y="987574"/>
            <a:ext cx="7443440" cy="3928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Медицинская помощь: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Участковый терапевт и участковая медицинская сестра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поликлиники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Врачи – специалисты, в том числе гериатр, реабилитолог, специалист по паллиативной помощи (по показаниям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Дополнительная медицинская сестра на терапевтическом участке (если количество пожилых на нем составляет более 40%).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Социальная помощь: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Специалист по социальной работе, в том числе социальные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координаторы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Социальный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работник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Специалист по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уходу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Волонтеры</a:t>
            </a: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Семья или ближайшее окружение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пациента.</a:t>
            </a: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Коммуникации: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Call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-центр (режим работы 24/7/365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Сотрудники Единого информационного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центра</a:t>
            </a: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Кураторы.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8881903-E6BB-4A2A-BD16-4DAE0C9CFC0E}"/>
              </a:ext>
            </a:extLst>
          </p:cNvPr>
          <p:cNvSpPr txBox="1">
            <a:spLocks/>
          </p:cNvSpPr>
          <p:nvPr/>
        </p:nvSpPr>
        <p:spPr>
          <a:xfrm>
            <a:off x="1073792" y="138745"/>
            <a:ext cx="7776864" cy="4437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31652" rIns="0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ru-RU" sz="2400" b="1" dirty="0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Непосредственные участники </a:t>
            </a:r>
            <a:r>
              <a:rPr lang="ru-RU" sz="2400" b="1" dirty="0" smtClean="0">
                <a:solidFill>
                  <a:srgbClr val="44546A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СДУ</a:t>
            </a:r>
            <a:endParaRPr lang="ru-RU" sz="2400" b="1" dirty="0">
              <a:solidFill>
                <a:srgbClr val="44546A"/>
              </a:solidFill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141967">
            <a:extLst>
              <a:ext uri="{FF2B5EF4-FFF2-40B4-BE49-F238E27FC236}">
                <a16:creationId xmlns:a16="http://schemas.microsoft.com/office/drawing/2014/main" xmlns="" id="{CF5E240D-780E-40A2-964B-4DF960636062}"/>
              </a:ext>
            </a:extLst>
          </p:cNvPr>
          <p:cNvPicPr/>
          <p:nvPr/>
        </p:nvPicPr>
        <p:blipFill rotWithShape="1">
          <a:blip r:embed="rId3" cstate="print">
            <a:lum contrast="1000"/>
          </a:blip>
          <a:srcRect l="9118" t="72543" r="59180" b="24395"/>
          <a:stretch/>
        </p:blipFill>
        <p:spPr bwMode="auto">
          <a:xfrm>
            <a:off x="179512" y="2211710"/>
            <a:ext cx="1341536" cy="1129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xmlns="" id="{F7FEBD4F-E248-4556-88E6-F5F991780F9B}"/>
              </a:ext>
            </a:extLst>
          </p:cNvPr>
          <p:cNvCxnSpPr/>
          <p:nvPr/>
        </p:nvCxnSpPr>
        <p:spPr>
          <a:xfrm>
            <a:off x="8685610" y="797103"/>
            <a:ext cx="458390" cy="0"/>
          </a:xfrm>
          <a:prstGeom prst="line">
            <a:avLst/>
          </a:prstGeom>
          <a:noFill/>
          <a:ln w="571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Прямая соединительная линия 9">
            <a:extLst>
              <a:ext uri="{FF2B5EF4-FFF2-40B4-BE49-F238E27FC236}">
                <a16:creationId xmlns:a16="http://schemas.microsoft.com/office/drawing/2014/main" xmlns="" id="{C3F122CE-6803-4404-B028-2D086472BEB7}"/>
              </a:ext>
            </a:extLst>
          </p:cNvPr>
          <p:cNvCxnSpPr>
            <a:cxnSpLocks/>
          </p:cNvCxnSpPr>
          <p:nvPr/>
        </p:nvCxnSpPr>
        <p:spPr>
          <a:xfrm flipV="1">
            <a:off x="2107700" y="797103"/>
            <a:ext cx="6513761" cy="5265"/>
          </a:xfrm>
          <a:prstGeom prst="line">
            <a:avLst/>
          </a:prstGeom>
          <a:noFill/>
          <a:ln w="57150" cap="flat" cmpd="sng" algn="ctr">
            <a:solidFill>
              <a:srgbClr val="BC300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37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1641</Words>
  <Application>Microsoft Office PowerPoint</Application>
  <PresentationFormat>Экран (16:9)</PresentationFormat>
  <Paragraphs>178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Georgia</vt:lpstr>
      <vt:lpstr>Gotham Pro Medium</vt:lpstr>
      <vt:lpstr>Open Sans</vt:lpstr>
      <vt:lpstr>Tahoma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системы  долговременного ухода в России – адекватный ответ на демографические вызовы XXI века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ЦЕЛЕВОЙ ПОКАЗАТЕЛЬ: «ЧИСЛО ГРАЖДАН 65 ЛЕТ И СТАРШЕ, ПРОШЕДШИХ  ПРОФИЛАКТИЧЕСКИЕ ОСМОТРЫ, МЛН. ЧЕЛОВЕК В 2019 ГОДУ»</dc:title>
  <dc:creator>boss</dc:creator>
  <cp:lastModifiedBy>HP</cp:lastModifiedBy>
  <cp:revision>80</cp:revision>
  <dcterms:created xsi:type="dcterms:W3CDTF">2019-05-31T20:05:59Z</dcterms:created>
  <dcterms:modified xsi:type="dcterms:W3CDTF">2019-11-21T09:22:45Z</dcterms:modified>
</cp:coreProperties>
</file>