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401" r:id="rId3"/>
    <p:sldId id="402" r:id="rId4"/>
    <p:sldId id="416" r:id="rId5"/>
    <p:sldId id="422" r:id="rId6"/>
    <p:sldId id="397" r:id="rId7"/>
    <p:sldId id="403" r:id="rId8"/>
    <p:sldId id="412" r:id="rId9"/>
    <p:sldId id="398" r:id="rId10"/>
    <p:sldId id="393" r:id="rId11"/>
    <p:sldId id="420" r:id="rId12"/>
    <p:sldId id="415" r:id="rId13"/>
    <p:sldId id="423" r:id="rId14"/>
    <p:sldId id="421" r:id="rId15"/>
    <p:sldId id="418" r:id="rId16"/>
    <p:sldId id="417" r:id="rId17"/>
    <p:sldId id="400" r:id="rId18"/>
    <p:sldId id="407" r:id="rId19"/>
    <p:sldId id="408" r:id="rId20"/>
    <p:sldId id="409" r:id="rId21"/>
    <p:sldId id="281" r:id="rId2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C3D1F9"/>
    <a:srgbClr val="F8E8E8"/>
    <a:srgbClr val="C0C0C0"/>
    <a:srgbClr val="666699"/>
    <a:srgbClr val="99F753"/>
    <a:srgbClr val="CC0000"/>
    <a:srgbClr val="FA90ED"/>
    <a:srgbClr val="FFFF99"/>
    <a:srgbClr val="00CC00"/>
    <a:srgbClr val="F7BDE8"/>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34587" autoAdjust="0"/>
    <p:restoredTop sz="94622" autoAdjust="0"/>
  </p:normalViewPr>
  <p:slideViewPr>
    <p:cSldViewPr>
      <p:cViewPr varScale="1">
        <p:scale>
          <a:sx n="69" d="100"/>
          <a:sy n="69" d="100"/>
        </p:scale>
        <p:origin x="-1182"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85" d="100"/>
          <a:sy n="85" d="100"/>
        </p:scale>
        <p:origin x="-3834" y="-9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DDD20E-9A4B-4E8D-AE24-EF80F22C3148}" type="datetimeFigureOut">
              <a:rPr lang="ru-RU" smtClean="0"/>
              <a:pPr/>
              <a:t>22.11.2019</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B817E8-AA79-428E-9EFC-DCCF887D321F}" type="slidenum">
              <a:rPr lang="ru-RU" smtClean="0"/>
              <a:pPr/>
              <a:t>‹#›</a:t>
            </a:fld>
            <a:endParaRPr lang="ru-RU" dirty="0"/>
          </a:p>
        </p:txBody>
      </p:sp>
    </p:spTree>
    <p:extLst>
      <p:ext uri="{BB962C8B-B14F-4D97-AF65-F5344CB8AC3E}">
        <p14:creationId xmlns="" xmlns:p14="http://schemas.microsoft.com/office/powerpoint/2010/main" val="157411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531C56A-25EA-4BC8-B74C-5DEEFD1BA515}" type="datetimeFigureOut">
              <a:rPr lang="ru-RU" smtClean="0"/>
              <a:pPr/>
              <a:t>22.11.2019</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E7633B6-6505-4E4C-88CC-23AC32C5CECC}" type="slidenum">
              <a:rPr lang="ru-RU" smtClean="0"/>
              <a:pPr/>
              <a:t>‹#›</a:t>
            </a:fld>
            <a:endParaRPr lang="ru-RU" dirty="0"/>
          </a:p>
        </p:txBody>
      </p:sp>
    </p:spTree>
    <p:extLst>
      <p:ext uri="{BB962C8B-B14F-4D97-AF65-F5344CB8AC3E}">
        <p14:creationId xmlns="" xmlns:p14="http://schemas.microsoft.com/office/powerpoint/2010/main" val="3076241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531C56A-25EA-4BC8-B74C-5DEEFD1BA515}" type="datetimeFigureOut">
              <a:rPr lang="ru-RU" smtClean="0"/>
              <a:pPr/>
              <a:t>22.11.2019</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E7633B6-6505-4E4C-88CC-23AC32C5CECC}" type="slidenum">
              <a:rPr lang="ru-RU" smtClean="0"/>
              <a:pPr/>
              <a:t>‹#›</a:t>
            </a:fld>
            <a:endParaRPr lang="ru-RU" dirty="0"/>
          </a:p>
        </p:txBody>
      </p:sp>
    </p:spTree>
    <p:extLst>
      <p:ext uri="{BB962C8B-B14F-4D97-AF65-F5344CB8AC3E}">
        <p14:creationId xmlns="" xmlns:p14="http://schemas.microsoft.com/office/powerpoint/2010/main" val="1701655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531C56A-25EA-4BC8-B74C-5DEEFD1BA515}" type="datetimeFigureOut">
              <a:rPr lang="ru-RU" smtClean="0"/>
              <a:pPr/>
              <a:t>22.11.2019</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E7633B6-6505-4E4C-88CC-23AC32C5CECC}" type="slidenum">
              <a:rPr lang="ru-RU" smtClean="0"/>
              <a:pPr/>
              <a:t>‹#›</a:t>
            </a:fld>
            <a:endParaRPr lang="ru-RU" dirty="0"/>
          </a:p>
        </p:txBody>
      </p:sp>
    </p:spTree>
    <p:extLst>
      <p:ext uri="{BB962C8B-B14F-4D97-AF65-F5344CB8AC3E}">
        <p14:creationId xmlns="" xmlns:p14="http://schemas.microsoft.com/office/powerpoint/2010/main" val="2399878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531C56A-25EA-4BC8-B74C-5DEEFD1BA515}" type="datetimeFigureOut">
              <a:rPr lang="ru-RU" smtClean="0"/>
              <a:pPr/>
              <a:t>22.11.2019</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E7633B6-6505-4E4C-88CC-23AC32C5CECC}" type="slidenum">
              <a:rPr lang="ru-RU" smtClean="0"/>
              <a:pPr/>
              <a:t>‹#›</a:t>
            </a:fld>
            <a:endParaRPr lang="ru-RU" dirty="0"/>
          </a:p>
        </p:txBody>
      </p:sp>
    </p:spTree>
    <p:extLst>
      <p:ext uri="{BB962C8B-B14F-4D97-AF65-F5344CB8AC3E}">
        <p14:creationId xmlns="" xmlns:p14="http://schemas.microsoft.com/office/powerpoint/2010/main" val="3243339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531C56A-25EA-4BC8-B74C-5DEEFD1BA515}" type="datetimeFigureOut">
              <a:rPr lang="ru-RU" smtClean="0"/>
              <a:pPr/>
              <a:t>22.11.2019</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E7633B6-6505-4E4C-88CC-23AC32C5CECC}" type="slidenum">
              <a:rPr lang="ru-RU" smtClean="0"/>
              <a:pPr/>
              <a:t>‹#›</a:t>
            </a:fld>
            <a:endParaRPr lang="ru-RU" dirty="0"/>
          </a:p>
        </p:txBody>
      </p:sp>
    </p:spTree>
    <p:extLst>
      <p:ext uri="{BB962C8B-B14F-4D97-AF65-F5344CB8AC3E}">
        <p14:creationId xmlns="" xmlns:p14="http://schemas.microsoft.com/office/powerpoint/2010/main" val="759373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531C56A-25EA-4BC8-B74C-5DEEFD1BA515}" type="datetimeFigureOut">
              <a:rPr lang="ru-RU" smtClean="0"/>
              <a:pPr/>
              <a:t>22.11.2019</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E7633B6-6505-4E4C-88CC-23AC32C5CECC}" type="slidenum">
              <a:rPr lang="ru-RU" smtClean="0"/>
              <a:pPr/>
              <a:t>‹#›</a:t>
            </a:fld>
            <a:endParaRPr lang="ru-RU" dirty="0"/>
          </a:p>
        </p:txBody>
      </p:sp>
    </p:spTree>
    <p:extLst>
      <p:ext uri="{BB962C8B-B14F-4D97-AF65-F5344CB8AC3E}">
        <p14:creationId xmlns="" xmlns:p14="http://schemas.microsoft.com/office/powerpoint/2010/main" val="894015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531C56A-25EA-4BC8-B74C-5DEEFD1BA515}" type="datetimeFigureOut">
              <a:rPr lang="ru-RU" smtClean="0"/>
              <a:pPr/>
              <a:t>22.11.2019</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BE7633B6-6505-4E4C-88CC-23AC32C5CECC}" type="slidenum">
              <a:rPr lang="ru-RU" smtClean="0"/>
              <a:pPr/>
              <a:t>‹#›</a:t>
            </a:fld>
            <a:endParaRPr lang="ru-RU" dirty="0"/>
          </a:p>
        </p:txBody>
      </p:sp>
    </p:spTree>
    <p:extLst>
      <p:ext uri="{BB962C8B-B14F-4D97-AF65-F5344CB8AC3E}">
        <p14:creationId xmlns="" xmlns:p14="http://schemas.microsoft.com/office/powerpoint/2010/main" val="3886603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531C56A-25EA-4BC8-B74C-5DEEFD1BA515}" type="datetimeFigureOut">
              <a:rPr lang="ru-RU" smtClean="0"/>
              <a:pPr/>
              <a:t>22.11.2019</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E7633B6-6505-4E4C-88CC-23AC32C5CECC}" type="slidenum">
              <a:rPr lang="ru-RU" smtClean="0"/>
              <a:pPr/>
              <a:t>‹#›</a:t>
            </a:fld>
            <a:endParaRPr lang="ru-RU" dirty="0"/>
          </a:p>
        </p:txBody>
      </p:sp>
    </p:spTree>
    <p:extLst>
      <p:ext uri="{BB962C8B-B14F-4D97-AF65-F5344CB8AC3E}">
        <p14:creationId xmlns="" xmlns:p14="http://schemas.microsoft.com/office/powerpoint/2010/main" val="3975334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531C56A-25EA-4BC8-B74C-5DEEFD1BA515}" type="datetimeFigureOut">
              <a:rPr lang="ru-RU" smtClean="0"/>
              <a:pPr/>
              <a:t>22.11.2019</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BE7633B6-6505-4E4C-88CC-23AC32C5CECC}" type="slidenum">
              <a:rPr lang="ru-RU" smtClean="0"/>
              <a:pPr/>
              <a:t>‹#›</a:t>
            </a:fld>
            <a:endParaRPr lang="ru-RU" dirty="0"/>
          </a:p>
        </p:txBody>
      </p:sp>
    </p:spTree>
    <p:extLst>
      <p:ext uri="{BB962C8B-B14F-4D97-AF65-F5344CB8AC3E}">
        <p14:creationId xmlns="" xmlns:p14="http://schemas.microsoft.com/office/powerpoint/2010/main" val="1253796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531C56A-25EA-4BC8-B74C-5DEEFD1BA515}" type="datetimeFigureOut">
              <a:rPr lang="ru-RU" smtClean="0"/>
              <a:pPr/>
              <a:t>22.11.2019</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E7633B6-6505-4E4C-88CC-23AC32C5CECC}" type="slidenum">
              <a:rPr lang="ru-RU" smtClean="0"/>
              <a:pPr/>
              <a:t>‹#›</a:t>
            </a:fld>
            <a:endParaRPr lang="ru-RU" dirty="0"/>
          </a:p>
        </p:txBody>
      </p:sp>
    </p:spTree>
    <p:extLst>
      <p:ext uri="{BB962C8B-B14F-4D97-AF65-F5344CB8AC3E}">
        <p14:creationId xmlns="" xmlns:p14="http://schemas.microsoft.com/office/powerpoint/2010/main" val="293533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531C56A-25EA-4BC8-B74C-5DEEFD1BA515}" type="datetimeFigureOut">
              <a:rPr lang="ru-RU" smtClean="0"/>
              <a:pPr/>
              <a:t>22.11.2019</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E7633B6-6505-4E4C-88CC-23AC32C5CECC}" type="slidenum">
              <a:rPr lang="ru-RU" smtClean="0"/>
              <a:pPr/>
              <a:t>‹#›</a:t>
            </a:fld>
            <a:endParaRPr lang="ru-RU" dirty="0"/>
          </a:p>
        </p:txBody>
      </p:sp>
    </p:spTree>
    <p:extLst>
      <p:ext uri="{BB962C8B-B14F-4D97-AF65-F5344CB8AC3E}">
        <p14:creationId xmlns="" xmlns:p14="http://schemas.microsoft.com/office/powerpoint/2010/main" val="3231051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31C56A-25EA-4BC8-B74C-5DEEFD1BA515}" type="datetimeFigureOut">
              <a:rPr lang="ru-RU" smtClean="0"/>
              <a:pPr/>
              <a:t>22.11.2019</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7633B6-6505-4E4C-88CC-23AC32C5CECC}" type="slidenum">
              <a:rPr lang="ru-RU" smtClean="0"/>
              <a:pPr/>
              <a:t>‹#›</a:t>
            </a:fld>
            <a:endParaRPr lang="ru-RU" dirty="0"/>
          </a:p>
        </p:txBody>
      </p:sp>
    </p:spTree>
    <p:extLst>
      <p:ext uri="{BB962C8B-B14F-4D97-AF65-F5344CB8AC3E}">
        <p14:creationId xmlns="" xmlns:p14="http://schemas.microsoft.com/office/powerpoint/2010/main" val="29088864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6.jpeg"/><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31750"/>
            <a:ext cx="9144000" cy="6889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851920" y="5552136"/>
            <a:ext cx="5292080" cy="830997"/>
          </a:xfrm>
          <a:prstGeom prst="rect">
            <a:avLst/>
          </a:prstGeom>
          <a:noFill/>
        </p:spPr>
        <p:txBody>
          <a:bodyPr wrap="square" rtlCol="0">
            <a:spAutoFit/>
          </a:bodyPr>
          <a:lstStyle/>
          <a:p>
            <a:pPr algn="ctr"/>
            <a:endParaRPr lang="ru-RU" sz="1600" b="1" dirty="0" smtClean="0">
              <a:solidFill>
                <a:schemeClr val="tx2">
                  <a:lumMod val="75000"/>
                </a:schemeClr>
              </a:solidFill>
              <a:latin typeface="Times New Roman" pitchFamily="18" charset="0"/>
              <a:cs typeface="Times New Roman" pitchFamily="18" charset="0"/>
            </a:endParaRPr>
          </a:p>
          <a:p>
            <a:pPr algn="ctr"/>
            <a:endParaRPr lang="ru-RU" sz="1600" b="1" dirty="0">
              <a:solidFill>
                <a:schemeClr val="tx2">
                  <a:lumMod val="75000"/>
                </a:schemeClr>
              </a:solidFill>
              <a:latin typeface="Times New Roman" pitchFamily="18" charset="0"/>
              <a:cs typeface="Times New Roman" pitchFamily="18" charset="0"/>
            </a:endParaRPr>
          </a:p>
          <a:p>
            <a:pPr algn="ctr"/>
            <a:r>
              <a:rPr lang="ru-RU" sz="1600" b="1" dirty="0" smtClean="0">
                <a:solidFill>
                  <a:schemeClr val="tx2">
                    <a:lumMod val="75000"/>
                  </a:schemeClr>
                </a:solidFill>
                <a:latin typeface="Times New Roman" pitchFamily="18" charset="0"/>
                <a:cs typeface="Times New Roman" pitchFamily="18" charset="0"/>
              </a:rPr>
              <a:t>2019 год                                        Директор А.В. Харьков </a:t>
            </a:r>
            <a:endParaRPr lang="ru-RU" sz="1600" b="1" dirty="0">
              <a:solidFill>
                <a:schemeClr val="tx2">
                  <a:lumMod val="75000"/>
                </a:schemeClr>
              </a:solidFill>
              <a:latin typeface="Times New Roman" pitchFamily="18" charset="0"/>
              <a:cs typeface="Times New Roman" pitchFamily="18" charset="0"/>
            </a:endParaRPr>
          </a:p>
        </p:txBody>
      </p:sp>
      <p:sp>
        <p:nvSpPr>
          <p:cNvPr id="2" name="Заголовок 1"/>
          <p:cNvSpPr>
            <a:spLocks noGrp="1"/>
          </p:cNvSpPr>
          <p:nvPr>
            <p:ph type="ctrTitle"/>
          </p:nvPr>
        </p:nvSpPr>
        <p:spPr>
          <a:xfrm>
            <a:off x="899591" y="188641"/>
            <a:ext cx="7558607" cy="1296143"/>
          </a:xfrm>
        </p:spPr>
        <p:txBody>
          <a:bodyPr>
            <a:normAutofit fontScale="90000"/>
          </a:bodyPr>
          <a:lstStyle/>
          <a:p>
            <a:r>
              <a:rPr lang="ru-RU" sz="2400" b="1" dirty="0">
                <a:solidFill>
                  <a:schemeClr val="tx2">
                    <a:lumMod val="75000"/>
                  </a:schemeClr>
                </a:solidFill>
                <a:latin typeface="Times New Roman" pitchFamily="18" charset="0"/>
                <a:cs typeface="Times New Roman" pitchFamily="18" charset="0"/>
              </a:rPr>
              <a:t>Государственное бюджетное специализированное стационарное учреждение социального обслуживания граждан пожилого возраста  и инвалидов </a:t>
            </a:r>
            <a:r>
              <a:rPr lang="ru-RU" sz="2400" b="1" dirty="0" smtClean="0">
                <a:solidFill>
                  <a:schemeClr val="tx2">
                    <a:lumMod val="75000"/>
                  </a:schemeClr>
                </a:solidFill>
                <a:latin typeface="Times New Roman" pitchFamily="18" charset="0"/>
                <a:cs typeface="Times New Roman" pitchFamily="18" charset="0"/>
              </a:rPr>
              <a:t/>
            </a:r>
            <a:br>
              <a:rPr lang="ru-RU" sz="2400" b="1" dirty="0" smtClean="0">
                <a:solidFill>
                  <a:schemeClr val="tx2">
                    <a:lumMod val="75000"/>
                  </a:schemeClr>
                </a:solidFill>
                <a:latin typeface="Times New Roman" pitchFamily="18" charset="0"/>
                <a:cs typeface="Times New Roman" pitchFamily="18" charset="0"/>
              </a:rPr>
            </a:br>
            <a:r>
              <a:rPr lang="ru-RU" sz="2400" b="1" dirty="0" smtClean="0">
                <a:solidFill>
                  <a:schemeClr val="tx2">
                    <a:lumMod val="75000"/>
                  </a:schemeClr>
                </a:solidFill>
                <a:latin typeface="Times New Roman" pitchFamily="18" charset="0"/>
                <a:cs typeface="Times New Roman" pitchFamily="18" charset="0"/>
              </a:rPr>
              <a:t>«</a:t>
            </a:r>
            <a:r>
              <a:rPr lang="ru-RU" sz="2400" b="1" dirty="0">
                <a:solidFill>
                  <a:schemeClr val="tx2">
                    <a:lumMod val="75000"/>
                  </a:schemeClr>
                </a:solidFill>
                <a:latin typeface="Times New Roman" pitchFamily="18" charset="0"/>
                <a:cs typeface="Times New Roman" pitchFamily="18" charset="0"/>
              </a:rPr>
              <a:t>Волгоградский областной геронтологический центр»</a:t>
            </a:r>
            <a:br>
              <a:rPr lang="ru-RU" sz="2400" b="1" dirty="0">
                <a:solidFill>
                  <a:schemeClr val="tx2">
                    <a:lumMod val="75000"/>
                  </a:schemeClr>
                </a:solidFill>
                <a:latin typeface="Times New Roman" pitchFamily="18" charset="0"/>
                <a:cs typeface="Times New Roman" pitchFamily="18" charset="0"/>
              </a:rPr>
            </a:br>
            <a:endParaRPr lang="ru-RU" sz="2400" b="1" dirty="0">
              <a:solidFill>
                <a:schemeClr val="tx2">
                  <a:lumMod val="75000"/>
                </a:schemeClr>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1371600" y="2780928"/>
            <a:ext cx="6400800" cy="2771208"/>
          </a:xfrm>
        </p:spPr>
        <p:txBody>
          <a:bodyPr>
            <a:noAutofit/>
          </a:bodyPr>
          <a:lstStyle/>
          <a:p>
            <a:endParaRPr lang="ru-RU" sz="2800" b="1" i="1" dirty="0" smtClean="0">
              <a:solidFill>
                <a:schemeClr val="tx2">
                  <a:lumMod val="75000"/>
                </a:schemeClr>
              </a:solidFill>
              <a:latin typeface="Times New Roman" pitchFamily="18" charset="0"/>
              <a:cs typeface="Times New Roman" pitchFamily="18" charset="0"/>
            </a:endParaRPr>
          </a:p>
          <a:p>
            <a:r>
              <a:rPr lang="ru-RU" sz="2800" b="1" i="1" dirty="0" smtClean="0">
                <a:solidFill>
                  <a:schemeClr val="tx2">
                    <a:lumMod val="75000"/>
                  </a:schemeClr>
                </a:solidFill>
                <a:latin typeface="Times New Roman" pitchFamily="18" charset="0"/>
                <a:cs typeface="Times New Roman" pitchFamily="18" charset="0"/>
              </a:rPr>
              <a:t>Школы ухода. Комплексный подход к системе подготовки специалистов, родственников и лиц, осуществляющих уход за пожилыми людьми и инвалидами</a:t>
            </a:r>
            <a:endParaRPr lang="ru-RU" sz="2800" b="1" i="1" dirty="0">
              <a:solidFill>
                <a:schemeClr val="tx2">
                  <a:lumMod val="75000"/>
                </a:schemeClr>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3923928" y="1628800"/>
            <a:ext cx="1368152" cy="13071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391166287"/>
      </p:ext>
    </p:extLst>
  </p:cSld>
  <p:clrMapOvr>
    <a:masterClrMapping/>
  </p:clrMapOvr>
  <mc:AlternateContent xmlns:mc="http://schemas.openxmlformats.org/markup-compatibility/2006">
    <mc:Choice xmlns=""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0824" y="0"/>
            <a:ext cx="9144000" cy="6889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0" y="642918"/>
            <a:ext cx="9144000" cy="835124"/>
          </a:xfrm>
        </p:spPr>
        <p:txBody>
          <a:bodyPr>
            <a:noAutofit/>
          </a:bodyPr>
          <a:lstStyle/>
          <a:p>
            <a:r>
              <a:rPr lang="ru-RU" sz="3200" b="1" dirty="0" smtClean="0">
                <a:solidFill>
                  <a:schemeClr val="tx2">
                    <a:lumMod val="75000"/>
                  </a:schemeClr>
                </a:solidFill>
                <a:latin typeface="Times New Roman" panose="02020603050405020304" pitchFamily="18" charset="0"/>
                <a:cs typeface="Times New Roman" panose="02020603050405020304" pitchFamily="18" charset="0"/>
              </a:rPr>
              <a:t>Количество обученных сотрудников</a:t>
            </a:r>
            <a:br>
              <a:rPr lang="ru-RU" sz="3200" b="1" dirty="0" smtClean="0">
                <a:solidFill>
                  <a:schemeClr val="tx2">
                    <a:lumMod val="75000"/>
                  </a:schemeClr>
                </a:solidFill>
                <a:latin typeface="Times New Roman" panose="02020603050405020304" pitchFamily="18" charset="0"/>
                <a:cs typeface="Times New Roman" panose="02020603050405020304" pitchFamily="18" charset="0"/>
              </a:rPr>
            </a:br>
            <a:r>
              <a:rPr lang="ru-RU" sz="4000" dirty="0">
                <a:latin typeface="Times New Roman" panose="02020603050405020304" pitchFamily="18" charset="0"/>
                <a:cs typeface="Times New Roman" panose="02020603050405020304" pitchFamily="18" charset="0"/>
              </a:rPr>
              <a:t/>
            </a:r>
            <a:br>
              <a:rPr lang="ru-RU" sz="4000" dirty="0">
                <a:latin typeface="Times New Roman" panose="02020603050405020304" pitchFamily="18" charset="0"/>
                <a:cs typeface="Times New Roman" panose="02020603050405020304" pitchFamily="18" charset="0"/>
              </a:rPr>
            </a:br>
            <a:endParaRPr lang="ru-RU" sz="4000" dirty="0">
              <a:solidFill>
                <a:schemeClr val="tx2"/>
              </a:solidFill>
            </a:endParaRPr>
          </a:p>
        </p:txBody>
      </p:sp>
      <p:sp>
        <p:nvSpPr>
          <p:cNvPr id="11" name="TextBox 10"/>
          <p:cNvSpPr txBox="1"/>
          <p:nvPr/>
        </p:nvSpPr>
        <p:spPr>
          <a:xfrm>
            <a:off x="755576" y="836712"/>
            <a:ext cx="7531200" cy="1384995"/>
          </a:xfrm>
          <a:prstGeom prst="rect">
            <a:avLst/>
          </a:prstGeom>
          <a:noFill/>
        </p:spPr>
        <p:txBody>
          <a:bodyPr wrap="square" rtlCol="0">
            <a:spAutoFit/>
          </a:bodyPr>
          <a:lstStyle/>
          <a:p>
            <a:pPr algn="just"/>
            <a:r>
              <a:rPr lang="ru-RU" sz="2800" dirty="0" smtClean="0">
                <a:solidFill>
                  <a:schemeClr val="tx2">
                    <a:lumMod val="50000"/>
                  </a:schemeClr>
                </a:solidFill>
                <a:latin typeface="Times New Roman" panose="02020603050405020304" pitchFamily="18" charset="0"/>
                <a:cs typeface="Times New Roman" panose="02020603050405020304" pitchFamily="18" charset="0"/>
              </a:rPr>
              <a:t>С августа 2018 года по настоящее время обучен 531 сотрудник учреждений социального обслуживания Волгоградской области. </a:t>
            </a:r>
          </a:p>
        </p:txBody>
      </p:sp>
      <p:pic>
        <p:nvPicPr>
          <p:cNvPr id="2050"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79512" y="2554036"/>
            <a:ext cx="2448272" cy="3395476"/>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527069" y="2554035"/>
            <a:ext cx="2566107" cy="3384376"/>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2638637" y="2554036"/>
            <a:ext cx="3888432" cy="3384376"/>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8790570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175" y="0"/>
            <a:ext cx="9144000" cy="6889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Объект 6"/>
          <p:cNvSpPr>
            <a:spLocks noGrp="1"/>
          </p:cNvSpPr>
          <p:nvPr>
            <p:ph sz="half" idx="2"/>
          </p:nvPr>
        </p:nvSpPr>
        <p:spPr>
          <a:xfrm>
            <a:off x="216432" y="835523"/>
            <a:ext cx="8885305" cy="5616624"/>
          </a:xfrm>
        </p:spPr>
        <p:txBody>
          <a:bodyPr>
            <a:normAutofit/>
          </a:bodyPr>
          <a:lstStyle/>
          <a:p>
            <a:pPr algn="just">
              <a:buFont typeface="Wingdings" panose="05000000000000000000" pitchFamily="2" charset="2"/>
              <a:buChar char="v"/>
            </a:pPr>
            <a:r>
              <a:rPr lang="ru-RU" sz="1800" dirty="0" smtClean="0">
                <a:latin typeface="Times New Roman" panose="02020603050405020304" pitchFamily="18" charset="0"/>
                <a:cs typeface="Times New Roman" panose="02020603050405020304" pitchFamily="18" charset="0"/>
              </a:rPr>
              <a:t>Разработана учебная программа для обучения родственников и иных лиц, осуществляющих уход за маломобильными гражданами пожилого возраста и инвалидами;</a:t>
            </a:r>
          </a:p>
          <a:p>
            <a:pPr algn="just">
              <a:buFont typeface="Wingdings" panose="05000000000000000000" pitchFamily="2" charset="2"/>
              <a:buChar char="v"/>
            </a:pPr>
            <a:r>
              <a:rPr lang="ru-RU" sz="1800" dirty="0" smtClean="0">
                <a:latin typeface="Times New Roman" panose="02020603050405020304" pitchFamily="18" charset="0"/>
                <a:cs typeface="Times New Roman" panose="02020603050405020304" pitchFamily="18" charset="0"/>
              </a:rPr>
              <a:t>Цель программы: формирование навыков ухода за маломобильными гражданами и умение применять полученные навыки на практике;</a:t>
            </a:r>
          </a:p>
          <a:p>
            <a:pPr algn="just">
              <a:buFont typeface="Wingdings" panose="05000000000000000000" pitchFamily="2" charset="2"/>
              <a:buChar char="v"/>
            </a:pPr>
            <a:r>
              <a:rPr lang="ru-RU" sz="1800" dirty="0" smtClean="0">
                <a:latin typeface="Times New Roman" panose="02020603050405020304" pitchFamily="18" charset="0"/>
                <a:cs typeface="Times New Roman" panose="02020603050405020304" pitchFamily="18" charset="0"/>
              </a:rPr>
              <a:t>Содержание учебно-тематического плана:</a:t>
            </a:r>
          </a:p>
          <a:p>
            <a:pPr marL="0" indent="0" algn="just">
              <a:buNone/>
            </a:pPr>
            <a:r>
              <a:rPr lang="ru-RU" sz="1800" dirty="0" smtClean="0">
                <a:latin typeface="Times New Roman" panose="02020603050405020304" pitchFamily="18" charset="0"/>
                <a:cs typeface="Times New Roman" panose="02020603050405020304" pitchFamily="18" charset="0"/>
              </a:rPr>
              <a:t>                    1.Инсульт </a:t>
            </a:r>
            <a:r>
              <a:rPr lang="ru-RU" sz="1800" dirty="0">
                <a:latin typeface="Times New Roman" panose="02020603050405020304" pitchFamily="18" charset="0"/>
                <a:cs typeface="Times New Roman" panose="02020603050405020304" pitchFamily="18" charset="0"/>
              </a:rPr>
              <a:t>у пожилого человека. Домашний уход.</a:t>
            </a:r>
          </a:p>
          <a:p>
            <a:pPr marL="0" indent="0" algn="just">
              <a:buNone/>
            </a:pPr>
            <a:r>
              <a:rPr lang="ru-RU" sz="1800" dirty="0" smtClean="0">
                <a:latin typeface="Times New Roman" panose="02020603050405020304" pitchFamily="18" charset="0"/>
                <a:cs typeface="Times New Roman" panose="02020603050405020304" pitchFamily="18" charset="0"/>
              </a:rPr>
              <a:t>                    2.Сахарный </a:t>
            </a:r>
            <a:r>
              <a:rPr lang="ru-RU" sz="1800" dirty="0">
                <a:latin typeface="Times New Roman" panose="02020603050405020304" pitchFamily="18" charset="0"/>
                <a:cs typeface="Times New Roman" panose="02020603050405020304" pitchFamily="18" charset="0"/>
              </a:rPr>
              <a:t>диабет у пожилого человека.  Домашний уход.</a:t>
            </a:r>
          </a:p>
          <a:p>
            <a:pPr marL="0" indent="0" algn="just">
              <a:buNone/>
            </a:pPr>
            <a:r>
              <a:rPr lang="ru-RU" sz="1800" dirty="0" smtClean="0">
                <a:latin typeface="Times New Roman" panose="02020603050405020304" pitchFamily="18" charset="0"/>
                <a:cs typeface="Times New Roman" panose="02020603050405020304" pitchFamily="18" charset="0"/>
              </a:rPr>
              <a:t>                    3.Перелом </a:t>
            </a:r>
            <a:r>
              <a:rPr lang="ru-RU" sz="1800" dirty="0">
                <a:latin typeface="Times New Roman" panose="02020603050405020304" pitchFamily="18" charset="0"/>
                <a:cs typeface="Times New Roman" panose="02020603050405020304" pitchFamily="18" charset="0"/>
              </a:rPr>
              <a:t>шейки бедра у пожилого человека. Домашний уход</a:t>
            </a:r>
            <a:r>
              <a:rPr lang="ru-RU" sz="1800" dirty="0" smtClean="0">
                <a:latin typeface="Times New Roman" panose="02020603050405020304" pitchFamily="18" charset="0"/>
                <a:cs typeface="Times New Roman" panose="02020603050405020304" pitchFamily="18" charset="0"/>
              </a:rPr>
              <a:t>.</a:t>
            </a:r>
          </a:p>
          <a:p>
            <a:pPr algn="just">
              <a:buFont typeface="Wingdings" panose="05000000000000000000" pitchFamily="2" charset="2"/>
              <a:buChar char="v"/>
            </a:pPr>
            <a:r>
              <a:rPr lang="ru-RU" sz="1800" dirty="0" smtClean="0">
                <a:latin typeface="Times New Roman" panose="02020603050405020304" pitchFamily="18" charset="0"/>
                <a:cs typeface="Times New Roman" panose="02020603050405020304" pitchFamily="18" charset="0"/>
              </a:rPr>
              <a:t>Структура занятий:</a:t>
            </a:r>
          </a:p>
          <a:p>
            <a:pPr marL="0" indent="0" algn="just">
              <a:buNone/>
            </a:pPr>
            <a:endParaRPr lang="ru-RU" sz="1800" dirty="0" smtClean="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v"/>
            </a:pPr>
            <a:endParaRPr lang="ru-RU" sz="1800" dirty="0" smtClean="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v"/>
            </a:pPr>
            <a:endParaRPr lang="ru-RU" sz="1800" dirty="0" smtClean="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v"/>
            </a:pPr>
            <a:endParaRPr lang="ru-RU" sz="1800" dirty="0">
              <a:latin typeface="Times New Roman" panose="02020603050405020304" pitchFamily="18" charset="0"/>
              <a:cs typeface="Times New Roman" panose="02020603050405020304" pitchFamily="18" charset="0"/>
            </a:endParaRPr>
          </a:p>
          <a:p>
            <a:pPr marL="0" indent="0">
              <a:buNone/>
            </a:pPr>
            <a:endParaRPr lang="ru-RU" sz="1800" dirty="0">
              <a:latin typeface="Times New Roman" panose="02020603050405020304" pitchFamily="18" charset="0"/>
              <a:cs typeface="Times New Roman" panose="02020603050405020304" pitchFamily="18" charset="0"/>
            </a:endParaRPr>
          </a:p>
          <a:p>
            <a:pPr marL="0" indent="0">
              <a:buNone/>
            </a:pPr>
            <a:r>
              <a:rPr lang="ru-RU" sz="1800" dirty="0">
                <a:latin typeface="Times New Roman" panose="02020603050405020304" pitchFamily="18" charset="0"/>
                <a:cs typeface="Times New Roman" panose="02020603050405020304" pitchFamily="18" charset="0"/>
              </a:rPr>
              <a:t>      </a:t>
            </a:r>
          </a:p>
        </p:txBody>
      </p:sp>
      <p:sp>
        <p:nvSpPr>
          <p:cNvPr id="8" name="Заголовок 7"/>
          <p:cNvSpPr>
            <a:spLocks noGrp="1"/>
          </p:cNvSpPr>
          <p:nvPr>
            <p:ph type="title"/>
          </p:nvPr>
        </p:nvSpPr>
        <p:spPr>
          <a:xfrm>
            <a:off x="887245" y="116632"/>
            <a:ext cx="7355160" cy="796950"/>
          </a:xfrm>
        </p:spPr>
        <p:txBody>
          <a:bodyPr anchor="t">
            <a:noAutofit/>
          </a:bodyPr>
          <a:lstStyle/>
          <a:p>
            <a:r>
              <a:rPr lang="ru-RU" sz="3600" b="1" smtClean="0">
                <a:solidFill>
                  <a:schemeClr val="tx2">
                    <a:lumMod val="75000"/>
                  </a:schemeClr>
                </a:solidFill>
                <a:latin typeface="Times New Roman" panose="02020603050405020304" pitchFamily="18" charset="0"/>
                <a:cs typeface="Times New Roman" panose="02020603050405020304" pitchFamily="18" charset="0"/>
              </a:rPr>
              <a:t>Школа родственного ухода</a:t>
            </a:r>
            <a:r>
              <a:rPr lang="ru-RU" sz="3600" b="1" dirty="0">
                <a:solidFill>
                  <a:schemeClr val="tx2">
                    <a:lumMod val="75000"/>
                  </a:schemeClr>
                </a:solidFill>
                <a:latin typeface="Times New Roman" panose="02020603050405020304" pitchFamily="18" charset="0"/>
                <a:cs typeface="Times New Roman" panose="02020603050405020304" pitchFamily="18" charset="0"/>
              </a:rPr>
              <a:t/>
            </a:r>
            <a:br>
              <a:rPr lang="ru-RU" sz="3600" b="1" dirty="0">
                <a:solidFill>
                  <a:schemeClr val="tx2">
                    <a:lumMod val="75000"/>
                  </a:schemeClr>
                </a:solidFill>
                <a:latin typeface="Times New Roman" panose="02020603050405020304" pitchFamily="18" charset="0"/>
                <a:cs typeface="Times New Roman" panose="02020603050405020304" pitchFamily="18" charset="0"/>
              </a:rPr>
            </a:br>
            <a:endParaRPr lang="ru-RU" sz="3600"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286602" y="4111461"/>
            <a:ext cx="4421216" cy="1997372"/>
          </a:xfrm>
          <a:prstGeom prst="rect">
            <a:avLst/>
          </a:prstGeom>
          <a:solidFill>
            <a:schemeClr val="tx2">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 </a:t>
            </a:r>
            <a:r>
              <a:rPr lang="ru-RU" dirty="0">
                <a:solidFill>
                  <a:schemeClr val="tx1"/>
                </a:solidFill>
                <a:latin typeface="Times New Roman" panose="02020603050405020304" pitchFamily="18" charset="0"/>
                <a:cs typeface="Times New Roman" panose="02020603050405020304" pitchFamily="18" charset="0"/>
              </a:rPr>
              <a:t>Теоретические </a:t>
            </a:r>
            <a:r>
              <a:rPr lang="ru-RU" dirty="0" smtClean="0">
                <a:solidFill>
                  <a:schemeClr val="tx1"/>
                </a:solidFill>
                <a:latin typeface="Times New Roman" panose="02020603050405020304" pitchFamily="18" charset="0"/>
                <a:cs typeface="Times New Roman" panose="02020603050405020304" pitchFamily="18" charset="0"/>
              </a:rPr>
              <a:t>занятия:</a:t>
            </a:r>
            <a:endParaRPr lang="ru-RU" dirty="0">
              <a:solidFill>
                <a:schemeClr val="tx1"/>
              </a:solidFill>
              <a:latin typeface="Times New Roman" panose="02020603050405020304" pitchFamily="18" charset="0"/>
              <a:cs typeface="Times New Roman" panose="02020603050405020304" pitchFamily="18" charset="0"/>
            </a:endParaRPr>
          </a:p>
          <a:p>
            <a:pPr algn="ctr"/>
            <a:r>
              <a:rPr lang="ru-RU" dirty="0" smtClean="0">
                <a:solidFill>
                  <a:schemeClr val="tx1"/>
                </a:solidFill>
                <a:latin typeface="Times New Roman" panose="02020603050405020304" pitchFamily="18" charset="0"/>
                <a:cs typeface="Times New Roman" panose="02020603050405020304" pitchFamily="18" charset="0"/>
              </a:rPr>
              <a:t>Организация ухода</a:t>
            </a:r>
            <a:r>
              <a:rPr lang="ru-RU" dirty="0">
                <a:solidFill>
                  <a:schemeClr val="tx1"/>
                </a:solidFill>
                <a:latin typeface="Times New Roman" panose="02020603050405020304" pitchFamily="18" charset="0"/>
                <a:cs typeface="Times New Roman" panose="02020603050405020304" pitchFamily="18" charset="0"/>
              </a:rPr>
              <a:t>, питания и кормления</a:t>
            </a:r>
            <a:r>
              <a:rPr lang="ru-RU" dirty="0" smtClean="0">
                <a:solidFill>
                  <a:schemeClr val="tx1"/>
                </a:solidFill>
                <a:latin typeface="Times New Roman" panose="02020603050405020304" pitchFamily="18" charset="0"/>
                <a:cs typeface="Times New Roman" panose="02020603050405020304" pitchFamily="18" charset="0"/>
              </a:rPr>
              <a:t>, </a:t>
            </a:r>
            <a:r>
              <a:rPr lang="ru-RU" dirty="0">
                <a:solidFill>
                  <a:schemeClr val="tx1"/>
                </a:solidFill>
                <a:latin typeface="Times New Roman" panose="02020603050405020304" pitchFamily="18" charset="0"/>
                <a:cs typeface="Times New Roman" panose="02020603050405020304" pitchFamily="18" charset="0"/>
              </a:rPr>
              <a:t>использования средств </a:t>
            </a:r>
            <a:r>
              <a:rPr lang="ru-RU" dirty="0" smtClean="0">
                <a:solidFill>
                  <a:schemeClr val="tx1"/>
                </a:solidFill>
                <a:latin typeface="Times New Roman" panose="02020603050405020304" pitchFamily="18" charset="0"/>
                <a:cs typeface="Times New Roman" panose="02020603050405020304" pitchFamily="18" charset="0"/>
              </a:rPr>
              <a:t>малой реабилитации,  использование </a:t>
            </a:r>
            <a:r>
              <a:rPr lang="ru-RU" dirty="0">
                <a:solidFill>
                  <a:schemeClr val="tx1"/>
                </a:solidFill>
                <a:latin typeface="Times New Roman" panose="02020603050405020304" pitchFamily="18" charset="0"/>
                <a:cs typeface="Times New Roman" panose="02020603050405020304" pitchFamily="18" charset="0"/>
              </a:rPr>
              <a:t>современных средств </a:t>
            </a:r>
            <a:r>
              <a:rPr lang="ru-RU" dirty="0" smtClean="0">
                <a:solidFill>
                  <a:schemeClr val="tx1"/>
                </a:solidFill>
                <a:latin typeface="Times New Roman" panose="02020603050405020304" pitchFamily="18" charset="0"/>
                <a:cs typeface="Times New Roman" panose="02020603050405020304" pitchFamily="18" charset="0"/>
              </a:rPr>
              <a:t>ухода, проведения </a:t>
            </a:r>
            <a:r>
              <a:rPr lang="ru-RU" dirty="0">
                <a:solidFill>
                  <a:schemeClr val="tx1"/>
                </a:solidFill>
                <a:latin typeface="Times New Roman" panose="02020603050405020304" pitchFamily="18" charset="0"/>
                <a:cs typeface="Times New Roman" panose="02020603050405020304" pitchFamily="18" charset="0"/>
              </a:rPr>
              <a:t>профилактических мероприятий, </a:t>
            </a:r>
            <a:endParaRPr lang="ru-RU" dirty="0" smtClean="0">
              <a:solidFill>
                <a:schemeClr val="tx1"/>
              </a:solidFill>
              <a:latin typeface="Times New Roman" panose="02020603050405020304" pitchFamily="18" charset="0"/>
              <a:cs typeface="Times New Roman" panose="02020603050405020304" pitchFamily="18" charset="0"/>
            </a:endParaRPr>
          </a:p>
          <a:p>
            <a:pPr algn="ctr"/>
            <a:r>
              <a:rPr lang="ru-RU" dirty="0" smtClean="0">
                <a:solidFill>
                  <a:schemeClr val="tx1"/>
                </a:solidFill>
                <a:latin typeface="Times New Roman" panose="02020603050405020304" pitchFamily="18" charset="0"/>
                <a:cs typeface="Times New Roman" panose="02020603050405020304" pitchFamily="18" charset="0"/>
              </a:rPr>
              <a:t>обучение </a:t>
            </a:r>
            <a:r>
              <a:rPr lang="ru-RU" dirty="0">
                <a:solidFill>
                  <a:schemeClr val="tx1"/>
                </a:solidFill>
                <a:latin typeface="Times New Roman" panose="02020603050405020304" pitchFamily="18" charset="0"/>
                <a:cs typeface="Times New Roman" panose="02020603050405020304" pitchFamily="18" charset="0"/>
              </a:rPr>
              <a:t>технике </a:t>
            </a:r>
            <a:r>
              <a:rPr lang="ru-RU" dirty="0" smtClean="0">
                <a:solidFill>
                  <a:schemeClr val="tx1"/>
                </a:solidFill>
                <a:latin typeface="Times New Roman" panose="02020603050405020304" pitchFamily="18" charset="0"/>
                <a:cs typeface="Times New Roman" panose="02020603050405020304" pitchFamily="18" charset="0"/>
              </a:rPr>
              <a:t>перемещения</a:t>
            </a:r>
            <a:r>
              <a:rPr lang="ru-RU" dirty="0">
                <a:solidFill>
                  <a:schemeClr val="tx1"/>
                </a:solidFill>
                <a:latin typeface="Times New Roman" panose="02020603050405020304" pitchFamily="18" charset="0"/>
                <a:cs typeface="Times New Roman" panose="02020603050405020304" pitchFamily="18" charset="0"/>
              </a:rPr>
              <a:t> </a:t>
            </a:r>
          </a:p>
        </p:txBody>
      </p:sp>
      <p:sp>
        <p:nvSpPr>
          <p:cNvPr id="4" name="Прямоугольник 3"/>
          <p:cNvSpPr/>
          <p:nvPr/>
        </p:nvSpPr>
        <p:spPr>
          <a:xfrm>
            <a:off x="4960562" y="4111461"/>
            <a:ext cx="3888431" cy="1987017"/>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20000"/>
              </a:spcBef>
            </a:pPr>
            <a:r>
              <a:rPr lang="ru-RU" dirty="0">
                <a:solidFill>
                  <a:prstClr val="black"/>
                </a:solidFill>
                <a:latin typeface="Times New Roman" panose="02020603050405020304" pitchFamily="18" charset="0"/>
                <a:cs typeface="Times New Roman" panose="02020603050405020304" pitchFamily="18" charset="0"/>
              </a:rPr>
              <a:t> Практические </a:t>
            </a:r>
            <a:r>
              <a:rPr lang="ru-RU" dirty="0" smtClean="0">
                <a:solidFill>
                  <a:prstClr val="black"/>
                </a:solidFill>
                <a:latin typeface="Times New Roman" panose="02020603050405020304" pitchFamily="18" charset="0"/>
                <a:cs typeface="Times New Roman" panose="02020603050405020304" pitchFamily="18" charset="0"/>
              </a:rPr>
              <a:t>занятия:</a:t>
            </a:r>
            <a:endParaRPr lang="ru-RU" dirty="0">
              <a:solidFill>
                <a:prstClr val="black"/>
              </a:solidFill>
              <a:latin typeface="Times New Roman" panose="02020603050405020304" pitchFamily="18" charset="0"/>
              <a:cs typeface="Times New Roman" panose="02020603050405020304" pitchFamily="18" charset="0"/>
            </a:endParaRPr>
          </a:p>
          <a:p>
            <a:pPr lvl="0" algn="ctr">
              <a:spcBef>
                <a:spcPct val="20000"/>
              </a:spcBef>
            </a:pPr>
            <a:r>
              <a:rPr lang="ru-RU" dirty="0">
                <a:solidFill>
                  <a:prstClr val="black"/>
                </a:solidFill>
                <a:latin typeface="Times New Roman" panose="02020603050405020304" pitchFamily="18" charset="0"/>
                <a:cs typeface="Times New Roman" panose="02020603050405020304" pitchFamily="18" charset="0"/>
              </a:rPr>
              <a:t>В ходе практических занятий проводится отработка теоретических знаний с лицами, осуществляющими уход за маломобильными </a:t>
            </a:r>
            <a:r>
              <a:rPr lang="ru-RU" dirty="0" smtClean="0">
                <a:solidFill>
                  <a:prstClr val="black"/>
                </a:solidFill>
                <a:latin typeface="Times New Roman" panose="02020603050405020304" pitchFamily="18" charset="0"/>
                <a:cs typeface="Times New Roman" panose="02020603050405020304" pitchFamily="18" charset="0"/>
              </a:rPr>
              <a:t>гражданами</a:t>
            </a:r>
            <a:endParaRPr lang="ru-RU" dirty="0">
              <a:solidFill>
                <a:prstClr val="black"/>
              </a:solidFill>
              <a:latin typeface="Times New Roman" panose="02020603050405020304" pitchFamily="18" charset="0"/>
              <a:cs typeface="Times New Roman" panose="02020603050405020304" pitchFamily="18" charset="0"/>
            </a:endParaRPr>
          </a:p>
          <a:p>
            <a:pPr lvl="0">
              <a:spcBef>
                <a:spcPct val="20000"/>
              </a:spcBef>
            </a:pPr>
            <a:endParaRPr lang="ru-RU" dirty="0">
              <a:solidFill>
                <a:prstClr val="black"/>
              </a:solidFill>
              <a:latin typeface="Times New Roman" panose="02020603050405020304" pitchFamily="18" charset="0"/>
              <a:cs typeface="Times New Roman" panose="02020603050405020304" pitchFamily="18" charset="0"/>
            </a:endParaRPr>
          </a:p>
        </p:txBody>
      </p:sp>
      <p:sp>
        <p:nvSpPr>
          <p:cNvPr id="9" name="Прямоугольник 8"/>
          <p:cNvSpPr/>
          <p:nvPr/>
        </p:nvSpPr>
        <p:spPr>
          <a:xfrm>
            <a:off x="1831470" y="6374088"/>
            <a:ext cx="6258185" cy="397979"/>
          </a:xfrm>
          <a:prstGeom prst="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ct val="20000"/>
              </a:spcBef>
            </a:pPr>
            <a:endParaRPr lang="ru-RU" dirty="0">
              <a:solidFill>
                <a:prstClr val="black"/>
              </a:solidFill>
              <a:latin typeface="Times New Roman" panose="02020603050405020304" pitchFamily="18" charset="0"/>
              <a:cs typeface="Times New Roman" panose="02020603050405020304" pitchFamily="18" charset="0"/>
            </a:endParaRPr>
          </a:p>
          <a:p>
            <a:pPr lvl="0">
              <a:spcBef>
                <a:spcPct val="20000"/>
              </a:spcBef>
            </a:pPr>
            <a:r>
              <a:rPr lang="ru-RU" dirty="0">
                <a:solidFill>
                  <a:prstClr val="black"/>
                </a:solidFill>
                <a:latin typeface="Times New Roman" panose="02020603050405020304" pitchFamily="18" charset="0"/>
                <a:cs typeface="Times New Roman" panose="02020603050405020304" pitchFamily="18" charset="0"/>
              </a:rPr>
              <a:t>      Обучение осуществляется на бесплатной </a:t>
            </a:r>
            <a:r>
              <a:rPr lang="ru-RU" dirty="0" smtClean="0">
                <a:solidFill>
                  <a:prstClr val="black"/>
                </a:solidFill>
                <a:latin typeface="Times New Roman" panose="02020603050405020304" pitchFamily="18" charset="0"/>
                <a:cs typeface="Times New Roman" panose="02020603050405020304" pitchFamily="18" charset="0"/>
              </a:rPr>
              <a:t>основе</a:t>
            </a:r>
            <a:endParaRPr lang="ru-RU" dirty="0">
              <a:solidFill>
                <a:prstClr val="black"/>
              </a:solidFill>
              <a:latin typeface="Times New Roman" panose="02020603050405020304" pitchFamily="18" charset="0"/>
              <a:cs typeface="Times New Roman" panose="02020603050405020304" pitchFamily="18" charset="0"/>
            </a:endParaRPr>
          </a:p>
          <a:p>
            <a:pPr lvl="0">
              <a:spcBef>
                <a:spcPct val="20000"/>
              </a:spcBef>
            </a:pPr>
            <a:r>
              <a:rPr lang="ru-RU" dirty="0">
                <a:solidFill>
                  <a:prstClr val="black"/>
                </a:solidFill>
              </a:rPr>
              <a:t> </a:t>
            </a:r>
            <a:endParaRPr lang="ru-RU"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428616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4491" y="-22353"/>
            <a:ext cx="9144000" cy="6889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Заголовок 7"/>
          <p:cNvSpPr>
            <a:spLocks noGrp="1"/>
          </p:cNvSpPr>
          <p:nvPr>
            <p:ph type="title"/>
          </p:nvPr>
        </p:nvSpPr>
        <p:spPr>
          <a:xfrm>
            <a:off x="887245" y="116632"/>
            <a:ext cx="7355160" cy="796950"/>
          </a:xfrm>
        </p:spPr>
        <p:txBody>
          <a:bodyPr anchor="t">
            <a:noAutofit/>
          </a:bodyPr>
          <a:lstStyle/>
          <a:p>
            <a:r>
              <a:rPr lang="ru-RU" sz="3600" b="1" dirty="0" smtClean="0">
                <a:solidFill>
                  <a:schemeClr val="tx2">
                    <a:lumMod val="75000"/>
                  </a:schemeClr>
                </a:solidFill>
                <a:latin typeface="Times New Roman" panose="02020603050405020304" pitchFamily="18" charset="0"/>
                <a:cs typeface="Times New Roman" panose="02020603050405020304" pitchFamily="18" charset="0"/>
              </a:rPr>
              <a:t>Школа родственного ухода</a:t>
            </a:r>
            <a:r>
              <a:rPr lang="ru-RU" sz="3600" b="1" dirty="0">
                <a:solidFill>
                  <a:schemeClr val="tx2">
                    <a:lumMod val="75000"/>
                  </a:schemeClr>
                </a:solidFill>
                <a:latin typeface="Times New Roman" panose="02020603050405020304" pitchFamily="18" charset="0"/>
                <a:cs typeface="Times New Roman" panose="02020603050405020304" pitchFamily="18" charset="0"/>
              </a:rPr>
              <a:t/>
            </a:r>
            <a:br>
              <a:rPr lang="ru-RU" sz="3600" b="1" dirty="0">
                <a:solidFill>
                  <a:schemeClr val="tx2">
                    <a:lumMod val="75000"/>
                  </a:schemeClr>
                </a:solidFill>
                <a:latin typeface="Times New Roman" panose="02020603050405020304" pitchFamily="18" charset="0"/>
                <a:cs typeface="Times New Roman" panose="02020603050405020304" pitchFamily="18" charset="0"/>
              </a:rPr>
            </a:br>
            <a:endParaRPr lang="ru-RU" sz="3600" b="1" dirty="0">
              <a:solidFill>
                <a:schemeClr val="tx2">
                  <a:lumMod val="75000"/>
                </a:schemeClr>
              </a:solidFill>
              <a:latin typeface="Times New Roman" panose="02020603050405020304" pitchFamily="18" charset="0"/>
              <a:cs typeface="Times New Roman" panose="02020603050405020304" pitchFamily="18" charset="0"/>
            </a:endParaRPr>
          </a:p>
        </p:txBody>
      </p:sp>
      <p:graphicFrame>
        <p:nvGraphicFramePr>
          <p:cNvPr id="14" name="Таблица 13"/>
          <p:cNvGraphicFramePr>
            <a:graphicFrameLocks noGrp="1"/>
          </p:cNvGraphicFramePr>
          <p:nvPr>
            <p:extLst>
              <p:ext uri="{D42A27DB-BD31-4B8C-83A1-F6EECF244321}">
                <p14:modId xmlns="" xmlns:p14="http://schemas.microsoft.com/office/powerpoint/2010/main" val="2858274467"/>
              </p:ext>
            </p:extLst>
          </p:nvPr>
        </p:nvGraphicFramePr>
        <p:xfrm>
          <a:off x="251520" y="1353380"/>
          <a:ext cx="8721168" cy="5243493"/>
        </p:xfrm>
        <a:graphic>
          <a:graphicData uri="http://schemas.openxmlformats.org/drawingml/2006/table">
            <a:tbl>
              <a:tblPr firstRow="1" firstCol="1" bandRow="1">
                <a:tableStyleId>{5C22544A-7EE6-4342-B048-85BDC9FD1C3A}</a:tableStyleId>
              </a:tblPr>
              <a:tblGrid>
                <a:gridCol w="851134"/>
                <a:gridCol w="4767310"/>
                <a:gridCol w="1090146"/>
                <a:gridCol w="1090146"/>
                <a:gridCol w="922432"/>
              </a:tblGrid>
              <a:tr h="217891">
                <a:tc rowSpan="2">
                  <a:txBody>
                    <a:bodyPr/>
                    <a:lstStyle/>
                    <a:p>
                      <a:pPr>
                        <a:lnSpc>
                          <a:spcPct val="107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a:t>
                      </a:r>
                    </a:p>
                    <a:p>
                      <a:pPr>
                        <a:lnSpc>
                          <a:spcPct val="107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п\п</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830" marR="378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rowSpan="2">
                  <a:txBody>
                    <a:bodyPr/>
                    <a:lstStyle/>
                    <a:p>
                      <a:pPr>
                        <a:lnSpc>
                          <a:spcPct val="107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            Наименование тем</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830" marR="378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gridSpan="3">
                  <a:txBody>
                    <a:bodyPr/>
                    <a:lstStyle/>
                    <a:p>
                      <a:pPr algn="ctr">
                        <a:lnSpc>
                          <a:spcPct val="107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Количество         часов</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830" marR="378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hMerge="1">
                  <a:txBody>
                    <a:bodyPr/>
                    <a:lstStyle/>
                    <a:p>
                      <a:endParaRPr lang="ru-RU"/>
                    </a:p>
                  </a:txBody>
                  <a:tcPr/>
                </a:tc>
                <a:tc hMerge="1">
                  <a:txBody>
                    <a:bodyPr/>
                    <a:lstStyle/>
                    <a:p>
                      <a:endParaRPr lang="ru-RU"/>
                    </a:p>
                  </a:txBody>
                  <a:tcPr/>
                </a:tc>
              </a:tr>
              <a:tr h="387948">
                <a:tc vMerge="1">
                  <a:txBody>
                    <a:bodyPr/>
                    <a:lstStyle/>
                    <a:p>
                      <a:endParaRPr lang="ru-RU"/>
                    </a:p>
                  </a:txBody>
                  <a:tcPr/>
                </a:tc>
                <a:tc vMerge="1">
                  <a:txBody>
                    <a:bodyPr/>
                    <a:lstStyle/>
                    <a:p>
                      <a:endParaRPr lang="ru-RU"/>
                    </a:p>
                  </a:txBody>
                  <a:tcPr/>
                </a:tc>
                <a:tc>
                  <a:txBody>
                    <a:bodyPr/>
                    <a:lstStyle/>
                    <a:p>
                      <a:pPr algn="ctr">
                        <a:lnSpc>
                          <a:spcPct val="107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Всего</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830" marR="378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7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Теоретич.</a:t>
                      </a:r>
                      <a:br>
                        <a:rPr lang="ru-RU" sz="1200">
                          <a:solidFill>
                            <a:schemeClr val="tx1"/>
                          </a:solidFill>
                          <a:effectLst/>
                          <a:latin typeface="Times New Roman" panose="02020603050405020304" pitchFamily="18" charset="0"/>
                          <a:cs typeface="Times New Roman" panose="02020603050405020304" pitchFamily="18" charset="0"/>
                        </a:rPr>
                      </a:br>
                      <a:r>
                        <a:rPr lang="ru-RU" sz="1200">
                          <a:solidFill>
                            <a:schemeClr val="tx1"/>
                          </a:solidFill>
                          <a:effectLst/>
                          <a:latin typeface="Times New Roman" panose="02020603050405020304" pitchFamily="18" charset="0"/>
                          <a:cs typeface="Times New Roman" panose="02020603050405020304" pitchFamily="18" charset="0"/>
                        </a:rPr>
                        <a:t>занятия</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830" marR="378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lnSpc>
                          <a:spcPct val="107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Практич.</a:t>
                      </a:r>
                      <a:br>
                        <a:rPr lang="ru-RU" sz="1200" dirty="0">
                          <a:solidFill>
                            <a:schemeClr val="tx1"/>
                          </a:solidFill>
                          <a:effectLst/>
                          <a:latin typeface="Times New Roman" panose="02020603050405020304" pitchFamily="18" charset="0"/>
                          <a:cs typeface="Times New Roman" panose="02020603050405020304" pitchFamily="18" charset="0"/>
                        </a:rPr>
                      </a:br>
                      <a:r>
                        <a:rPr lang="ru-RU" sz="1200" dirty="0">
                          <a:solidFill>
                            <a:schemeClr val="tx1"/>
                          </a:solidFill>
                          <a:effectLst/>
                          <a:latin typeface="Times New Roman" panose="02020603050405020304" pitchFamily="18" charset="0"/>
                          <a:cs typeface="Times New Roman" panose="02020603050405020304" pitchFamily="18" charset="0"/>
                        </a:rPr>
                        <a:t>занятия</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830" marR="378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826043">
                <a:tc>
                  <a:txBody>
                    <a:bodyPr/>
                    <a:lstStyle/>
                    <a:p>
                      <a:pPr>
                        <a:lnSpc>
                          <a:spcPct val="107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1.1</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830" marR="378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nSpc>
                          <a:spcPct val="107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Инсульт.  Причины. Факторы риска. </a:t>
                      </a:r>
                    </a:p>
                    <a:p>
                      <a:pPr>
                        <a:lnSpc>
                          <a:spcPct val="107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Ишемический и геморрагический инсульты. Симптоматика инсульта. Первая помощь. </a:t>
                      </a:r>
                    </a:p>
                    <a:p>
                      <a:pPr>
                        <a:lnSpc>
                          <a:spcPct val="107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Профилактика.</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830" marR="378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nSpc>
                          <a:spcPct val="107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2</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830" marR="378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nSpc>
                          <a:spcPct val="107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1</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830" marR="378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nSpc>
                          <a:spcPct val="107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1</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830" marR="378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406956">
                <a:tc>
                  <a:txBody>
                    <a:bodyPr/>
                    <a:lstStyle/>
                    <a:p>
                      <a:pPr>
                        <a:lnSpc>
                          <a:spcPct val="107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1.2</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830" marR="378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nSpc>
                          <a:spcPct val="107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Функциональное состояния человека.</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830" marR="378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nSpc>
                          <a:spcPct val="107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2</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830" marR="378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nSpc>
                          <a:spcPct val="107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1</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830" marR="378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nSpc>
                          <a:spcPct val="107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1</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830" marR="378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1057462">
                <a:tc>
                  <a:txBody>
                    <a:bodyPr/>
                    <a:lstStyle/>
                    <a:p>
                      <a:pPr>
                        <a:lnSpc>
                          <a:spcPct val="107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1.3.</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830" marR="378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nSpc>
                          <a:spcPct val="107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Обеспечение безопасной  среды больного. Организация  жизненного пространства.  Правильное положение в постели (концепция </a:t>
                      </a:r>
                      <a:r>
                        <a:rPr lang="ru-RU" sz="1200" dirty="0" err="1">
                          <a:solidFill>
                            <a:schemeClr val="tx1"/>
                          </a:solidFill>
                          <a:effectLst/>
                          <a:latin typeface="Times New Roman" panose="02020603050405020304" pitchFamily="18" charset="0"/>
                          <a:cs typeface="Times New Roman" panose="02020603050405020304" pitchFamily="18" charset="0"/>
                        </a:rPr>
                        <a:t>Бобат</a:t>
                      </a:r>
                      <a:r>
                        <a:rPr lang="ru-RU" sz="1200" dirty="0">
                          <a:solidFill>
                            <a:schemeClr val="tx1"/>
                          </a:solidFill>
                          <a:effectLst/>
                          <a:latin typeface="Times New Roman" panose="02020603050405020304" pitchFamily="18" charset="0"/>
                          <a:cs typeface="Times New Roman" panose="02020603050405020304" pitchFamily="18" charset="0"/>
                        </a:rPr>
                        <a:t>).</a:t>
                      </a:r>
                    </a:p>
                    <a:p>
                      <a:pPr>
                        <a:lnSpc>
                          <a:spcPct val="107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Соблюдение правил безопасности в помещении. Риски падения. Причины и</a:t>
                      </a:r>
                    </a:p>
                    <a:p>
                      <a:pPr>
                        <a:lnSpc>
                          <a:spcPct val="107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профилактика падений.</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830" marR="378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nSpc>
                          <a:spcPct val="107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2</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830" marR="378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nSpc>
                          <a:spcPct val="107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1</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830" marR="378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nSpc>
                          <a:spcPct val="107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1</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830" marR="378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977825">
                <a:tc>
                  <a:txBody>
                    <a:bodyPr/>
                    <a:lstStyle/>
                    <a:p>
                      <a:pPr>
                        <a:lnSpc>
                          <a:spcPct val="107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1.4.</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830" marR="378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nSpc>
                          <a:spcPct val="107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Осложнения маломобильности: пролежни (причины, профилактика, средства ухода), потница (опрелости), контрактуры, тромбозы, кандидоз (молочница) полости рта, аспирация,  гипостатическая  пневмония, проблемы тактильных ощущений.  </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830" marR="378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nSpc>
                          <a:spcPct val="107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3</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830" marR="378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nSpc>
                          <a:spcPct val="107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2</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830" marR="378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nSpc>
                          <a:spcPct val="107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1</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830" marR="378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730663">
                <a:tc>
                  <a:txBody>
                    <a:bodyPr/>
                    <a:lstStyle/>
                    <a:p>
                      <a:pPr>
                        <a:lnSpc>
                          <a:spcPct val="107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1.5</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830" marR="378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nSpc>
                          <a:spcPct val="107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Гигиена. Вспомогательные средства  при осуществлении гигиенических мероприятий в соответствии с двигательными возможностями человека. Виды абсорбирующего белья.</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830" marR="378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nSpc>
                          <a:spcPct val="107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3</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830" marR="378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nSpc>
                          <a:spcPct val="107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1</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830" marR="378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nSpc>
                          <a:spcPct val="107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2</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830" marR="378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406956">
                <a:tc>
                  <a:txBody>
                    <a:bodyPr/>
                    <a:lstStyle/>
                    <a:p>
                      <a:pPr>
                        <a:lnSpc>
                          <a:spcPct val="107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1.6.</a:t>
                      </a:r>
                      <a:endParaRPr lang="ru-RU" sz="1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830" marR="378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nSpc>
                          <a:spcPct val="107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Особенности питания пожилого человека при инсульте. </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830" marR="378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nSpc>
                          <a:spcPct val="107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2</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830" marR="378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nSpc>
                          <a:spcPct val="107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1</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830" marR="378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nSpc>
                          <a:spcPct val="107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1</a:t>
                      </a:r>
                      <a:endParaRPr lang="ru-RU" sz="1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830" marR="378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221043">
                <a:tc>
                  <a:txBody>
                    <a:bodyPr/>
                    <a:lstStyle/>
                    <a:p>
                      <a:pPr>
                        <a:lnSpc>
                          <a:spcPct val="107000"/>
                        </a:lnSpc>
                        <a:spcAft>
                          <a:spcPts val="0"/>
                        </a:spcAft>
                      </a:pPr>
                      <a:r>
                        <a:rPr lang="ru-RU" sz="1400" dirty="0">
                          <a:solidFill>
                            <a:schemeClr val="tx1"/>
                          </a:solidFill>
                          <a:effectLst/>
                          <a:latin typeface="Times New Roman" panose="02020603050405020304" pitchFamily="18" charset="0"/>
                          <a:cs typeface="Times New Roman" panose="02020603050405020304" pitchFamily="18" charset="0"/>
                        </a:rPr>
                        <a:t> </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830" marR="378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nSpc>
                          <a:spcPct val="107000"/>
                        </a:lnSpc>
                        <a:spcAft>
                          <a:spcPts val="0"/>
                        </a:spcAft>
                      </a:pPr>
                      <a:r>
                        <a:rPr lang="ru-RU" sz="1400" dirty="0">
                          <a:solidFill>
                            <a:schemeClr val="tx1"/>
                          </a:solidFill>
                          <a:effectLst/>
                          <a:latin typeface="Times New Roman" panose="02020603050405020304" pitchFamily="18" charset="0"/>
                          <a:cs typeface="Times New Roman" panose="02020603050405020304" pitchFamily="18" charset="0"/>
                        </a:rPr>
                        <a:t> Итого:</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830" marR="378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nSpc>
                          <a:spcPct val="107000"/>
                        </a:lnSpc>
                        <a:spcAft>
                          <a:spcPts val="0"/>
                        </a:spcAft>
                      </a:pPr>
                      <a:r>
                        <a:rPr lang="ru-RU" sz="1400" dirty="0">
                          <a:solidFill>
                            <a:schemeClr val="tx1"/>
                          </a:solidFill>
                          <a:effectLst/>
                          <a:latin typeface="Times New Roman" panose="02020603050405020304" pitchFamily="18" charset="0"/>
                          <a:cs typeface="Times New Roman" panose="02020603050405020304" pitchFamily="18" charset="0"/>
                        </a:rPr>
                        <a:t>14</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830" marR="378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nSpc>
                          <a:spcPct val="107000"/>
                        </a:lnSpc>
                        <a:spcAft>
                          <a:spcPts val="0"/>
                        </a:spcAft>
                      </a:pPr>
                      <a:r>
                        <a:rPr lang="ru-RU" sz="1400" dirty="0">
                          <a:solidFill>
                            <a:schemeClr val="tx1"/>
                          </a:solidFill>
                          <a:effectLst/>
                          <a:latin typeface="Times New Roman" panose="02020603050405020304" pitchFamily="18" charset="0"/>
                          <a:cs typeface="Times New Roman" panose="02020603050405020304" pitchFamily="18" charset="0"/>
                        </a:rPr>
                        <a:t>7</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830" marR="378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nSpc>
                          <a:spcPct val="107000"/>
                        </a:lnSpc>
                        <a:spcAft>
                          <a:spcPts val="0"/>
                        </a:spcAft>
                      </a:pPr>
                      <a:r>
                        <a:rPr lang="ru-RU" sz="1400" dirty="0">
                          <a:solidFill>
                            <a:schemeClr val="tx1"/>
                          </a:solidFill>
                          <a:effectLst/>
                          <a:latin typeface="Times New Roman" panose="02020603050405020304" pitchFamily="18" charset="0"/>
                          <a:cs typeface="Times New Roman" panose="02020603050405020304" pitchFamily="18" charset="0"/>
                        </a:rPr>
                        <a:t>7</a:t>
                      </a:r>
                      <a:endParaRPr lang="ru-RU"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7830" marR="3783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bl>
          </a:graphicData>
        </a:graphic>
      </p:graphicFrame>
      <p:sp>
        <p:nvSpPr>
          <p:cNvPr id="15" name="Rectangle 4"/>
          <p:cNvSpPr>
            <a:spLocks noChangeArrowheads="1"/>
          </p:cNvSpPr>
          <p:nvPr/>
        </p:nvSpPr>
        <p:spPr bwMode="auto">
          <a:xfrm>
            <a:off x="755576" y="707049"/>
            <a:ext cx="6696743"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5221288" algn="l"/>
              </a:tabLst>
              <a:defRPr>
                <a:solidFill>
                  <a:schemeClr val="tx1"/>
                </a:solidFill>
                <a:latin typeface="Arial" panose="020B0604020202020204" pitchFamily="34" charset="0"/>
              </a:defRPr>
            </a:lvl1pPr>
            <a:lvl2pPr eaLnBrk="0" fontAlgn="base" hangingPunct="0">
              <a:spcBef>
                <a:spcPct val="0"/>
              </a:spcBef>
              <a:spcAft>
                <a:spcPct val="0"/>
              </a:spcAft>
              <a:tabLst>
                <a:tab pos="5221288" algn="l"/>
              </a:tabLst>
              <a:defRPr>
                <a:solidFill>
                  <a:schemeClr val="tx1"/>
                </a:solidFill>
                <a:latin typeface="Arial" panose="020B0604020202020204" pitchFamily="34" charset="0"/>
              </a:defRPr>
            </a:lvl2pPr>
            <a:lvl3pPr eaLnBrk="0" fontAlgn="base" hangingPunct="0">
              <a:spcBef>
                <a:spcPct val="0"/>
              </a:spcBef>
              <a:spcAft>
                <a:spcPct val="0"/>
              </a:spcAft>
              <a:tabLst>
                <a:tab pos="5221288" algn="l"/>
              </a:tabLst>
              <a:defRPr>
                <a:solidFill>
                  <a:schemeClr val="tx1"/>
                </a:solidFill>
                <a:latin typeface="Arial" panose="020B0604020202020204" pitchFamily="34" charset="0"/>
              </a:defRPr>
            </a:lvl3pPr>
            <a:lvl4pPr eaLnBrk="0" fontAlgn="base" hangingPunct="0">
              <a:spcBef>
                <a:spcPct val="0"/>
              </a:spcBef>
              <a:spcAft>
                <a:spcPct val="0"/>
              </a:spcAft>
              <a:tabLst>
                <a:tab pos="5221288" algn="l"/>
              </a:tabLst>
              <a:defRPr>
                <a:solidFill>
                  <a:schemeClr val="tx1"/>
                </a:solidFill>
                <a:latin typeface="Arial" panose="020B0604020202020204" pitchFamily="34" charset="0"/>
              </a:defRPr>
            </a:lvl4pPr>
            <a:lvl5pPr eaLnBrk="0" fontAlgn="base" hangingPunct="0">
              <a:spcBef>
                <a:spcPct val="0"/>
              </a:spcBef>
              <a:spcAft>
                <a:spcPct val="0"/>
              </a:spcAft>
              <a:tabLst>
                <a:tab pos="5221288" algn="l"/>
              </a:tabLst>
              <a:defRPr>
                <a:solidFill>
                  <a:schemeClr val="tx1"/>
                </a:solidFill>
                <a:latin typeface="Arial" panose="020B0604020202020204" pitchFamily="34" charset="0"/>
              </a:defRPr>
            </a:lvl5pPr>
            <a:lvl6pPr eaLnBrk="0" fontAlgn="base" hangingPunct="0">
              <a:spcBef>
                <a:spcPct val="0"/>
              </a:spcBef>
              <a:spcAft>
                <a:spcPct val="0"/>
              </a:spcAft>
              <a:tabLst>
                <a:tab pos="5221288" algn="l"/>
              </a:tabLst>
              <a:defRPr>
                <a:solidFill>
                  <a:schemeClr val="tx1"/>
                </a:solidFill>
                <a:latin typeface="Arial" panose="020B0604020202020204" pitchFamily="34" charset="0"/>
              </a:defRPr>
            </a:lvl6pPr>
            <a:lvl7pPr eaLnBrk="0" fontAlgn="base" hangingPunct="0">
              <a:spcBef>
                <a:spcPct val="0"/>
              </a:spcBef>
              <a:spcAft>
                <a:spcPct val="0"/>
              </a:spcAft>
              <a:tabLst>
                <a:tab pos="5221288" algn="l"/>
              </a:tabLst>
              <a:defRPr>
                <a:solidFill>
                  <a:schemeClr val="tx1"/>
                </a:solidFill>
                <a:latin typeface="Arial" panose="020B0604020202020204" pitchFamily="34" charset="0"/>
              </a:defRPr>
            </a:lvl7pPr>
            <a:lvl8pPr eaLnBrk="0" fontAlgn="base" hangingPunct="0">
              <a:spcBef>
                <a:spcPct val="0"/>
              </a:spcBef>
              <a:spcAft>
                <a:spcPct val="0"/>
              </a:spcAft>
              <a:tabLst>
                <a:tab pos="5221288" algn="l"/>
              </a:tabLst>
              <a:defRPr>
                <a:solidFill>
                  <a:schemeClr val="tx1"/>
                </a:solidFill>
                <a:latin typeface="Arial" panose="020B0604020202020204" pitchFamily="34" charset="0"/>
              </a:defRPr>
            </a:lvl8pPr>
            <a:lvl9pPr eaLnBrk="0" fontAlgn="base" hangingPunct="0">
              <a:spcBef>
                <a:spcPct val="0"/>
              </a:spcBef>
              <a:spcAft>
                <a:spcPct val="0"/>
              </a:spcAft>
              <a:tabLst>
                <a:tab pos="5221288" algn="l"/>
              </a:tabLs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tab pos="5221288" algn="l"/>
              </a:tabLst>
            </a:pPr>
            <a:r>
              <a:rPr kumimoji="0" lang="ru-RU" altLang="ru-RU"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Учебно-тематический план</a:t>
            </a:r>
            <a:endParaRPr kumimoji="0" lang="ru-RU" altLang="ru-RU"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tab pos="5221288" algn="l"/>
              </a:tabLst>
            </a:pPr>
            <a:r>
              <a:rPr kumimoji="0" lang="ru-RU" altLang="ru-RU"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1.Инсульт у пожилого человека. Домашний уход.</a:t>
            </a:r>
            <a:endParaRPr kumimoji="0" lang="ru-RU" altLang="ru-RU"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42183828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0128" y="0"/>
            <a:ext cx="9144000" cy="6889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Заголовок 7"/>
          <p:cNvSpPr>
            <a:spLocks noGrp="1"/>
          </p:cNvSpPr>
          <p:nvPr>
            <p:ph type="title"/>
          </p:nvPr>
        </p:nvSpPr>
        <p:spPr>
          <a:xfrm>
            <a:off x="887245" y="116632"/>
            <a:ext cx="7355160" cy="796950"/>
          </a:xfrm>
        </p:spPr>
        <p:txBody>
          <a:bodyPr anchor="t">
            <a:noAutofit/>
          </a:bodyPr>
          <a:lstStyle/>
          <a:p>
            <a:r>
              <a:rPr lang="ru-RU" sz="3600" b="1" dirty="0" smtClean="0">
                <a:solidFill>
                  <a:schemeClr val="tx2">
                    <a:lumMod val="75000"/>
                  </a:schemeClr>
                </a:solidFill>
                <a:latin typeface="Times New Roman" panose="02020603050405020304" pitchFamily="18" charset="0"/>
                <a:cs typeface="Times New Roman" panose="02020603050405020304" pitchFamily="18" charset="0"/>
              </a:rPr>
              <a:t>Школа родственного ухода</a:t>
            </a:r>
            <a:r>
              <a:rPr lang="ru-RU" sz="3600" b="1" dirty="0">
                <a:solidFill>
                  <a:schemeClr val="tx2">
                    <a:lumMod val="75000"/>
                  </a:schemeClr>
                </a:solidFill>
                <a:latin typeface="Times New Roman" panose="02020603050405020304" pitchFamily="18" charset="0"/>
                <a:cs typeface="Times New Roman" panose="02020603050405020304" pitchFamily="18" charset="0"/>
              </a:rPr>
              <a:t/>
            </a:r>
            <a:br>
              <a:rPr lang="ru-RU" sz="3600" b="1" dirty="0">
                <a:solidFill>
                  <a:schemeClr val="tx2">
                    <a:lumMod val="75000"/>
                  </a:schemeClr>
                </a:solidFill>
                <a:latin typeface="Times New Roman" panose="02020603050405020304" pitchFamily="18" charset="0"/>
                <a:cs typeface="Times New Roman" panose="02020603050405020304" pitchFamily="18" charset="0"/>
              </a:rPr>
            </a:br>
            <a:endParaRPr lang="ru-RU" sz="3600"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395536" y="913582"/>
            <a:ext cx="8060941" cy="2031325"/>
          </a:xfrm>
          <a:prstGeom prst="rect">
            <a:avLst/>
          </a:prstGeom>
          <a:noFill/>
        </p:spPr>
        <p:txBody>
          <a:bodyPr wrap="square" rtlCol="0">
            <a:spAutoFit/>
          </a:bodyPr>
          <a:lstStyle/>
          <a:p>
            <a:r>
              <a:rPr lang="ru-RU" dirty="0" smtClean="0">
                <a:latin typeface="Times New Roman" panose="02020603050405020304" pitchFamily="18" charset="0"/>
                <a:cs typeface="Times New Roman" panose="02020603050405020304" pitchFamily="18" charset="0"/>
              </a:rPr>
              <a:t>В целях </a:t>
            </a:r>
            <a:r>
              <a:rPr lang="ru-RU" dirty="0">
                <a:latin typeface="Times New Roman" panose="02020603050405020304" pitchFamily="18" charset="0"/>
                <a:cs typeface="Times New Roman" panose="02020603050405020304" pitchFamily="18" charset="0"/>
              </a:rPr>
              <a:t>организации работы с </a:t>
            </a:r>
            <a:r>
              <a:rPr lang="ru-RU" dirty="0" smtClean="0">
                <a:latin typeface="Times New Roman" panose="02020603050405020304" pitchFamily="18" charset="0"/>
                <a:cs typeface="Times New Roman" panose="02020603050405020304" pitchFamily="18" charset="0"/>
              </a:rPr>
              <a:t>лицами, осуществляющими  </a:t>
            </a:r>
            <a:r>
              <a:rPr lang="ru-RU" dirty="0">
                <a:latin typeface="Times New Roman" panose="02020603050405020304" pitchFamily="18" charset="0"/>
                <a:cs typeface="Times New Roman" panose="02020603050405020304" pitchFamily="18" charset="0"/>
              </a:rPr>
              <a:t>неформальный (семейный) уход за гражданами, полностью или частично утратившими способности к самообслуживанию, передвижению, обеспечению основных жизненных </a:t>
            </a:r>
            <a:r>
              <a:rPr lang="ru-RU" dirty="0" smtClean="0">
                <a:latin typeface="Times New Roman" panose="02020603050405020304" pitchFamily="18" charset="0"/>
                <a:cs typeface="Times New Roman" panose="02020603050405020304" pitchFamily="18" charset="0"/>
              </a:rPr>
              <a:t>потребностей,  сотрудниками  организационно-методического отделения были разработаны информационные буклеты.</a:t>
            </a:r>
          </a:p>
          <a:p>
            <a:endParaRPr lang="ru-RU" dirty="0" smtClean="0">
              <a:latin typeface="Times New Roman" panose="02020603050405020304" pitchFamily="18" charset="0"/>
              <a:cs typeface="Times New Roman" panose="02020603050405020304" pitchFamily="18" charset="0"/>
            </a:endParaRPr>
          </a:p>
          <a:p>
            <a:endParaRPr lang="ru-RU" dirty="0"/>
          </a:p>
        </p:txBody>
      </p:sp>
      <p:pic>
        <p:nvPicPr>
          <p:cNvPr id="3" name="Рисунок 2"/>
          <p:cNvPicPr>
            <a:picLocks noChangeAspect="1"/>
          </p:cNvPicPr>
          <p:nvPr/>
        </p:nvPicPr>
        <p:blipFill rotWithShape="1">
          <a:blip r:embed="rId3" cstate="print">
            <a:extLst>
              <a:ext uri="{28A0092B-C50C-407E-A947-70E740481C1C}">
                <a14:useLocalDpi xmlns="" xmlns:a14="http://schemas.microsoft.com/office/drawing/2010/main" val="0"/>
              </a:ext>
            </a:extLst>
          </a:blip>
          <a:srcRect t="5254" r="7251" b="6547"/>
          <a:stretch/>
        </p:blipFill>
        <p:spPr>
          <a:xfrm rot="21249428">
            <a:off x="364857" y="2709050"/>
            <a:ext cx="2232248" cy="3537903"/>
          </a:xfrm>
          <a:prstGeom prst="rect">
            <a:avLst/>
          </a:prstGeom>
          <a:ln>
            <a:noFill/>
          </a:ln>
          <a:effectLst>
            <a:softEdge rad="112500"/>
          </a:effectLst>
        </p:spPr>
      </p:pic>
      <p:pic>
        <p:nvPicPr>
          <p:cNvPr id="6" name="Рисунок 5"/>
          <p:cNvPicPr>
            <a:picLocks noChangeAspect="1"/>
          </p:cNvPicPr>
          <p:nvPr/>
        </p:nvPicPr>
        <p:blipFill rotWithShape="1">
          <a:blip r:embed="rId4" cstate="print">
            <a:extLst>
              <a:ext uri="{28A0092B-C50C-407E-A947-70E740481C1C}">
                <a14:useLocalDpi xmlns="" xmlns:a14="http://schemas.microsoft.com/office/drawing/2010/main" val="0"/>
              </a:ext>
            </a:extLst>
          </a:blip>
          <a:srcRect r="2199" b="7594"/>
          <a:stretch/>
        </p:blipFill>
        <p:spPr>
          <a:xfrm rot="21217913">
            <a:off x="2205253" y="2820132"/>
            <a:ext cx="2317641" cy="3649640"/>
          </a:xfrm>
          <a:prstGeom prst="rect">
            <a:avLst/>
          </a:prstGeom>
          <a:ln>
            <a:noFill/>
          </a:ln>
          <a:effectLst>
            <a:softEdge rad="112500"/>
          </a:effectLst>
        </p:spPr>
      </p:pic>
      <p:pic>
        <p:nvPicPr>
          <p:cNvPr id="9" name="Рисунок 8"/>
          <p:cNvPicPr>
            <a:picLocks noChangeAspect="1"/>
          </p:cNvPicPr>
          <p:nvPr/>
        </p:nvPicPr>
        <p:blipFill>
          <a:blip r:embed="rId5"/>
          <a:stretch>
            <a:fillRect/>
          </a:stretch>
        </p:blipFill>
        <p:spPr>
          <a:xfrm>
            <a:off x="4116768" y="2751980"/>
            <a:ext cx="2621507" cy="3785944"/>
          </a:xfrm>
          <a:prstGeom prst="rect">
            <a:avLst/>
          </a:prstGeom>
          <a:ln>
            <a:noFill/>
          </a:ln>
          <a:effectLst>
            <a:softEdge rad="112500"/>
          </a:effectLst>
        </p:spPr>
      </p:pic>
      <p:pic>
        <p:nvPicPr>
          <p:cNvPr id="10" name="Рисунок 9"/>
          <p:cNvPicPr>
            <a:picLocks noChangeAspect="1"/>
          </p:cNvPicPr>
          <p:nvPr/>
        </p:nvPicPr>
        <p:blipFill>
          <a:blip r:embed="rId6"/>
          <a:stretch>
            <a:fillRect/>
          </a:stretch>
        </p:blipFill>
        <p:spPr>
          <a:xfrm rot="20436405">
            <a:off x="5964248" y="2739508"/>
            <a:ext cx="2804403" cy="4005419"/>
          </a:xfrm>
          <a:prstGeom prst="rect">
            <a:avLst/>
          </a:prstGeom>
          <a:ln>
            <a:noFill/>
          </a:ln>
          <a:effectLst>
            <a:softEdge rad="112500"/>
          </a:effectLst>
        </p:spPr>
      </p:pic>
    </p:spTree>
    <p:extLst>
      <p:ext uri="{BB962C8B-B14F-4D97-AF65-F5344CB8AC3E}">
        <p14:creationId xmlns="" xmlns:p14="http://schemas.microsoft.com/office/powerpoint/2010/main" val="34607977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0128" y="0"/>
            <a:ext cx="9144000" cy="6889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Заголовок 7"/>
          <p:cNvSpPr>
            <a:spLocks noGrp="1"/>
          </p:cNvSpPr>
          <p:nvPr>
            <p:ph type="title"/>
          </p:nvPr>
        </p:nvSpPr>
        <p:spPr>
          <a:xfrm>
            <a:off x="887245" y="116632"/>
            <a:ext cx="7355160" cy="796950"/>
          </a:xfrm>
        </p:spPr>
        <p:txBody>
          <a:bodyPr anchor="t">
            <a:noAutofit/>
          </a:bodyPr>
          <a:lstStyle/>
          <a:p>
            <a:r>
              <a:rPr lang="ru-RU" sz="3600" b="1" dirty="0" smtClean="0">
                <a:solidFill>
                  <a:schemeClr val="tx2">
                    <a:lumMod val="75000"/>
                  </a:schemeClr>
                </a:solidFill>
                <a:latin typeface="Times New Roman" panose="02020603050405020304" pitchFamily="18" charset="0"/>
                <a:cs typeface="Times New Roman" panose="02020603050405020304" pitchFamily="18" charset="0"/>
              </a:rPr>
              <a:t>Школа родственного ухода</a:t>
            </a:r>
            <a:r>
              <a:rPr lang="ru-RU" sz="3600" b="1" dirty="0">
                <a:solidFill>
                  <a:schemeClr val="tx2">
                    <a:lumMod val="75000"/>
                  </a:schemeClr>
                </a:solidFill>
                <a:latin typeface="Times New Roman" panose="02020603050405020304" pitchFamily="18" charset="0"/>
                <a:cs typeface="Times New Roman" panose="02020603050405020304" pitchFamily="18" charset="0"/>
              </a:rPr>
              <a:t/>
            </a:r>
            <a:br>
              <a:rPr lang="ru-RU" sz="3600" b="1" dirty="0">
                <a:solidFill>
                  <a:schemeClr val="tx2">
                    <a:lumMod val="75000"/>
                  </a:schemeClr>
                </a:solidFill>
                <a:latin typeface="Times New Roman" panose="02020603050405020304" pitchFamily="18" charset="0"/>
                <a:cs typeface="Times New Roman" panose="02020603050405020304" pitchFamily="18" charset="0"/>
              </a:rPr>
            </a:br>
            <a:endParaRPr lang="ru-RU" sz="3600" b="1" dirty="0">
              <a:solidFill>
                <a:schemeClr val="tx2">
                  <a:lumMod val="75000"/>
                </a:schemeClr>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323528" y="913582"/>
            <a:ext cx="4727160" cy="5940088"/>
          </a:xfrm>
          <a:prstGeom prst="rect">
            <a:avLst/>
          </a:prstGeom>
          <a:noFill/>
        </p:spPr>
        <p:txBody>
          <a:bodyPr wrap="square" rtlCol="0">
            <a:spAutoFit/>
          </a:bodyPr>
          <a:lstStyle/>
          <a:p>
            <a:endParaRPr lang="ru-RU" dirty="0" smtClean="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На базе Волгоградского областного геронтологического центра в рамках межведомственного взаимодействия  с инсультным центром на базе ГКБСМП №25, ВОКГВВ и КБ№12, в </a:t>
            </a:r>
            <a:r>
              <a:rPr lang="ru-RU" sz="1600" dirty="0">
                <a:latin typeface="Times New Roman" panose="02020603050405020304" pitchFamily="18" charset="0"/>
                <a:cs typeface="Times New Roman" panose="02020603050405020304" pitchFamily="18" charset="0"/>
              </a:rPr>
              <a:t>отделении </a:t>
            </a:r>
            <a:r>
              <a:rPr lang="ru-RU" sz="1600" dirty="0" smtClean="0">
                <a:latin typeface="Times New Roman" panose="02020603050405020304" pitchFamily="18" charset="0"/>
                <a:cs typeface="Times New Roman" panose="02020603050405020304" pitchFamily="18" charset="0"/>
              </a:rPr>
              <a:t>милосердия, организованы 15 мест   для граждан, перенесших </a:t>
            </a:r>
            <a:r>
              <a:rPr lang="ru-RU" sz="1600" dirty="0">
                <a:latin typeface="Times New Roman" panose="02020603050405020304" pitchFamily="18" charset="0"/>
                <a:cs typeface="Times New Roman" panose="02020603050405020304" pitchFamily="18" charset="0"/>
              </a:rPr>
              <a:t>острое мозговое кровообращение </a:t>
            </a:r>
            <a:r>
              <a:rPr lang="ru-RU" sz="1600" dirty="0" smtClean="0">
                <a:latin typeface="Times New Roman" panose="02020603050405020304" pitchFamily="18" charset="0"/>
                <a:cs typeface="Times New Roman" panose="02020603050405020304" pitchFamily="18" charset="0"/>
              </a:rPr>
              <a:t>и травмы. Граждане поступают в ВОГЦ из данных медицинских учреждений, которые оформляют их совместно с Центром социальной защиты, на территории которого находится медицинская организация. Родственники людей, которым оказываются  данные услуги,  получают  консультации и помощь   в организации основных принципов </a:t>
            </a:r>
            <a:r>
              <a:rPr lang="ru-RU" sz="1600" dirty="0">
                <a:latin typeface="Times New Roman" panose="02020603050405020304" pitchFamily="18" charset="0"/>
                <a:cs typeface="Times New Roman" panose="02020603050405020304" pitchFamily="18" charset="0"/>
              </a:rPr>
              <a:t>ухода,  организации безопасного пространства с учетом  потребностей конкретного </a:t>
            </a:r>
            <a:r>
              <a:rPr lang="ru-RU" sz="1600" dirty="0" smtClean="0">
                <a:latin typeface="Times New Roman" panose="02020603050405020304" pitchFamily="18" charset="0"/>
                <a:cs typeface="Times New Roman" panose="02020603050405020304" pitchFamily="18" charset="0"/>
              </a:rPr>
              <a:t>человека,  помощь в использовании технических </a:t>
            </a:r>
            <a:r>
              <a:rPr lang="ru-RU" sz="1600" dirty="0">
                <a:latin typeface="Times New Roman" panose="02020603050405020304" pitchFamily="18" charset="0"/>
                <a:cs typeface="Times New Roman" panose="02020603050405020304" pitchFamily="18" charset="0"/>
              </a:rPr>
              <a:t>и </a:t>
            </a:r>
            <a:r>
              <a:rPr lang="ru-RU" sz="1600" dirty="0" smtClean="0">
                <a:latin typeface="Times New Roman" panose="02020603050405020304" pitchFamily="18" charset="0"/>
                <a:cs typeface="Times New Roman" panose="02020603050405020304" pitchFamily="18" charset="0"/>
              </a:rPr>
              <a:t>вспомогательных средств реабилитации</a:t>
            </a:r>
            <a:r>
              <a:rPr lang="ru-RU" dirty="0" smtClean="0">
                <a:latin typeface="Times New Roman" panose="02020603050405020304" pitchFamily="18" charset="0"/>
                <a:cs typeface="Times New Roman" panose="02020603050405020304" pitchFamily="18" charset="0"/>
              </a:rPr>
              <a:t>.</a:t>
            </a:r>
          </a:p>
          <a:p>
            <a:endParaRPr lang="ru-RU" dirty="0">
              <a:latin typeface="Times New Roman" panose="02020603050405020304" pitchFamily="18" charset="0"/>
              <a:cs typeface="Times New Roman" panose="02020603050405020304" pitchFamily="18" charset="0"/>
            </a:endParaRPr>
          </a:p>
          <a:p>
            <a:endParaRPr lang="ru-RU" dirty="0" smtClean="0">
              <a:latin typeface="Times New Roman" panose="02020603050405020304" pitchFamily="18" charset="0"/>
              <a:cs typeface="Times New Roman" panose="02020603050405020304" pitchFamily="18" charset="0"/>
            </a:endParaRPr>
          </a:p>
          <a:p>
            <a:endParaRPr lang="ru-RU" dirty="0"/>
          </a:p>
        </p:txBody>
      </p:sp>
      <p:pic>
        <p:nvPicPr>
          <p:cNvPr id="3" name="Рисунок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456352" y="823947"/>
            <a:ext cx="3148096" cy="5246827"/>
          </a:xfrm>
          <a:prstGeom prst="rect">
            <a:avLst/>
          </a:prstGeom>
          <a:ln>
            <a:noFill/>
          </a:ln>
          <a:effectLst>
            <a:softEdge rad="112500"/>
          </a:effectLst>
        </p:spPr>
      </p:pic>
    </p:spTree>
    <p:extLst>
      <p:ext uri="{BB962C8B-B14F-4D97-AF65-F5344CB8AC3E}">
        <p14:creationId xmlns="" xmlns:p14="http://schemas.microsoft.com/office/powerpoint/2010/main" val="1430154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175" y="0"/>
            <a:ext cx="9144000" cy="6889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Объект 6"/>
          <p:cNvSpPr>
            <a:spLocks noGrp="1"/>
          </p:cNvSpPr>
          <p:nvPr>
            <p:ph sz="half" idx="2"/>
          </p:nvPr>
        </p:nvSpPr>
        <p:spPr>
          <a:xfrm>
            <a:off x="251520" y="1052736"/>
            <a:ext cx="8640960" cy="1152128"/>
          </a:xfrm>
        </p:spPr>
        <p:txBody>
          <a:bodyPr>
            <a:normAutofit/>
          </a:bodyPr>
          <a:lstStyle/>
          <a:p>
            <a:pPr algn="just">
              <a:buFont typeface="Wingdings" panose="05000000000000000000" pitchFamily="2" charset="2"/>
              <a:buChar char="v"/>
            </a:pPr>
            <a:r>
              <a:rPr lang="ru-RU" sz="1800" dirty="0" smtClean="0">
                <a:latin typeface="Times New Roman" panose="02020603050405020304" pitchFamily="18" charset="0"/>
                <a:cs typeface="Times New Roman" panose="02020603050405020304" pitchFamily="18" charset="0"/>
              </a:rPr>
              <a:t>В 2019 году тренерами проконсультировано 30 человек;</a:t>
            </a:r>
          </a:p>
          <a:p>
            <a:pPr algn="just">
              <a:buFont typeface="Wingdings" panose="05000000000000000000" pitchFamily="2" charset="2"/>
              <a:buChar char="v"/>
            </a:pPr>
            <a:r>
              <a:rPr lang="ru-RU" sz="1800" dirty="0" smtClean="0">
                <a:latin typeface="Times New Roman" panose="02020603050405020304" pitchFamily="18" charset="0"/>
                <a:cs typeface="Times New Roman" panose="02020603050405020304" pitchFamily="18" charset="0"/>
              </a:rPr>
              <a:t>Осуществлено  5 выездов с целью консультаций на дому.</a:t>
            </a:r>
          </a:p>
        </p:txBody>
      </p:sp>
      <p:sp>
        <p:nvSpPr>
          <p:cNvPr id="8" name="Заголовок 7"/>
          <p:cNvSpPr>
            <a:spLocks noGrp="1"/>
          </p:cNvSpPr>
          <p:nvPr>
            <p:ph type="title"/>
          </p:nvPr>
        </p:nvSpPr>
        <p:spPr>
          <a:xfrm>
            <a:off x="887245" y="116632"/>
            <a:ext cx="7355160" cy="796950"/>
          </a:xfrm>
        </p:spPr>
        <p:txBody>
          <a:bodyPr anchor="t">
            <a:noAutofit/>
          </a:bodyPr>
          <a:lstStyle/>
          <a:p>
            <a:r>
              <a:rPr lang="ru-RU" sz="3600" b="1" smtClean="0">
                <a:solidFill>
                  <a:schemeClr val="tx2">
                    <a:lumMod val="75000"/>
                  </a:schemeClr>
                </a:solidFill>
                <a:latin typeface="Times New Roman" panose="02020603050405020304" pitchFamily="18" charset="0"/>
                <a:cs typeface="Times New Roman" panose="02020603050405020304" pitchFamily="18" charset="0"/>
              </a:rPr>
              <a:t>Школа родственного ухода</a:t>
            </a:r>
            <a:r>
              <a:rPr lang="ru-RU" sz="3600" b="1" dirty="0">
                <a:solidFill>
                  <a:schemeClr val="tx2">
                    <a:lumMod val="75000"/>
                  </a:schemeClr>
                </a:solidFill>
                <a:latin typeface="Times New Roman" panose="02020603050405020304" pitchFamily="18" charset="0"/>
                <a:cs typeface="Times New Roman" panose="02020603050405020304" pitchFamily="18" charset="0"/>
              </a:rPr>
              <a:t/>
            </a:r>
            <a:br>
              <a:rPr lang="ru-RU" sz="3600" b="1" dirty="0">
                <a:solidFill>
                  <a:schemeClr val="tx2">
                    <a:lumMod val="75000"/>
                  </a:schemeClr>
                </a:solidFill>
                <a:latin typeface="Times New Roman" panose="02020603050405020304" pitchFamily="18" charset="0"/>
                <a:cs typeface="Times New Roman" panose="02020603050405020304" pitchFamily="18" charset="0"/>
              </a:rPr>
            </a:br>
            <a:endParaRPr lang="ru-RU" sz="3600" b="1" dirty="0">
              <a:solidFill>
                <a:schemeClr val="tx2">
                  <a:lumMod val="75000"/>
                </a:schemeClr>
              </a:solidFill>
              <a:latin typeface="Times New Roman" panose="02020603050405020304" pitchFamily="18" charset="0"/>
              <a:cs typeface="Times New Roman" panose="02020603050405020304" pitchFamily="18" charset="0"/>
            </a:endParaRPr>
          </a:p>
        </p:txBody>
      </p:sp>
      <p:pic>
        <p:nvPicPr>
          <p:cNvPr id="9" name="Рисунок 8" descr="C:\Users\Lybov\Downloads\IMG-2e81ca8639f89efbeda329393726055d-V.jpg"/>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18240" y="1955564"/>
            <a:ext cx="2678908" cy="3816424"/>
          </a:xfrm>
          <a:prstGeom prst="rect">
            <a:avLst/>
          </a:prstGeom>
          <a:ln>
            <a:noFill/>
          </a:ln>
          <a:effectLst>
            <a:softEdge rad="112500"/>
          </a:effectLst>
        </p:spPr>
      </p:pic>
      <p:pic>
        <p:nvPicPr>
          <p:cNvPr id="10" name="Рисунок 9" descr="C:\Users\Lybov\Desktop\Обучение родственников    школа\родственники\IMG_20190110_112708.jpg"/>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191067" y="2996952"/>
            <a:ext cx="2728058" cy="3722627"/>
          </a:xfrm>
          <a:prstGeom prst="rect">
            <a:avLst/>
          </a:prstGeom>
          <a:ln>
            <a:noFill/>
          </a:ln>
          <a:effectLst>
            <a:softEdge rad="112500"/>
          </a:effectLst>
        </p:spPr>
      </p:pic>
      <p:pic>
        <p:nvPicPr>
          <p:cNvPr id="3" name="Picture 2" descr="D:\Профиль\Desktop\Обучение родственников    школа\родственники\IMG_20190110_110922.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122563" y="2320119"/>
            <a:ext cx="3068503" cy="3977287"/>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6023386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0824" y="0"/>
            <a:ext cx="9144000" cy="6889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0" y="642918"/>
            <a:ext cx="9144000" cy="835124"/>
          </a:xfrm>
        </p:spPr>
        <p:txBody>
          <a:bodyPr>
            <a:noAutofit/>
          </a:bodyPr>
          <a:lstStyle/>
          <a:p>
            <a:r>
              <a:rPr lang="ru-RU" sz="3200" b="1" dirty="0" smtClean="0">
                <a:solidFill>
                  <a:schemeClr val="tx2">
                    <a:lumMod val="75000"/>
                  </a:schemeClr>
                </a:solidFill>
                <a:latin typeface="Times New Roman" panose="02020603050405020304" pitchFamily="18" charset="0"/>
                <a:cs typeface="Times New Roman" panose="02020603050405020304" pitchFamily="18" charset="0"/>
              </a:rPr>
              <a:t> </a:t>
            </a:r>
            <a:endParaRPr lang="ru-RU" sz="4000" dirty="0">
              <a:solidFill>
                <a:schemeClr val="tx2"/>
              </a:solidFill>
            </a:endParaRPr>
          </a:p>
        </p:txBody>
      </p:sp>
      <p:pic>
        <p:nvPicPr>
          <p:cNvPr id="10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5576" y="320939"/>
            <a:ext cx="3207629" cy="252028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51520" y="2841219"/>
            <a:ext cx="2853317" cy="3804423"/>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394251" y="2924944"/>
            <a:ext cx="2253850" cy="3804423"/>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9" name="Picture 5" descr="C:\Users\GWS\Desktop\IMG_20191108_093154.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812159" y="2850865"/>
            <a:ext cx="2304256" cy="3839435"/>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4499748" y="320939"/>
            <a:ext cx="4066039" cy="2439623"/>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4243514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2700"/>
            <a:ext cx="9144000" cy="6889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476672"/>
            <a:ext cx="8229600" cy="720080"/>
          </a:xfrm>
        </p:spPr>
        <p:txBody>
          <a:bodyPr>
            <a:normAutofit fontScale="90000"/>
          </a:bodyPr>
          <a:lstStyle/>
          <a:p>
            <a:r>
              <a:rPr lang="ru-RU" sz="3600" b="1" dirty="0" smtClean="0">
                <a:solidFill>
                  <a:schemeClr val="tx2">
                    <a:lumMod val="75000"/>
                  </a:schemeClr>
                </a:solidFill>
                <a:latin typeface="Times New Roman" panose="02020603050405020304" pitchFamily="18" charset="0"/>
                <a:cs typeface="Times New Roman" panose="02020603050405020304" pitchFamily="18" charset="0"/>
              </a:rPr>
              <a:t> </a:t>
            </a:r>
            <a:br>
              <a:rPr lang="ru-RU" sz="3600" b="1" dirty="0" smtClean="0">
                <a:solidFill>
                  <a:schemeClr val="tx2">
                    <a:lumMod val="75000"/>
                  </a:schemeClr>
                </a:solidFill>
                <a:latin typeface="Times New Roman" panose="02020603050405020304" pitchFamily="18" charset="0"/>
                <a:cs typeface="Times New Roman" panose="02020603050405020304" pitchFamily="18" charset="0"/>
              </a:rPr>
            </a:br>
            <a:r>
              <a:rPr lang="ru-RU" sz="2700" b="1" dirty="0" smtClean="0">
                <a:solidFill>
                  <a:schemeClr val="tx2">
                    <a:lumMod val="75000"/>
                  </a:schemeClr>
                </a:solidFill>
                <a:latin typeface="Times New Roman" panose="02020603050405020304" pitchFamily="18" charset="0"/>
                <a:cs typeface="Times New Roman" panose="02020603050405020304" pitchFamily="18" charset="0"/>
              </a:rPr>
              <a:t>Участие в первом </a:t>
            </a:r>
            <a:r>
              <a:rPr lang="ru-RU" sz="2700" b="1" dirty="0">
                <a:solidFill>
                  <a:schemeClr val="tx2">
                    <a:lumMod val="75000"/>
                  </a:schemeClr>
                </a:solidFill>
                <a:latin typeface="Times New Roman" panose="02020603050405020304" pitchFamily="18" charset="0"/>
                <a:cs typeface="Times New Roman" panose="02020603050405020304" pitchFamily="18" charset="0"/>
              </a:rPr>
              <a:t>региональном социальном форуме </a:t>
            </a:r>
            <a:r>
              <a:rPr lang="ru-RU" sz="2700" b="1" dirty="0" smtClean="0">
                <a:solidFill>
                  <a:schemeClr val="tx2">
                    <a:lumMod val="75000"/>
                  </a:schemeClr>
                </a:solidFill>
                <a:latin typeface="Times New Roman" panose="02020603050405020304" pitchFamily="18" charset="0"/>
                <a:cs typeface="Times New Roman" panose="02020603050405020304" pitchFamily="18" charset="0"/>
              </a:rPr>
              <a:t/>
            </a:r>
            <a:br>
              <a:rPr lang="ru-RU" sz="2700" b="1" dirty="0" smtClean="0">
                <a:solidFill>
                  <a:schemeClr val="tx2">
                    <a:lumMod val="75000"/>
                  </a:schemeClr>
                </a:solidFill>
                <a:latin typeface="Times New Roman" panose="02020603050405020304" pitchFamily="18" charset="0"/>
                <a:cs typeface="Times New Roman" panose="02020603050405020304" pitchFamily="18" charset="0"/>
              </a:rPr>
            </a:br>
            <a:r>
              <a:rPr lang="ru-RU" sz="2700" b="1" dirty="0" smtClean="0">
                <a:solidFill>
                  <a:schemeClr val="tx2">
                    <a:lumMod val="75000"/>
                  </a:schemeClr>
                </a:solidFill>
                <a:latin typeface="Times New Roman" panose="02020603050405020304" pitchFamily="18" charset="0"/>
                <a:cs typeface="Times New Roman" panose="02020603050405020304" pitchFamily="18" charset="0"/>
              </a:rPr>
              <a:t>«</a:t>
            </a:r>
            <a:r>
              <a:rPr lang="ru-RU" sz="2700" b="1" dirty="0">
                <a:solidFill>
                  <a:schemeClr val="tx2">
                    <a:lumMod val="75000"/>
                  </a:schemeClr>
                </a:solidFill>
                <a:latin typeface="Times New Roman" panose="02020603050405020304" pitchFamily="18" charset="0"/>
                <a:cs typeface="Times New Roman" panose="02020603050405020304" pitchFamily="18" charset="0"/>
              </a:rPr>
              <a:t>Социальная работа сегодня. Вектор на активное долголетие</a:t>
            </a:r>
            <a:r>
              <a:rPr lang="ru-RU" sz="2700" b="1" dirty="0" smtClean="0">
                <a:solidFill>
                  <a:schemeClr val="tx2">
                    <a:lumMod val="75000"/>
                  </a:schemeClr>
                </a:solidFill>
                <a:latin typeface="Times New Roman" panose="02020603050405020304" pitchFamily="18" charset="0"/>
                <a:cs typeface="Times New Roman" panose="02020603050405020304" pitchFamily="18" charset="0"/>
              </a:rPr>
              <a:t>»</a:t>
            </a:r>
            <a:br>
              <a:rPr lang="ru-RU" sz="2700" b="1" dirty="0" smtClean="0">
                <a:solidFill>
                  <a:schemeClr val="tx2">
                    <a:lumMod val="75000"/>
                  </a:schemeClr>
                </a:solidFill>
                <a:latin typeface="Times New Roman" panose="02020603050405020304" pitchFamily="18" charset="0"/>
                <a:cs typeface="Times New Roman" panose="02020603050405020304" pitchFamily="18" charset="0"/>
              </a:rPr>
            </a:br>
            <a:r>
              <a:rPr lang="ru-RU" sz="3100" dirty="0">
                <a:latin typeface="Times New Roman" panose="02020603050405020304" pitchFamily="18" charset="0"/>
                <a:cs typeface="Times New Roman" panose="02020603050405020304" pitchFamily="18" charset="0"/>
              </a:rPr>
              <a:t/>
            </a:r>
            <a:br>
              <a:rPr lang="ru-RU" sz="3100" dirty="0">
                <a:latin typeface="Times New Roman" panose="02020603050405020304" pitchFamily="18" charset="0"/>
                <a:cs typeface="Times New Roman" panose="02020603050405020304" pitchFamily="18" charset="0"/>
              </a:rPr>
            </a:br>
            <a:endParaRPr lang="ru-RU" sz="3100" dirty="0">
              <a:solidFill>
                <a:schemeClr val="tx2"/>
              </a:solidFill>
            </a:endParaRPr>
          </a:p>
        </p:txBody>
      </p:sp>
      <p:sp>
        <p:nvSpPr>
          <p:cNvPr id="4" name="Объект 3"/>
          <p:cNvSpPr>
            <a:spLocks noGrp="1"/>
          </p:cNvSpPr>
          <p:nvPr>
            <p:ph idx="1"/>
          </p:nvPr>
        </p:nvSpPr>
        <p:spPr>
          <a:xfrm>
            <a:off x="323528" y="1268761"/>
            <a:ext cx="8568952" cy="2664295"/>
          </a:xfrm>
        </p:spPr>
        <p:txBody>
          <a:bodyPr>
            <a:normAutofit fontScale="92500" lnSpcReduction="20000"/>
          </a:bodyPr>
          <a:lstStyle/>
          <a:p>
            <a:pPr marL="0" indent="0" algn="just">
              <a:lnSpc>
                <a:spcPct val="115000"/>
              </a:lnSpc>
              <a:spcAft>
                <a:spcPts val="1000"/>
              </a:spcAft>
              <a:buNone/>
            </a:pPr>
            <a:r>
              <a:rPr lang="ru-RU" sz="2800" dirty="0" smtClean="0">
                <a:latin typeface="Times New Roman"/>
                <a:ea typeface="Calibri"/>
                <a:cs typeface="Times New Roman"/>
              </a:rPr>
              <a:t>     Специалистами ресурсно – кадрового центра </a:t>
            </a:r>
            <a:r>
              <a:rPr lang="ru-RU" sz="2800" dirty="0">
                <a:latin typeface="Times New Roman"/>
                <a:ea typeface="Calibri"/>
                <a:cs typeface="Times New Roman"/>
              </a:rPr>
              <a:t>проведен мастер – класс  </a:t>
            </a:r>
            <a:r>
              <a:rPr lang="ru-RU" sz="2800" dirty="0">
                <a:solidFill>
                  <a:srgbClr val="1C2D4A"/>
                </a:solidFill>
                <a:latin typeface="Times New Roman"/>
                <a:ea typeface="Calibri"/>
                <a:cs typeface="Times New Roman"/>
              </a:rPr>
              <a:t> </a:t>
            </a:r>
            <a:r>
              <a:rPr lang="ru-RU" sz="2800" dirty="0">
                <a:latin typeface="Times New Roman"/>
                <a:ea typeface="Calibri"/>
                <a:cs typeface="Times New Roman"/>
              </a:rPr>
              <a:t>«Технология обучения родственников и иных лиц, осуществляющих уход за маломобильными больными в домашних условиях». Тренеры продемонстрировали  практические техники перемещения, используя современные средства малой реабилитации.</a:t>
            </a:r>
            <a:endParaRPr lang="ru-RU" sz="2400" dirty="0">
              <a:ea typeface="Calibri"/>
              <a:cs typeface="Times New Roman"/>
            </a:endParaRPr>
          </a:p>
          <a:p>
            <a:pPr marL="0" indent="0" algn="just">
              <a:buNone/>
            </a:pPr>
            <a:endParaRPr lang="ru-RU" sz="2800" dirty="0">
              <a:latin typeface="Times New Roman" panose="02020603050405020304" pitchFamily="18" charset="0"/>
              <a:cs typeface="Times New Roman" panose="02020603050405020304" pitchFamily="18" charset="0"/>
            </a:endParaRPr>
          </a:p>
        </p:txBody>
      </p:sp>
      <p:pic>
        <p:nvPicPr>
          <p:cNvPr id="3074" name="Picture 2" descr="G:\109_0706\IMG_0490.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1520" y="3717032"/>
            <a:ext cx="4320480" cy="2888427"/>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6146" name="Picture 2" descr="G:\109_0706\IMG_0495.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644008" y="3717032"/>
            <a:ext cx="4403280" cy="2888427"/>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3694491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2700"/>
            <a:ext cx="9144000" cy="6889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274638"/>
            <a:ext cx="8229600" cy="850106"/>
          </a:xfrm>
        </p:spPr>
        <p:txBody>
          <a:bodyPr>
            <a:normAutofit fontScale="90000"/>
          </a:bodyPr>
          <a:lstStyle/>
          <a:p>
            <a:r>
              <a:rPr lang="ru-RU" sz="2700" b="1" dirty="0" smtClean="0">
                <a:solidFill>
                  <a:schemeClr val="tx2">
                    <a:lumMod val="75000"/>
                  </a:schemeClr>
                </a:solidFill>
                <a:latin typeface="Times New Roman" panose="02020603050405020304" pitchFamily="18" charset="0"/>
                <a:cs typeface="Times New Roman" panose="02020603050405020304" pitchFamily="18" charset="0"/>
              </a:rPr>
              <a:t>Взаимодействие с организациями </a:t>
            </a:r>
            <a:br>
              <a:rPr lang="ru-RU" sz="2700" b="1" dirty="0" smtClean="0">
                <a:solidFill>
                  <a:schemeClr val="tx2">
                    <a:lumMod val="75000"/>
                  </a:schemeClr>
                </a:solidFill>
                <a:latin typeface="Times New Roman" panose="02020603050405020304" pitchFamily="18" charset="0"/>
                <a:cs typeface="Times New Roman" panose="02020603050405020304" pitchFamily="18" charset="0"/>
              </a:rPr>
            </a:br>
            <a:r>
              <a:rPr lang="ru-RU" sz="2700" b="1" dirty="0" smtClean="0">
                <a:solidFill>
                  <a:schemeClr val="tx2">
                    <a:lumMod val="75000"/>
                  </a:schemeClr>
                </a:solidFill>
                <a:latin typeface="Times New Roman" panose="02020603050405020304" pitchFamily="18" charset="0"/>
                <a:cs typeface="Times New Roman" panose="02020603050405020304" pitchFamily="18" charset="0"/>
              </a:rPr>
              <a:t>здравоохранения, образования, перспективы развития </a:t>
            </a:r>
            <a:r>
              <a:rPr lang="ru-RU" sz="3600" b="1" dirty="0" smtClean="0">
                <a:solidFill>
                  <a:schemeClr val="tx2">
                    <a:lumMod val="75000"/>
                  </a:schemeClr>
                </a:solidFill>
                <a:latin typeface="Times New Roman" panose="02020603050405020304" pitchFamily="18" charset="0"/>
                <a:cs typeface="Times New Roman" panose="02020603050405020304" pitchFamily="18" charset="0"/>
              </a:rPr>
              <a:t/>
            </a:r>
            <a:br>
              <a:rPr lang="ru-RU" sz="3600" b="1" dirty="0" smtClean="0">
                <a:solidFill>
                  <a:schemeClr val="tx2">
                    <a:lumMod val="75000"/>
                  </a:schemeClr>
                </a:solidFill>
                <a:latin typeface="Times New Roman" panose="02020603050405020304" pitchFamily="18" charset="0"/>
                <a:cs typeface="Times New Roman" panose="02020603050405020304" pitchFamily="18" charset="0"/>
              </a:rPr>
            </a:br>
            <a:endParaRPr lang="ru-RU" sz="3100" dirty="0">
              <a:solidFill>
                <a:schemeClr val="tx2"/>
              </a:solidFill>
            </a:endParaRPr>
          </a:p>
        </p:txBody>
      </p:sp>
      <p:sp>
        <p:nvSpPr>
          <p:cNvPr id="4" name="Объект 3"/>
          <p:cNvSpPr>
            <a:spLocks noGrp="1"/>
          </p:cNvSpPr>
          <p:nvPr>
            <p:ph idx="1"/>
          </p:nvPr>
        </p:nvSpPr>
        <p:spPr>
          <a:xfrm>
            <a:off x="539552" y="1052737"/>
            <a:ext cx="8208912" cy="3240359"/>
          </a:xfrm>
        </p:spPr>
        <p:txBody>
          <a:bodyPr>
            <a:noAutofit/>
          </a:bodyPr>
          <a:lstStyle/>
          <a:p>
            <a:pPr marL="0" indent="0" algn="just">
              <a:buNone/>
            </a:pPr>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Для </a:t>
            </a:r>
            <a:r>
              <a:rPr lang="ru-RU" sz="2400" dirty="0">
                <a:latin typeface="Times New Roman" panose="02020603050405020304" pitchFamily="18" charset="0"/>
                <a:cs typeface="Times New Roman" panose="02020603050405020304" pitchFamily="18" charset="0"/>
              </a:rPr>
              <a:t>граждан перенесшим острое мозговое кровообращение и получившим травмы был открыт блок при отделении милосердия.  Он рассчитан на 15 коек. Срок пребывания граждан в данном отделении до 3-х месяцев.</a:t>
            </a:r>
          </a:p>
          <a:p>
            <a:pPr marL="0" indent="0" algn="just">
              <a:buNone/>
            </a:pPr>
            <a:r>
              <a:rPr lang="ru-RU" sz="2400" dirty="0" smtClean="0">
                <a:latin typeface="Times New Roman" panose="02020603050405020304" pitchFamily="18" charset="0"/>
                <a:cs typeface="Times New Roman" panose="02020603050405020304" pitchFamily="18" charset="0"/>
              </a:rPr>
              <a:t>     По </a:t>
            </a:r>
            <a:r>
              <a:rPr lang="ru-RU" sz="2400" dirty="0">
                <a:latin typeface="Times New Roman" panose="02020603050405020304" pitchFamily="18" charset="0"/>
                <a:cs typeface="Times New Roman" panose="02020603050405020304" pitchFamily="18" charset="0"/>
              </a:rPr>
              <a:t>данному направлению «Геронтологический центр» заключил соглашение </a:t>
            </a:r>
            <a:r>
              <a:rPr lang="ru-RU" sz="2400" dirty="0" smtClean="0">
                <a:latin typeface="Times New Roman" panose="02020603050405020304" pitchFamily="18" charset="0"/>
                <a:cs typeface="Times New Roman" panose="02020603050405020304" pitchFamily="18" charset="0"/>
              </a:rPr>
              <a:t>с: </a:t>
            </a:r>
            <a:r>
              <a:rPr lang="ru-RU" sz="2400" b="1" i="1" dirty="0">
                <a:latin typeface="Times New Roman" panose="02020603050405020304" pitchFamily="18" charset="0"/>
                <a:cs typeface="Times New Roman" panose="02020603050405020304" pitchFamily="18" charset="0"/>
              </a:rPr>
              <a:t>ГБУЗ «Волгоградский областной клинический госпиталь ветеранов войн»</a:t>
            </a:r>
            <a:r>
              <a:rPr lang="ru-RU" sz="2400" dirty="0">
                <a:latin typeface="Times New Roman" panose="02020603050405020304" pitchFamily="18" charset="0"/>
                <a:cs typeface="Times New Roman" panose="02020603050405020304" pitchFamily="18" charset="0"/>
              </a:rPr>
              <a:t>, </a:t>
            </a:r>
            <a:r>
              <a:rPr lang="ru-RU" sz="2400" b="1" i="1" dirty="0">
                <a:latin typeface="Times New Roman" panose="02020603050405020304" pitchFamily="18" charset="0"/>
                <a:cs typeface="Times New Roman" panose="02020603050405020304" pitchFamily="18" charset="0"/>
              </a:rPr>
              <a:t>ГУЗ «ГКБСМП № 25»</a:t>
            </a:r>
            <a:r>
              <a:rPr lang="ru-RU" sz="2400" dirty="0">
                <a:latin typeface="Times New Roman" panose="02020603050405020304" pitchFamily="18" charset="0"/>
                <a:cs typeface="Times New Roman" panose="02020603050405020304" pitchFamily="18" charset="0"/>
              </a:rPr>
              <a:t>, </a:t>
            </a:r>
            <a:r>
              <a:rPr lang="ru-RU" sz="2400" b="1" i="1" dirty="0">
                <a:latin typeface="Times New Roman" panose="02020603050405020304" pitchFamily="18" charset="0"/>
                <a:cs typeface="Times New Roman" panose="02020603050405020304" pitchFamily="18" charset="0"/>
              </a:rPr>
              <a:t>ГУЗ «Клиническая больница № 12</a:t>
            </a:r>
            <a:r>
              <a:rPr lang="ru-RU" sz="2400" b="1" i="1" dirty="0" smtClean="0">
                <a:latin typeface="Times New Roman" panose="02020603050405020304" pitchFamily="18" charset="0"/>
                <a:cs typeface="Times New Roman" panose="02020603050405020304" pitchFamily="18" charset="0"/>
              </a:rPr>
              <a:t>».</a:t>
            </a:r>
            <a:endParaRPr lang="ru-RU" sz="2400" b="1" i="1" dirty="0">
              <a:latin typeface="Times New Roman" panose="02020603050405020304" pitchFamily="18" charset="0"/>
              <a:cs typeface="Times New Roman" panose="02020603050405020304" pitchFamily="18" charset="0"/>
            </a:endParaRPr>
          </a:p>
          <a:p>
            <a:pPr marL="0" indent="0">
              <a:buNone/>
            </a:pP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endParaRPr lang="ru-RU" sz="2000"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44610" y="4234165"/>
            <a:ext cx="3031246" cy="229118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275856" y="4234165"/>
            <a:ext cx="3020802" cy="229118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6296659" y="4234165"/>
            <a:ext cx="2667830" cy="229118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7015189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2700"/>
            <a:ext cx="9144000" cy="6889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Объект 3"/>
          <p:cNvSpPr>
            <a:spLocks noGrp="1"/>
          </p:cNvSpPr>
          <p:nvPr>
            <p:ph idx="1"/>
          </p:nvPr>
        </p:nvSpPr>
        <p:spPr>
          <a:xfrm>
            <a:off x="539552" y="260648"/>
            <a:ext cx="8208912" cy="1944216"/>
          </a:xfrm>
        </p:spPr>
        <p:txBody>
          <a:bodyPr>
            <a:noAutofit/>
          </a:bodyPr>
          <a:lstStyle/>
          <a:p>
            <a:pPr marL="0" indent="0" algn="just">
              <a:buNone/>
            </a:pPr>
            <a:r>
              <a:rPr lang="ru-RU" sz="2400" dirty="0">
                <a:latin typeface="Times New Roman" panose="02020603050405020304" pitchFamily="18" charset="0"/>
                <a:cs typeface="Times New Roman" panose="02020603050405020304" pitchFamily="18" charset="0"/>
              </a:rPr>
              <a:t>    Для обеспечения научно-методического сопровождения, образовательной и научно-исследовательской </a:t>
            </a:r>
            <a:r>
              <a:rPr lang="ru-RU" sz="2400" dirty="0" smtClean="0">
                <a:latin typeface="Times New Roman" panose="02020603050405020304" pitchFamily="18" charset="0"/>
                <a:cs typeface="Times New Roman" panose="02020603050405020304" pitchFamily="18" charset="0"/>
              </a:rPr>
              <a:t>деятельности «Геронтологическим центром»  заключено соглашение с </a:t>
            </a:r>
            <a:r>
              <a:rPr lang="ru-RU" sz="2400" b="1" i="1" dirty="0" smtClean="0">
                <a:latin typeface="Times New Roman" panose="02020603050405020304" pitchFamily="18" charset="0"/>
                <a:cs typeface="Times New Roman" panose="02020603050405020304" pitchFamily="18" charset="0"/>
              </a:rPr>
              <a:t>МБОУ ВПО «Волжский институт экономики, педагогики и права». </a:t>
            </a:r>
          </a:p>
          <a:p>
            <a:pPr marL="0" indent="0" algn="just">
              <a:buNone/>
            </a:pPr>
            <a:r>
              <a:rPr lang="ru-RU" sz="2400" b="1" i="1" dirty="0">
                <a:latin typeface="Times New Roman" panose="02020603050405020304" pitchFamily="18" charset="0"/>
                <a:cs typeface="Times New Roman" panose="02020603050405020304" pitchFamily="18" charset="0"/>
              </a:rPr>
              <a:t> </a:t>
            </a:r>
            <a:r>
              <a:rPr lang="ru-RU" sz="2400" b="1" i="1" dirty="0" smtClean="0">
                <a:latin typeface="Times New Roman" panose="02020603050405020304" pitchFamily="18" charset="0"/>
                <a:cs typeface="Times New Roman" panose="02020603050405020304" pitchFamily="18" charset="0"/>
              </a:rPr>
              <a:t>    </a:t>
            </a:r>
            <a:endParaRPr lang="ru-RU" sz="2000" dirty="0">
              <a:latin typeface="Times New Roman" panose="02020603050405020304" pitchFamily="18" charset="0"/>
              <a:cs typeface="Times New Roman" panose="02020603050405020304" pitchFamily="18" charset="0"/>
            </a:endParaRPr>
          </a:p>
        </p:txBody>
      </p:sp>
      <p:pic>
        <p:nvPicPr>
          <p:cNvPr id="2051" name="Picture 3"/>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108993" y="2780928"/>
            <a:ext cx="4926013" cy="123825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054099" y="4019178"/>
            <a:ext cx="3517900" cy="2633663"/>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5076056" y="4019179"/>
            <a:ext cx="3168352" cy="2633662"/>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9350519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9698" y="-171400"/>
            <a:ext cx="9144000" cy="7029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0" y="260648"/>
            <a:ext cx="9144000" cy="1008112"/>
          </a:xfrm>
        </p:spPr>
        <p:txBody>
          <a:bodyPr anchor="t">
            <a:noAutofit/>
          </a:bodyPr>
          <a:lstStyle/>
          <a:p>
            <a:r>
              <a:rPr lang="ru-RU" sz="3200" b="1" dirty="0" smtClean="0">
                <a:solidFill>
                  <a:schemeClr val="tx2"/>
                </a:solidFill>
                <a:latin typeface="Times New Roman" pitchFamily="18" charset="0"/>
                <a:cs typeface="Times New Roman" pitchFamily="18" charset="0"/>
              </a:rPr>
              <a:t>Основные цели создания школ ухода</a:t>
            </a:r>
            <a:endParaRPr lang="ru-RU" sz="3200" b="1" dirty="0">
              <a:solidFill>
                <a:schemeClr val="tx2"/>
              </a:solidFill>
            </a:endParaRPr>
          </a:p>
        </p:txBody>
      </p:sp>
      <p:sp>
        <p:nvSpPr>
          <p:cNvPr id="3" name="TextBox 2"/>
          <p:cNvSpPr txBox="1"/>
          <p:nvPr/>
        </p:nvSpPr>
        <p:spPr>
          <a:xfrm>
            <a:off x="539552" y="980728"/>
            <a:ext cx="8352928" cy="4062651"/>
          </a:xfrm>
          <a:prstGeom prst="rect">
            <a:avLst/>
          </a:prstGeom>
          <a:noFill/>
        </p:spPr>
        <p:txBody>
          <a:bodyPr wrap="square" rtlCol="0">
            <a:spAutoFit/>
          </a:bodyPr>
          <a:lstStyle/>
          <a:p>
            <a:pPr algn="just"/>
            <a:r>
              <a:rPr lang="ru-RU" sz="1600" dirty="0" smtClean="0">
                <a:solidFill>
                  <a:schemeClr val="tx2"/>
                </a:solidFill>
                <a:latin typeface="Times New Roman" panose="02020603050405020304" pitchFamily="18" charset="0"/>
                <a:cs typeface="Times New Roman" panose="02020603050405020304" pitchFamily="18" charset="0"/>
              </a:rPr>
              <a:t>1. Достижение </a:t>
            </a:r>
            <a:r>
              <a:rPr lang="ru-RU" sz="1600" dirty="0">
                <a:solidFill>
                  <a:schemeClr val="tx2"/>
                </a:solidFill>
                <a:latin typeface="Times New Roman" panose="02020603050405020304" pitchFamily="18" charset="0"/>
                <a:cs typeface="Times New Roman" panose="02020603050405020304" pitchFamily="18" charset="0"/>
              </a:rPr>
              <a:t>оптимально возможного уровня жизни и социальной </a:t>
            </a:r>
            <a:r>
              <a:rPr lang="ru-RU" sz="1600" dirty="0" smtClean="0">
                <a:solidFill>
                  <a:schemeClr val="tx2"/>
                </a:solidFill>
                <a:latin typeface="Times New Roman" panose="02020603050405020304" pitchFamily="18" charset="0"/>
                <a:cs typeface="Times New Roman" panose="02020603050405020304" pitchFamily="18" charset="0"/>
              </a:rPr>
              <a:t>адаптации маломобильного гражданина, </a:t>
            </a:r>
            <a:r>
              <a:rPr lang="ru-RU" sz="1600" dirty="0">
                <a:solidFill>
                  <a:schemeClr val="tx2"/>
                </a:solidFill>
                <a:latin typeface="Times New Roman" panose="02020603050405020304" pitchFamily="18" charset="0"/>
                <a:cs typeface="Times New Roman" panose="02020603050405020304" pitchFamily="18" charset="0"/>
              </a:rPr>
              <a:t>инвалида или пожилого человека, в  привычной для них домашней обстановке в окружении семьи.</a:t>
            </a:r>
          </a:p>
          <a:p>
            <a:pPr algn="just"/>
            <a:r>
              <a:rPr lang="ru-RU" sz="1600" dirty="0" smtClean="0">
                <a:solidFill>
                  <a:schemeClr val="tx2"/>
                </a:solidFill>
                <a:latin typeface="Times New Roman" panose="02020603050405020304" pitchFamily="18" charset="0"/>
                <a:cs typeface="Times New Roman" panose="02020603050405020304" pitchFamily="18" charset="0"/>
              </a:rPr>
              <a:t>2.    Повышение </a:t>
            </a:r>
            <a:r>
              <a:rPr lang="ru-RU" sz="1600" dirty="0">
                <a:solidFill>
                  <a:schemeClr val="tx2"/>
                </a:solidFill>
                <a:latin typeface="Times New Roman" panose="02020603050405020304" pitchFamily="18" charset="0"/>
                <a:cs typeface="Times New Roman" panose="02020603050405020304" pitchFamily="18" charset="0"/>
              </a:rPr>
              <a:t>эффективности социально-реабилитационных </a:t>
            </a:r>
            <a:r>
              <a:rPr lang="ru-RU" sz="1600" dirty="0" smtClean="0">
                <a:solidFill>
                  <a:schemeClr val="tx2"/>
                </a:solidFill>
                <a:latin typeface="Times New Roman" panose="02020603050405020304" pitchFamily="18" charset="0"/>
                <a:cs typeface="Times New Roman" panose="02020603050405020304" pitchFamily="18" charset="0"/>
              </a:rPr>
              <a:t>мероприятий.</a:t>
            </a:r>
            <a:endParaRPr lang="ru-RU" sz="1600" dirty="0">
              <a:solidFill>
                <a:schemeClr val="tx2"/>
              </a:solidFill>
              <a:latin typeface="Times New Roman" panose="02020603050405020304" pitchFamily="18" charset="0"/>
              <a:cs typeface="Times New Roman" panose="02020603050405020304" pitchFamily="18" charset="0"/>
            </a:endParaRPr>
          </a:p>
          <a:p>
            <a:pPr algn="just"/>
            <a:r>
              <a:rPr lang="ru-RU" sz="1600" dirty="0" smtClean="0">
                <a:solidFill>
                  <a:schemeClr val="tx2"/>
                </a:solidFill>
                <a:latin typeface="Times New Roman" panose="02020603050405020304" pitchFamily="18" charset="0"/>
                <a:cs typeface="Times New Roman" panose="02020603050405020304" pitchFamily="18" charset="0"/>
              </a:rPr>
              <a:t>3. Создание </a:t>
            </a:r>
            <a:r>
              <a:rPr lang="ru-RU" sz="1600" dirty="0">
                <a:solidFill>
                  <a:schemeClr val="tx2"/>
                </a:solidFill>
                <a:latin typeface="Times New Roman" panose="02020603050405020304" pitchFamily="18" charset="0"/>
                <a:cs typeface="Times New Roman" panose="02020603050405020304" pitchFamily="18" charset="0"/>
              </a:rPr>
              <a:t>благоприятной обстановки и психологической атмосферы в </a:t>
            </a:r>
            <a:r>
              <a:rPr lang="ru-RU" sz="1600" dirty="0" smtClean="0">
                <a:solidFill>
                  <a:schemeClr val="tx2"/>
                </a:solidFill>
                <a:latin typeface="Times New Roman" panose="02020603050405020304" pitchFamily="18" charset="0"/>
                <a:cs typeface="Times New Roman" panose="02020603050405020304" pitchFamily="18" charset="0"/>
              </a:rPr>
              <a:t>семье, обеспечивающей </a:t>
            </a:r>
            <a:r>
              <a:rPr lang="ru-RU" sz="1600" dirty="0">
                <a:solidFill>
                  <a:schemeClr val="tx2"/>
                </a:solidFill>
                <a:latin typeface="Times New Roman" panose="02020603050405020304" pitchFamily="18" charset="0"/>
                <a:cs typeface="Times New Roman" panose="02020603050405020304" pitchFamily="18" charset="0"/>
              </a:rPr>
              <a:t>снятие последствий психотравмирующих ситуаций, нервно-психической напряженности, способствующие формированию личностных предпосылок для адаптации к изменяющимся условиям и мотивации на здоровье, побуждающих к активной жизни в социуме.</a:t>
            </a:r>
          </a:p>
          <a:p>
            <a:pPr algn="just"/>
            <a:r>
              <a:rPr lang="ru-RU" sz="1600" dirty="0" smtClean="0">
                <a:solidFill>
                  <a:schemeClr val="tx2"/>
                </a:solidFill>
                <a:latin typeface="Times New Roman" panose="02020603050405020304" pitchFamily="18" charset="0"/>
                <a:cs typeface="Times New Roman" panose="02020603050405020304" pitchFamily="18" charset="0"/>
              </a:rPr>
              <a:t>4. Расширение </a:t>
            </a:r>
            <a:r>
              <a:rPr lang="ru-RU" sz="1600" dirty="0">
                <a:solidFill>
                  <a:schemeClr val="tx2"/>
                </a:solidFill>
                <a:latin typeface="Times New Roman" panose="02020603050405020304" pitchFamily="18" charset="0"/>
                <a:cs typeface="Times New Roman" panose="02020603050405020304" pitchFamily="18" charset="0"/>
              </a:rPr>
              <a:t>возможности трудоустройства и возможности учиться родственникам, осуществляющим уход за инвалидом или пожилым человеком.</a:t>
            </a:r>
          </a:p>
          <a:p>
            <a:pPr algn="just"/>
            <a:r>
              <a:rPr lang="ru-RU" sz="1600" dirty="0" smtClean="0">
                <a:solidFill>
                  <a:schemeClr val="tx2"/>
                </a:solidFill>
                <a:latin typeface="Times New Roman" panose="02020603050405020304" pitchFamily="18" charset="0"/>
                <a:cs typeface="Times New Roman" panose="02020603050405020304" pitchFamily="18" charset="0"/>
              </a:rPr>
              <a:t>5. Высвобождение </a:t>
            </a:r>
            <a:r>
              <a:rPr lang="ru-RU" sz="1600" dirty="0">
                <a:solidFill>
                  <a:schemeClr val="tx2"/>
                </a:solidFill>
                <a:latin typeface="Times New Roman" panose="02020603050405020304" pitchFamily="18" charset="0"/>
                <a:cs typeface="Times New Roman" panose="02020603050405020304" pitchFamily="18" charset="0"/>
              </a:rPr>
              <a:t>свободного времени и уменьшение случаев ухода с работы родственников в связи с необходимостью ухода за инвалидом или пожилым человеком</a:t>
            </a:r>
          </a:p>
          <a:p>
            <a:pPr algn="just"/>
            <a:r>
              <a:rPr lang="ru-RU" sz="1600" dirty="0">
                <a:solidFill>
                  <a:schemeClr val="tx2"/>
                </a:solidFill>
                <a:latin typeface="Times New Roman" panose="02020603050405020304" pitchFamily="18" charset="0"/>
                <a:cs typeface="Times New Roman" panose="02020603050405020304" pitchFamily="18" charset="0"/>
              </a:rPr>
              <a:t>снижение потребности в услугах лечебно-профилактических учреждений и учреждений социального обслуживания инвалидов, оказывающих реабилитационные услуги</a:t>
            </a:r>
            <a:r>
              <a:rPr lang="ru-RU" sz="1600" dirty="0" smtClean="0">
                <a:solidFill>
                  <a:schemeClr val="tx2"/>
                </a:solidFill>
                <a:latin typeface="Times New Roman" panose="02020603050405020304" pitchFamily="18" charset="0"/>
                <a:cs typeface="Times New Roman" panose="02020603050405020304" pitchFamily="18" charset="0"/>
              </a:rPr>
              <a:t>.</a:t>
            </a:r>
            <a:endParaRPr lang="ru-RU" dirty="0" smtClean="0">
              <a:solidFill>
                <a:schemeClr val="tx2"/>
              </a:solidFill>
              <a:latin typeface="Times New Roman" panose="02020603050405020304" pitchFamily="18" charset="0"/>
              <a:cs typeface="Times New Roman" panose="02020603050405020304" pitchFamily="18" charset="0"/>
            </a:endParaRPr>
          </a:p>
          <a:p>
            <a:pPr algn="just"/>
            <a:r>
              <a:rPr lang="ru-RU" dirty="0" smtClean="0">
                <a:solidFill>
                  <a:schemeClr val="tx2"/>
                </a:solidFill>
                <a:latin typeface="Times New Roman" panose="02020603050405020304" pitchFamily="18" charset="0"/>
                <a:cs typeface="Times New Roman" panose="02020603050405020304" pitchFamily="18" charset="0"/>
              </a:rPr>
              <a:t> </a:t>
            </a:r>
            <a:endParaRPr lang="ru-RU"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7233358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2700"/>
            <a:ext cx="9144000" cy="6889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Объект 3"/>
          <p:cNvSpPr>
            <a:spLocks noGrp="1"/>
          </p:cNvSpPr>
          <p:nvPr>
            <p:ph idx="1"/>
          </p:nvPr>
        </p:nvSpPr>
        <p:spPr>
          <a:xfrm>
            <a:off x="611560" y="335831"/>
            <a:ext cx="8208912" cy="3096344"/>
          </a:xfrm>
        </p:spPr>
        <p:txBody>
          <a:bodyPr>
            <a:noAutofit/>
          </a:bodyPr>
          <a:lstStyle/>
          <a:p>
            <a:pPr marL="0" indent="0" algn="just">
              <a:buNone/>
            </a:pPr>
            <a:r>
              <a:rPr lang="ru-RU" sz="2400" dirty="0" smtClean="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Заключено соглашение с кафедрой психиатрии, наркологии и психотерапии  </a:t>
            </a:r>
            <a:r>
              <a:rPr lang="ru-RU" sz="2000" b="1" i="1" dirty="0" smtClean="0">
                <a:latin typeface="Times New Roman" panose="02020603050405020304" pitchFamily="18" charset="0"/>
                <a:cs typeface="Times New Roman" panose="02020603050405020304" pitchFamily="18" charset="0"/>
              </a:rPr>
              <a:t>ФГБОУ ВО «Волгоградского Государственного Медицинского Университета» Минздрава России</a:t>
            </a:r>
            <a:r>
              <a:rPr lang="ru-RU" sz="2000" dirty="0" smtClean="0">
                <a:latin typeface="Times New Roman" panose="02020603050405020304" pitchFamily="18" charset="0"/>
                <a:cs typeface="Times New Roman" panose="02020603050405020304" pitchFamily="18" charset="0"/>
              </a:rPr>
              <a:t> по развитию на базе «Геронтологического центра» научно – исследовательской деятельности в области изучения когнитивных функций у пожилых людей  перенесших острое мозговое  кровообращение, травмы с целью разработки методик восстановления данных функций. </a:t>
            </a:r>
          </a:p>
          <a:p>
            <a:pPr marL="0" indent="0" algn="just">
              <a:buNone/>
            </a:pPr>
            <a:r>
              <a:rPr lang="ru-RU" sz="2000" dirty="0">
                <a:latin typeface="Times New Roman" panose="02020603050405020304" pitchFamily="18" charset="0"/>
                <a:cs typeface="Times New Roman" panose="02020603050405020304" pitchFamily="18" charset="0"/>
              </a:rPr>
              <a:t> </a:t>
            </a:r>
            <a:r>
              <a:rPr lang="ru-RU" sz="2000" dirty="0" smtClean="0">
                <a:latin typeface="Times New Roman" panose="02020603050405020304" pitchFamily="18" charset="0"/>
                <a:cs typeface="Times New Roman" panose="02020603050405020304" pitchFamily="18" charset="0"/>
              </a:rPr>
              <a:t>    В дальнейшем это позволит сократить реабилитационный период и улучшить качество жизни пожилых людей.</a:t>
            </a:r>
          </a:p>
          <a:p>
            <a:pPr marL="0" indent="0">
              <a:buNone/>
            </a:pPr>
            <a:r>
              <a:rPr lang="ru-RU" sz="2000" dirty="0">
                <a:latin typeface="Times New Roman" panose="02020603050405020304" pitchFamily="18" charset="0"/>
                <a:cs typeface="Times New Roman" panose="02020603050405020304" pitchFamily="18" charset="0"/>
              </a:rPr>
              <a:t/>
            </a:r>
            <a:br>
              <a:rPr lang="ru-RU" sz="2000" dirty="0">
                <a:latin typeface="Times New Roman" panose="02020603050405020304" pitchFamily="18" charset="0"/>
                <a:cs typeface="Times New Roman" panose="02020603050405020304" pitchFamily="18" charset="0"/>
              </a:rPr>
            </a:br>
            <a:endParaRPr lang="ru-RU" sz="2000"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899592" y="4135524"/>
            <a:ext cx="3377952" cy="2533464"/>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716016" y="4135524"/>
            <a:ext cx="3574052" cy="2533464"/>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4985860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2700"/>
            <a:ext cx="9144000" cy="6889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539552" y="2204864"/>
            <a:ext cx="8229600" cy="1143000"/>
          </a:xfrm>
        </p:spPr>
        <p:txBody>
          <a:bodyPr>
            <a:normAutofit fontScale="90000"/>
          </a:bodyPr>
          <a:lstStyle/>
          <a:p>
            <a:r>
              <a:rPr lang="ru-RU" b="1" i="1" dirty="0" smtClean="0">
                <a:solidFill>
                  <a:schemeClr val="tx2">
                    <a:lumMod val="75000"/>
                  </a:schemeClr>
                </a:solidFill>
                <a:latin typeface="Times New Roman" pitchFamily="18" charset="0"/>
                <a:cs typeface="Times New Roman" pitchFamily="18" charset="0"/>
              </a:rPr>
              <a:t>СПАСИБО </a:t>
            </a:r>
            <a:br>
              <a:rPr lang="ru-RU" b="1" i="1" dirty="0" smtClean="0">
                <a:solidFill>
                  <a:schemeClr val="tx2">
                    <a:lumMod val="75000"/>
                  </a:schemeClr>
                </a:solidFill>
                <a:latin typeface="Times New Roman" pitchFamily="18" charset="0"/>
                <a:cs typeface="Times New Roman" pitchFamily="18" charset="0"/>
              </a:rPr>
            </a:br>
            <a:r>
              <a:rPr lang="ru-RU" b="1" i="1" dirty="0" smtClean="0">
                <a:solidFill>
                  <a:schemeClr val="tx2">
                    <a:lumMod val="75000"/>
                  </a:schemeClr>
                </a:solidFill>
                <a:latin typeface="Times New Roman" pitchFamily="18" charset="0"/>
                <a:cs typeface="Times New Roman" pitchFamily="18" charset="0"/>
              </a:rPr>
              <a:t>ЗА </a:t>
            </a:r>
            <a:br>
              <a:rPr lang="ru-RU" b="1" i="1" dirty="0" smtClean="0">
                <a:solidFill>
                  <a:schemeClr val="tx2">
                    <a:lumMod val="75000"/>
                  </a:schemeClr>
                </a:solidFill>
                <a:latin typeface="Times New Roman" pitchFamily="18" charset="0"/>
                <a:cs typeface="Times New Roman" pitchFamily="18" charset="0"/>
              </a:rPr>
            </a:br>
            <a:r>
              <a:rPr lang="ru-RU" b="1" i="1" dirty="0" smtClean="0">
                <a:solidFill>
                  <a:schemeClr val="tx2">
                    <a:lumMod val="75000"/>
                  </a:schemeClr>
                </a:solidFill>
                <a:latin typeface="Times New Roman" pitchFamily="18" charset="0"/>
                <a:cs typeface="Times New Roman" pitchFamily="18" charset="0"/>
              </a:rPr>
              <a:t>ВНИМАНИЕ!</a:t>
            </a:r>
            <a:endParaRPr lang="ru-RU" b="1" i="1" dirty="0">
              <a:solidFill>
                <a:schemeClr val="tx2">
                  <a:lumMod val="75000"/>
                </a:schemeClr>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01077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89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0" y="260648"/>
            <a:ext cx="9144000" cy="936104"/>
          </a:xfrm>
        </p:spPr>
        <p:txBody>
          <a:bodyPr anchor="t">
            <a:noAutofit/>
          </a:bodyPr>
          <a:lstStyle/>
          <a:p>
            <a:r>
              <a:rPr lang="ru-RU" sz="3200" b="1" dirty="0" smtClean="0">
                <a:solidFill>
                  <a:schemeClr val="tx2"/>
                </a:solidFill>
                <a:latin typeface="Times New Roman" panose="02020603050405020304" pitchFamily="18" charset="0"/>
                <a:cs typeface="Times New Roman" panose="02020603050405020304" pitchFamily="18" charset="0"/>
              </a:rPr>
              <a:t>Задачи школ ухода</a:t>
            </a:r>
            <a:r>
              <a:rPr lang="ru-RU" sz="3200" b="1" dirty="0">
                <a:solidFill>
                  <a:schemeClr val="tx2"/>
                </a:solidFill>
              </a:rPr>
              <a:t/>
            </a:r>
            <a:br>
              <a:rPr lang="ru-RU" sz="3200" b="1" dirty="0">
                <a:solidFill>
                  <a:schemeClr val="tx2"/>
                </a:solidFill>
              </a:rPr>
            </a:br>
            <a:endParaRPr lang="ru-RU" sz="3200" b="1" dirty="0">
              <a:solidFill>
                <a:schemeClr val="tx2"/>
              </a:solidFill>
            </a:endParaRPr>
          </a:p>
        </p:txBody>
      </p:sp>
      <p:sp>
        <p:nvSpPr>
          <p:cNvPr id="11" name="TextBox 10"/>
          <p:cNvSpPr txBox="1"/>
          <p:nvPr/>
        </p:nvSpPr>
        <p:spPr>
          <a:xfrm>
            <a:off x="467544" y="1484785"/>
            <a:ext cx="7819232" cy="584775"/>
          </a:xfrm>
          <a:prstGeom prst="rect">
            <a:avLst/>
          </a:prstGeom>
          <a:noFill/>
        </p:spPr>
        <p:txBody>
          <a:bodyPr wrap="square" rtlCol="0">
            <a:spAutoFit/>
          </a:bodyPr>
          <a:lstStyle/>
          <a:p>
            <a:pPr algn="just"/>
            <a:r>
              <a:rPr lang="ru-RU" sz="3200" dirty="0" smtClean="0">
                <a:solidFill>
                  <a:schemeClr val="tx2">
                    <a:lumMod val="50000"/>
                  </a:schemeClr>
                </a:solidFill>
                <a:latin typeface="Times New Roman" pitchFamily="18" charset="0"/>
                <a:cs typeface="Times New Roman" pitchFamily="18" charset="0"/>
              </a:rPr>
              <a:t>	</a:t>
            </a:r>
          </a:p>
        </p:txBody>
      </p:sp>
      <p:sp>
        <p:nvSpPr>
          <p:cNvPr id="15" name="Скругленный прямоугольник 14"/>
          <p:cNvSpPr/>
          <p:nvPr/>
        </p:nvSpPr>
        <p:spPr>
          <a:xfrm>
            <a:off x="170048" y="866452"/>
            <a:ext cx="8794439" cy="1050380"/>
          </a:xfrm>
          <a:prstGeom prst="roundRect">
            <a:avLst>
              <a:gd name="adj" fmla="val 10000"/>
            </a:avLst>
          </a:prstGeom>
          <a:solidFill>
            <a:srgbClr val="0070C0">
              <a:alpha val="30000"/>
            </a:srgb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algn="just"/>
            <a:r>
              <a:rPr lang="ru-RU" sz="1600" dirty="0" smtClean="0">
                <a:solidFill>
                  <a:schemeClr val="tx1"/>
                </a:solidFill>
                <a:latin typeface="Times New Roman" panose="02020603050405020304" pitchFamily="18" charset="0"/>
                <a:cs typeface="Times New Roman" panose="02020603050405020304" pitchFamily="18" charset="0"/>
              </a:rPr>
              <a:t> Подготовка специалистов, обеспечивающих уход за маломобильными гражданами, людьми пожилого возраста и инвалидами в системе долговременного ухода.</a:t>
            </a:r>
            <a:endParaRPr lang="ru-RU" sz="1600" dirty="0">
              <a:solidFill>
                <a:schemeClr val="tx1"/>
              </a:solidFill>
              <a:latin typeface="Times New Roman" panose="02020603050405020304" pitchFamily="18" charset="0"/>
              <a:cs typeface="Times New Roman" panose="02020603050405020304" pitchFamily="18" charset="0"/>
            </a:endParaRPr>
          </a:p>
        </p:txBody>
      </p:sp>
      <p:sp>
        <p:nvSpPr>
          <p:cNvPr id="18" name="Скругленный прямоугольник 17"/>
          <p:cNvSpPr/>
          <p:nvPr/>
        </p:nvSpPr>
        <p:spPr>
          <a:xfrm>
            <a:off x="154149" y="2040182"/>
            <a:ext cx="8810337" cy="1100786"/>
          </a:xfrm>
          <a:prstGeom prst="roundRect">
            <a:avLst>
              <a:gd name="adj" fmla="val 10000"/>
            </a:avLst>
          </a:prstGeom>
          <a:solidFill>
            <a:srgbClr val="0070C0">
              <a:alpha val="30000"/>
            </a:srgb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algn="just"/>
            <a:r>
              <a:rPr lang="ru-RU" sz="1600" dirty="0" smtClean="0">
                <a:solidFill>
                  <a:schemeClr val="tx1"/>
                </a:solidFill>
                <a:latin typeface="Times New Roman" panose="02020603050405020304" pitchFamily="18" charset="0"/>
                <a:cs typeface="Times New Roman" panose="02020603050405020304" pitchFamily="18" charset="0"/>
              </a:rPr>
              <a:t>Подготовка родственников, осуществляющих </a:t>
            </a:r>
            <a:r>
              <a:rPr lang="ru-RU" sz="1600" dirty="0">
                <a:solidFill>
                  <a:schemeClr val="tx1"/>
                </a:solidFill>
                <a:latin typeface="Times New Roman" panose="02020603050405020304" pitchFamily="18" charset="0"/>
                <a:cs typeface="Times New Roman" panose="02020603050405020304" pitchFamily="18" charset="0"/>
              </a:rPr>
              <a:t>уход за маломобильными гражданами, утратившими способность к </a:t>
            </a:r>
            <a:r>
              <a:rPr lang="ru-RU" sz="1600" dirty="0" smtClean="0">
                <a:solidFill>
                  <a:schemeClr val="tx1"/>
                </a:solidFill>
                <a:latin typeface="Times New Roman" panose="02020603050405020304" pitchFamily="18" charset="0"/>
                <a:cs typeface="Times New Roman" panose="02020603050405020304" pitchFamily="18" charset="0"/>
              </a:rPr>
              <a:t>самообслуживанию</a:t>
            </a:r>
            <a:r>
              <a:rPr lang="ru-RU" sz="1600" dirty="0">
                <a:solidFill>
                  <a:schemeClr val="tx1"/>
                </a:solidFill>
                <a:latin typeface="Times New Roman" panose="02020603050405020304" pitchFamily="18" charset="0"/>
                <a:cs typeface="Times New Roman" panose="02020603050405020304" pitchFamily="18" charset="0"/>
              </a:rPr>
              <a:t> </a:t>
            </a:r>
            <a:r>
              <a:rPr lang="ru-RU" sz="1600" dirty="0" smtClean="0">
                <a:solidFill>
                  <a:schemeClr val="tx1"/>
                </a:solidFill>
                <a:latin typeface="Times New Roman" panose="02020603050405020304" pitchFamily="18" charset="0"/>
                <a:cs typeface="Times New Roman" panose="02020603050405020304" pitchFamily="18" charset="0"/>
              </a:rPr>
              <a:t>навыкам ухода, правильному использованию средств реабилитации</a:t>
            </a:r>
            <a:endParaRPr lang="ru-RU" sz="1600" dirty="0">
              <a:solidFill>
                <a:schemeClr val="tx1"/>
              </a:solidFill>
              <a:latin typeface="Times New Roman" panose="02020603050405020304" pitchFamily="18" charset="0"/>
              <a:cs typeface="Times New Roman" panose="02020603050405020304" pitchFamily="18" charset="0"/>
            </a:endParaRPr>
          </a:p>
        </p:txBody>
      </p:sp>
      <p:sp>
        <p:nvSpPr>
          <p:cNvPr id="20" name="Скругленный прямоугольник 19"/>
          <p:cNvSpPr/>
          <p:nvPr/>
        </p:nvSpPr>
        <p:spPr>
          <a:xfrm>
            <a:off x="135224" y="3284984"/>
            <a:ext cx="8829261" cy="792088"/>
          </a:xfrm>
          <a:prstGeom prst="roundRect">
            <a:avLst>
              <a:gd name="adj" fmla="val 10000"/>
            </a:avLst>
          </a:prstGeom>
          <a:solidFill>
            <a:srgbClr val="0070C0">
              <a:alpha val="30000"/>
            </a:srgb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r>
              <a:rPr lang="ru-RU" sz="1600" dirty="0" smtClean="0">
                <a:solidFill>
                  <a:schemeClr val="tx1"/>
                </a:solidFill>
                <a:latin typeface="Times New Roman" panose="02020603050405020304" pitchFamily="18" charset="0"/>
                <a:cs typeface="Times New Roman" panose="02020603050405020304" pitchFamily="18" charset="0"/>
              </a:rPr>
              <a:t>Обучение</a:t>
            </a:r>
            <a:r>
              <a:rPr lang="ru-RU" sz="1600" dirty="0">
                <a:solidFill>
                  <a:schemeClr val="tx1"/>
                </a:solidFill>
                <a:latin typeface="Times New Roman" panose="02020603050405020304" pitchFamily="18" charset="0"/>
                <a:cs typeface="Times New Roman" panose="02020603050405020304" pitchFamily="18" charset="0"/>
              </a:rPr>
              <a:t>  маломобильных граждан  навыкам самообслуживания</a:t>
            </a:r>
          </a:p>
        </p:txBody>
      </p:sp>
      <p:sp>
        <p:nvSpPr>
          <p:cNvPr id="21" name="Скругленный прямоугольник 20"/>
          <p:cNvSpPr/>
          <p:nvPr/>
        </p:nvSpPr>
        <p:spPr>
          <a:xfrm>
            <a:off x="154150" y="4221088"/>
            <a:ext cx="8810337" cy="936104"/>
          </a:xfrm>
          <a:prstGeom prst="roundRect">
            <a:avLst>
              <a:gd name="adj" fmla="val 10000"/>
            </a:avLst>
          </a:prstGeom>
          <a:solidFill>
            <a:srgbClr val="0070C0">
              <a:alpha val="30000"/>
            </a:srgb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algn="just"/>
            <a:r>
              <a:rPr lang="ru-RU" sz="1600" dirty="0" smtClean="0">
                <a:solidFill>
                  <a:schemeClr val="tx1"/>
                </a:solidFill>
                <a:latin typeface="Times New Roman" panose="02020603050405020304" pitchFamily="18" charset="0"/>
                <a:cs typeface="Times New Roman" panose="02020603050405020304" pitchFamily="18" charset="0"/>
              </a:rPr>
              <a:t>Информирование </a:t>
            </a:r>
            <a:r>
              <a:rPr lang="ru-RU" sz="1600" dirty="0">
                <a:solidFill>
                  <a:schemeClr val="tx1"/>
                </a:solidFill>
                <a:latin typeface="Times New Roman" panose="02020603050405020304" pitchFamily="18" charset="0"/>
                <a:cs typeface="Times New Roman" panose="02020603050405020304" pitchFamily="18" charset="0"/>
              </a:rPr>
              <a:t>и консультирование родственников, осуществляющих уход, по вопросам реабилитации</a:t>
            </a:r>
          </a:p>
        </p:txBody>
      </p:sp>
      <p:sp>
        <p:nvSpPr>
          <p:cNvPr id="22" name="Скругленный прямоугольник 21"/>
          <p:cNvSpPr/>
          <p:nvPr/>
        </p:nvSpPr>
        <p:spPr>
          <a:xfrm>
            <a:off x="165365" y="5301208"/>
            <a:ext cx="8799121" cy="1368151"/>
          </a:xfrm>
          <a:prstGeom prst="roundRect">
            <a:avLst>
              <a:gd name="adj" fmla="val 10000"/>
            </a:avLst>
          </a:prstGeom>
          <a:solidFill>
            <a:srgbClr val="0070C0">
              <a:alpha val="30000"/>
            </a:srgb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r>
              <a:rPr lang="ru-RU" sz="1600" dirty="0" smtClean="0">
                <a:solidFill>
                  <a:schemeClr val="tx1"/>
                </a:solidFill>
                <a:latin typeface="Times New Roman" panose="02020603050405020304" pitchFamily="18" charset="0"/>
                <a:cs typeface="Times New Roman" panose="02020603050405020304" pitchFamily="18" charset="0"/>
              </a:rPr>
              <a:t>Информирование </a:t>
            </a:r>
            <a:r>
              <a:rPr lang="ru-RU" sz="1600" dirty="0">
                <a:solidFill>
                  <a:schemeClr val="tx1"/>
                </a:solidFill>
                <a:latin typeface="Times New Roman" panose="02020603050405020304" pitchFamily="18" charset="0"/>
                <a:cs typeface="Times New Roman" panose="02020603050405020304" pitchFamily="18" charset="0"/>
              </a:rPr>
              <a:t>о социально-психологических и экономических проблемах, видах и формах социальной </a:t>
            </a:r>
            <a:r>
              <a:rPr lang="ru-RU" sz="1600" dirty="0" smtClean="0">
                <a:solidFill>
                  <a:schemeClr val="tx1"/>
                </a:solidFill>
                <a:latin typeface="Times New Roman" panose="02020603050405020304" pitchFamily="18" charset="0"/>
                <a:cs typeface="Times New Roman" panose="02020603050405020304" pitchFamily="18" charset="0"/>
              </a:rPr>
              <a:t>помощи, </a:t>
            </a:r>
            <a:r>
              <a:rPr lang="ru-RU" sz="1600" dirty="0">
                <a:solidFill>
                  <a:schemeClr val="tx1"/>
                </a:solidFill>
                <a:latin typeface="Times New Roman" panose="02020603050405020304" pitchFamily="18" charset="0"/>
                <a:cs typeface="Times New Roman" panose="02020603050405020304" pitchFamily="18" charset="0"/>
              </a:rPr>
              <a:t> осуществлению связей с другими учреждениями социальной </a:t>
            </a:r>
            <a:r>
              <a:rPr lang="ru-RU" sz="1600" dirty="0" smtClean="0">
                <a:solidFill>
                  <a:schemeClr val="tx1"/>
                </a:solidFill>
                <a:latin typeface="Times New Roman" panose="02020603050405020304" pitchFamily="18" charset="0"/>
                <a:cs typeface="Times New Roman" panose="02020603050405020304" pitchFamily="18" charset="0"/>
              </a:rPr>
              <a:t>службы, медицинскими  </a:t>
            </a:r>
            <a:r>
              <a:rPr lang="ru-RU" sz="1600" dirty="0">
                <a:solidFill>
                  <a:schemeClr val="tx1"/>
                </a:solidFill>
                <a:latin typeface="Times New Roman" panose="02020603050405020304" pitchFamily="18" charset="0"/>
                <a:cs typeface="Times New Roman" panose="02020603050405020304" pitchFamily="18" charset="0"/>
              </a:rPr>
              <a:t>и общественными организациями</a:t>
            </a:r>
          </a:p>
        </p:txBody>
      </p:sp>
    </p:spTree>
    <p:extLst>
      <p:ext uri="{BB962C8B-B14F-4D97-AF65-F5344CB8AC3E}">
        <p14:creationId xmlns="" xmlns:p14="http://schemas.microsoft.com/office/powerpoint/2010/main" val="6683005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89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0" y="260648"/>
            <a:ext cx="9144000" cy="936104"/>
          </a:xfrm>
        </p:spPr>
        <p:txBody>
          <a:bodyPr anchor="t">
            <a:noAutofit/>
          </a:bodyPr>
          <a:lstStyle/>
          <a:p>
            <a:r>
              <a:rPr lang="ru-RU" sz="3200" b="1" dirty="0" smtClean="0">
                <a:solidFill>
                  <a:schemeClr val="tx2"/>
                </a:solidFill>
                <a:latin typeface="Times New Roman" panose="02020603050405020304" pitchFamily="18" charset="0"/>
                <a:cs typeface="Times New Roman" panose="02020603050405020304" pitchFamily="18" charset="0"/>
              </a:rPr>
              <a:t>Ожидаемые результаты</a:t>
            </a:r>
            <a:r>
              <a:rPr lang="ru-RU" sz="3200" b="1" dirty="0">
                <a:solidFill>
                  <a:schemeClr val="tx2"/>
                </a:solidFill>
              </a:rPr>
              <a:t/>
            </a:r>
            <a:br>
              <a:rPr lang="ru-RU" sz="3200" b="1" dirty="0">
                <a:solidFill>
                  <a:schemeClr val="tx2"/>
                </a:solidFill>
              </a:rPr>
            </a:br>
            <a:endParaRPr lang="ru-RU" sz="3200" b="1" dirty="0">
              <a:solidFill>
                <a:schemeClr val="tx2"/>
              </a:solidFill>
            </a:endParaRPr>
          </a:p>
        </p:txBody>
      </p:sp>
      <p:sp>
        <p:nvSpPr>
          <p:cNvPr id="11" name="TextBox 10"/>
          <p:cNvSpPr txBox="1"/>
          <p:nvPr/>
        </p:nvSpPr>
        <p:spPr>
          <a:xfrm>
            <a:off x="467544" y="1484785"/>
            <a:ext cx="7819232" cy="584775"/>
          </a:xfrm>
          <a:prstGeom prst="rect">
            <a:avLst/>
          </a:prstGeom>
          <a:noFill/>
        </p:spPr>
        <p:txBody>
          <a:bodyPr wrap="square" rtlCol="0">
            <a:spAutoFit/>
          </a:bodyPr>
          <a:lstStyle/>
          <a:p>
            <a:pPr algn="just"/>
            <a:r>
              <a:rPr lang="ru-RU" sz="3200" dirty="0" smtClean="0">
                <a:solidFill>
                  <a:schemeClr val="tx2">
                    <a:lumMod val="50000"/>
                  </a:schemeClr>
                </a:solidFill>
                <a:latin typeface="Times New Roman" pitchFamily="18" charset="0"/>
                <a:cs typeface="Times New Roman" pitchFamily="18" charset="0"/>
              </a:rPr>
              <a:t>	</a:t>
            </a:r>
          </a:p>
        </p:txBody>
      </p:sp>
      <p:sp>
        <p:nvSpPr>
          <p:cNvPr id="15" name="Скругленный прямоугольник 14"/>
          <p:cNvSpPr/>
          <p:nvPr/>
        </p:nvSpPr>
        <p:spPr>
          <a:xfrm>
            <a:off x="170048" y="866452"/>
            <a:ext cx="8794439" cy="618333"/>
          </a:xfrm>
          <a:prstGeom prst="roundRect">
            <a:avLst>
              <a:gd name="adj" fmla="val 10000"/>
            </a:avLst>
          </a:prstGeom>
          <a:solidFill>
            <a:srgbClr val="0070C0">
              <a:alpha val="30000"/>
            </a:srgb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r>
              <a:rPr lang="ru-RU" sz="1600" dirty="0" smtClean="0">
                <a:solidFill>
                  <a:schemeClr val="tx1"/>
                </a:solidFill>
                <a:latin typeface="Times New Roman" panose="02020603050405020304" pitchFamily="18" charset="0"/>
                <a:cs typeface="Times New Roman" panose="02020603050405020304" pitchFamily="18" charset="0"/>
              </a:rPr>
              <a:t>Повышение </a:t>
            </a:r>
            <a:r>
              <a:rPr lang="ru-RU" sz="1600" dirty="0">
                <a:solidFill>
                  <a:schemeClr val="tx1"/>
                </a:solidFill>
                <a:latin typeface="Times New Roman" panose="02020603050405020304" pitchFamily="18" charset="0"/>
                <a:cs typeface="Times New Roman" panose="02020603050405020304" pitchFamily="18" charset="0"/>
              </a:rPr>
              <a:t>качества жизни граждан, нуждающихся в уходе</a:t>
            </a:r>
          </a:p>
        </p:txBody>
      </p:sp>
      <p:sp>
        <p:nvSpPr>
          <p:cNvPr id="18" name="Скругленный прямоугольник 17"/>
          <p:cNvSpPr/>
          <p:nvPr/>
        </p:nvSpPr>
        <p:spPr>
          <a:xfrm>
            <a:off x="182408" y="1696407"/>
            <a:ext cx="8810337" cy="668738"/>
          </a:xfrm>
          <a:prstGeom prst="roundRect">
            <a:avLst>
              <a:gd name="adj" fmla="val 10000"/>
            </a:avLst>
          </a:prstGeom>
          <a:solidFill>
            <a:srgbClr val="0070C0">
              <a:alpha val="30000"/>
            </a:srgb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algn="just"/>
            <a:r>
              <a:rPr lang="ru-RU" sz="1600" dirty="0" smtClean="0">
                <a:solidFill>
                  <a:schemeClr val="tx1"/>
                </a:solidFill>
                <a:latin typeface="Times New Roman" panose="02020603050405020304" pitchFamily="18" charset="0"/>
                <a:cs typeface="Times New Roman" panose="02020603050405020304" pitchFamily="18" charset="0"/>
              </a:rPr>
              <a:t>Социально-бытовая </a:t>
            </a:r>
            <a:r>
              <a:rPr lang="ru-RU" sz="1600" dirty="0">
                <a:solidFill>
                  <a:schemeClr val="tx1"/>
                </a:solidFill>
                <a:latin typeface="Times New Roman" panose="02020603050405020304" pitchFamily="18" charset="0"/>
                <a:cs typeface="Times New Roman" panose="02020603050405020304" pitchFamily="18" charset="0"/>
              </a:rPr>
              <a:t>и социально-средовая адаптация тяжёлобольных инвалидов</a:t>
            </a:r>
          </a:p>
        </p:txBody>
      </p:sp>
      <p:sp>
        <p:nvSpPr>
          <p:cNvPr id="20" name="Скругленный прямоугольник 19"/>
          <p:cNvSpPr/>
          <p:nvPr/>
        </p:nvSpPr>
        <p:spPr>
          <a:xfrm>
            <a:off x="172439" y="2492896"/>
            <a:ext cx="8792045" cy="792088"/>
          </a:xfrm>
          <a:prstGeom prst="roundRect">
            <a:avLst>
              <a:gd name="adj" fmla="val 10000"/>
            </a:avLst>
          </a:prstGeom>
          <a:solidFill>
            <a:srgbClr val="0070C0">
              <a:alpha val="30000"/>
            </a:srgb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r>
              <a:rPr lang="ru-RU" sz="1600" dirty="0" smtClean="0">
                <a:solidFill>
                  <a:schemeClr val="tx1"/>
                </a:solidFill>
                <a:latin typeface="Times New Roman" panose="02020603050405020304" pitchFamily="18" charset="0"/>
                <a:cs typeface="Times New Roman" panose="02020603050405020304" pitchFamily="18" charset="0"/>
              </a:rPr>
              <a:t>Создание </a:t>
            </a:r>
            <a:r>
              <a:rPr lang="ru-RU" sz="1600" dirty="0">
                <a:solidFill>
                  <a:schemeClr val="tx1"/>
                </a:solidFill>
                <a:latin typeface="Times New Roman" panose="02020603050405020304" pitchFamily="18" charset="0"/>
                <a:cs typeface="Times New Roman" panose="02020603050405020304" pitchFamily="18" charset="0"/>
              </a:rPr>
              <a:t>благоприятной обстановки и психологической атмосферы в семье, где проживает больной человек</a:t>
            </a:r>
          </a:p>
        </p:txBody>
      </p:sp>
      <p:sp>
        <p:nvSpPr>
          <p:cNvPr id="21" name="Скругленный прямоугольник 20"/>
          <p:cNvSpPr/>
          <p:nvPr/>
        </p:nvSpPr>
        <p:spPr>
          <a:xfrm>
            <a:off x="154147" y="3444875"/>
            <a:ext cx="8810337" cy="576064"/>
          </a:xfrm>
          <a:prstGeom prst="roundRect">
            <a:avLst>
              <a:gd name="adj" fmla="val 10000"/>
            </a:avLst>
          </a:prstGeom>
          <a:solidFill>
            <a:srgbClr val="0070C0">
              <a:alpha val="30000"/>
            </a:srgb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algn="just"/>
            <a:r>
              <a:rPr lang="ru-RU" sz="1600" dirty="0"/>
              <a:t> </a:t>
            </a:r>
            <a:r>
              <a:rPr lang="ru-RU" sz="1600" dirty="0">
                <a:solidFill>
                  <a:schemeClr val="tx1"/>
                </a:solidFill>
              </a:rPr>
              <a:t>В</a:t>
            </a:r>
            <a:r>
              <a:rPr lang="ru-RU" sz="1600" dirty="0" smtClean="0">
                <a:solidFill>
                  <a:schemeClr val="tx1"/>
                </a:solidFill>
                <a:latin typeface="Times New Roman" panose="02020603050405020304" pitchFamily="18" charset="0"/>
                <a:cs typeface="Times New Roman" panose="02020603050405020304" pitchFamily="18" charset="0"/>
              </a:rPr>
              <a:t>ысвобождение </a:t>
            </a:r>
            <a:r>
              <a:rPr lang="ru-RU" sz="1600" dirty="0">
                <a:solidFill>
                  <a:schemeClr val="tx1"/>
                </a:solidFill>
                <a:latin typeface="Times New Roman" panose="02020603050405020304" pitchFamily="18" charset="0"/>
                <a:cs typeface="Times New Roman" panose="02020603050405020304" pitchFamily="18" charset="0"/>
              </a:rPr>
              <a:t>времени родственников, за счёт оптимизации процесса ухода</a:t>
            </a:r>
          </a:p>
        </p:txBody>
      </p:sp>
      <p:sp>
        <p:nvSpPr>
          <p:cNvPr id="22" name="Скругленный прямоугольник 21"/>
          <p:cNvSpPr/>
          <p:nvPr/>
        </p:nvSpPr>
        <p:spPr>
          <a:xfrm>
            <a:off x="154147" y="4221088"/>
            <a:ext cx="8799121" cy="792088"/>
          </a:xfrm>
          <a:prstGeom prst="roundRect">
            <a:avLst>
              <a:gd name="adj" fmla="val 10000"/>
            </a:avLst>
          </a:prstGeom>
          <a:solidFill>
            <a:srgbClr val="0070C0">
              <a:alpha val="30000"/>
            </a:srgb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r>
              <a:rPr lang="ru-RU" sz="1600" dirty="0" smtClean="0">
                <a:solidFill>
                  <a:schemeClr val="tx1"/>
                </a:solidFill>
                <a:latin typeface="Times New Roman" panose="02020603050405020304" pitchFamily="18" charset="0"/>
                <a:cs typeface="Times New Roman" panose="02020603050405020304" pitchFamily="18" charset="0"/>
              </a:rPr>
              <a:t>Снижение </a:t>
            </a:r>
            <a:r>
              <a:rPr lang="ru-RU" sz="1600" dirty="0">
                <a:solidFill>
                  <a:schemeClr val="tx1"/>
                </a:solidFill>
                <a:latin typeface="Times New Roman" panose="02020603050405020304" pitchFamily="18" charset="0"/>
                <a:cs typeface="Times New Roman" panose="02020603050405020304" pitchFamily="18" charset="0"/>
              </a:rPr>
              <a:t>потребности тяжелобольных и инвалидов в услугах стационарных учреждений здравоохранения и социального обслуживания</a:t>
            </a:r>
          </a:p>
        </p:txBody>
      </p:sp>
      <p:sp>
        <p:nvSpPr>
          <p:cNvPr id="3" name="TextBox 2"/>
          <p:cNvSpPr txBox="1"/>
          <p:nvPr/>
        </p:nvSpPr>
        <p:spPr>
          <a:xfrm>
            <a:off x="467544" y="5373216"/>
            <a:ext cx="8136904" cy="923330"/>
          </a:xfrm>
          <a:prstGeom prst="rect">
            <a:avLst/>
          </a:prstGeom>
          <a:noFill/>
        </p:spPr>
        <p:txBody>
          <a:bodyPr wrap="square" rtlCol="0">
            <a:spAutoFit/>
          </a:bodyPr>
          <a:lstStyle/>
          <a:p>
            <a:pPr algn="just"/>
            <a:r>
              <a:rPr lang="ru-RU" dirty="0" smtClean="0">
                <a:solidFill>
                  <a:schemeClr val="tx2"/>
                </a:solidFill>
              </a:rPr>
              <a:t>	</a:t>
            </a:r>
            <a:r>
              <a:rPr lang="ru-RU" dirty="0" smtClean="0">
                <a:latin typeface="Times New Roman" panose="02020603050405020304" pitchFamily="18" charset="0"/>
                <a:cs typeface="Times New Roman" panose="02020603050405020304" pitchFamily="18" charset="0"/>
              </a:rPr>
              <a:t>В создании и работе школ ухода участвуют центры социального обслуживания населения</a:t>
            </a:r>
            <a:r>
              <a:rPr lang="ru-RU" dirty="0">
                <a:latin typeface="Times New Roman" panose="02020603050405020304" pitchFamily="18" charset="0"/>
                <a:cs typeface="Times New Roman" panose="02020603050405020304" pitchFamily="18" charset="0"/>
              </a:rPr>
              <a:t>,</a:t>
            </a:r>
            <a:r>
              <a:rPr lang="ru-RU" dirty="0" smtClean="0">
                <a:latin typeface="Times New Roman" panose="02020603050405020304" pitchFamily="18" charset="0"/>
                <a:cs typeface="Times New Roman" panose="02020603050405020304" pitchFamily="18" charset="0"/>
              </a:rPr>
              <a:t> учреждения социального </a:t>
            </a:r>
            <a:r>
              <a:rPr lang="ru-RU" dirty="0" smtClean="0">
                <a:latin typeface="Times New Roman" panose="02020603050405020304" pitchFamily="18" charset="0"/>
                <a:cs typeface="Times New Roman" panose="02020603050405020304" pitchFamily="18" charset="0"/>
              </a:rPr>
              <a:t>обслуживания, </a:t>
            </a:r>
            <a:r>
              <a:rPr lang="ru-RU" dirty="0" smtClean="0">
                <a:latin typeface="Times New Roman" panose="02020603050405020304" pitchFamily="18" charset="0"/>
                <a:cs typeface="Times New Roman" panose="02020603050405020304" pitchFamily="18" charset="0"/>
              </a:rPr>
              <a:t>медицинские организации </a:t>
            </a:r>
            <a:r>
              <a:rPr lang="ru-RU" dirty="0" smtClean="0">
                <a:latin typeface="Times New Roman" panose="02020603050405020304" pitchFamily="18" charset="0"/>
                <a:cs typeface="Times New Roman" panose="02020603050405020304" pitchFamily="18" charset="0"/>
              </a:rPr>
              <a:t>(на </a:t>
            </a:r>
            <a:r>
              <a:rPr lang="ru-RU" dirty="0" smtClean="0">
                <a:latin typeface="Times New Roman" panose="02020603050405020304" pitchFamily="18" charset="0"/>
                <a:cs typeface="Times New Roman" panose="02020603050405020304" pitchFamily="18" charset="0"/>
              </a:rPr>
              <a:t>базе гериатрических кабинетов), патронажная служба </a:t>
            </a:r>
            <a:r>
              <a:rPr lang="ru-RU" dirty="0" smtClean="0">
                <a:latin typeface="Times New Roman" panose="02020603050405020304" pitchFamily="18" charset="0"/>
                <a:cs typeface="Times New Roman" panose="02020603050405020304" pitchFamily="18" charset="0"/>
              </a:rPr>
              <a:t>Каритас.</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20037691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31750"/>
            <a:ext cx="9144000" cy="6889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467544" y="1484785"/>
            <a:ext cx="7819232" cy="584775"/>
          </a:xfrm>
          <a:prstGeom prst="rect">
            <a:avLst/>
          </a:prstGeom>
          <a:noFill/>
        </p:spPr>
        <p:txBody>
          <a:bodyPr wrap="square" rtlCol="0">
            <a:spAutoFit/>
          </a:bodyPr>
          <a:lstStyle/>
          <a:p>
            <a:pPr algn="just"/>
            <a:r>
              <a:rPr lang="ru-RU" sz="3200" dirty="0" smtClean="0">
                <a:solidFill>
                  <a:schemeClr val="tx2">
                    <a:lumMod val="50000"/>
                  </a:schemeClr>
                </a:solidFill>
                <a:latin typeface="Times New Roman" pitchFamily="18" charset="0"/>
                <a:cs typeface="Times New Roman" pitchFamily="18" charset="0"/>
              </a:rPr>
              <a:t>	</a:t>
            </a:r>
          </a:p>
        </p:txBody>
      </p:sp>
      <p:sp>
        <p:nvSpPr>
          <p:cNvPr id="5" name="Прямоугольник 4"/>
          <p:cNvSpPr/>
          <p:nvPr/>
        </p:nvSpPr>
        <p:spPr>
          <a:xfrm>
            <a:off x="251520" y="476672"/>
            <a:ext cx="8712968" cy="646331"/>
          </a:xfrm>
          <a:prstGeom prst="rect">
            <a:avLst/>
          </a:prstGeom>
        </p:spPr>
        <p:txBody>
          <a:bodyPr wrap="square">
            <a:spAutoFit/>
          </a:bodyPr>
          <a:lstStyle/>
          <a:p>
            <a:pPr algn="just"/>
            <a:r>
              <a:rPr lang="ru-RU" dirty="0" smtClean="0">
                <a:latin typeface="Times New Roman" panose="02020603050405020304" pitchFamily="18" charset="0"/>
                <a:cs typeface="Times New Roman" panose="02020603050405020304" pitchFamily="18" charset="0"/>
              </a:rPr>
              <a:t>	</a:t>
            </a:r>
            <a:r>
              <a:rPr lang="ru-RU" dirty="0" smtClean="0">
                <a:solidFill>
                  <a:schemeClr val="tx2"/>
                </a:solidFill>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p:sp>
        <p:nvSpPr>
          <p:cNvPr id="6" name="Скругленный прямоугольник 5"/>
          <p:cNvSpPr/>
          <p:nvPr/>
        </p:nvSpPr>
        <p:spPr>
          <a:xfrm>
            <a:off x="170048" y="332656"/>
            <a:ext cx="8794439" cy="5976664"/>
          </a:xfrm>
          <a:prstGeom prst="roundRect">
            <a:avLst>
              <a:gd name="adj" fmla="val 10000"/>
            </a:avLst>
          </a:prstGeom>
          <a:solidFill>
            <a:srgbClr val="0070C0">
              <a:alpha val="30000"/>
            </a:srgb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algn="just"/>
            <a:r>
              <a:rPr lang="ru-RU" sz="1600" dirty="0" smtClean="0">
                <a:solidFill>
                  <a:schemeClr val="tx1"/>
                </a:solidFill>
                <a:latin typeface="Times New Roman" panose="02020603050405020304" pitchFamily="18" charset="0"/>
                <a:cs typeface="Times New Roman" panose="02020603050405020304" pitchFamily="18" charset="0"/>
              </a:rPr>
              <a:t>	В </a:t>
            </a:r>
            <a:r>
              <a:rPr lang="ru-RU" sz="1600" dirty="0">
                <a:solidFill>
                  <a:schemeClr val="tx1"/>
                </a:solidFill>
                <a:latin typeface="Times New Roman" panose="02020603050405020304" pitchFamily="18" charset="0"/>
                <a:cs typeface="Times New Roman" panose="02020603050405020304" pitchFamily="18" charset="0"/>
              </a:rPr>
              <a:t>настоящее время </a:t>
            </a:r>
            <a:r>
              <a:rPr lang="ru-RU" sz="1600" dirty="0" smtClean="0">
                <a:solidFill>
                  <a:schemeClr val="tx1"/>
                </a:solidFill>
                <a:latin typeface="Times New Roman" panose="02020603050405020304" pitchFamily="18" charset="0"/>
                <a:cs typeface="Times New Roman" panose="02020603050405020304" pitchFamily="18" charset="0"/>
              </a:rPr>
              <a:t>в системе социальной защиты Волгоградской области официально </a:t>
            </a:r>
            <a:r>
              <a:rPr lang="ru-RU" sz="1600" dirty="0">
                <a:solidFill>
                  <a:schemeClr val="tx1"/>
                </a:solidFill>
                <a:latin typeface="Times New Roman" panose="02020603050405020304" pitchFamily="18" charset="0"/>
                <a:cs typeface="Times New Roman" panose="02020603050405020304" pitchFamily="18" charset="0"/>
              </a:rPr>
              <a:t>действуют </a:t>
            </a:r>
            <a:r>
              <a:rPr lang="ru-RU" sz="1600" dirty="0" smtClean="0">
                <a:solidFill>
                  <a:schemeClr val="tx1"/>
                </a:solidFill>
                <a:latin typeface="Times New Roman" panose="02020603050405020304" pitchFamily="18" charset="0"/>
                <a:cs typeface="Times New Roman" panose="02020603050405020304" pitchFamily="18" charset="0"/>
              </a:rPr>
              <a:t>17 школ  </a:t>
            </a:r>
            <a:r>
              <a:rPr lang="ru-RU" sz="1600" dirty="0">
                <a:solidFill>
                  <a:schemeClr val="tx1"/>
                </a:solidFill>
                <a:latin typeface="Times New Roman" panose="02020603050405020304" pitchFamily="18" charset="0"/>
                <a:cs typeface="Times New Roman" panose="02020603050405020304" pitchFamily="18" charset="0"/>
              </a:rPr>
              <a:t>неформального (семейного) </a:t>
            </a:r>
            <a:r>
              <a:rPr lang="ru-RU" sz="1600" dirty="0" smtClean="0">
                <a:solidFill>
                  <a:schemeClr val="tx1"/>
                </a:solidFill>
                <a:latin typeface="Times New Roman" panose="02020603050405020304" pitchFamily="18" charset="0"/>
                <a:cs typeface="Times New Roman" panose="02020603050405020304" pitchFamily="18" charset="0"/>
              </a:rPr>
              <a:t>ухода </a:t>
            </a:r>
            <a:r>
              <a:rPr lang="ru-RU" sz="1600" dirty="0">
                <a:solidFill>
                  <a:schemeClr val="tx1"/>
                </a:solidFill>
                <a:latin typeface="Times New Roman" panose="02020603050405020304" pitchFamily="18" charset="0"/>
                <a:cs typeface="Times New Roman" panose="02020603050405020304" pitchFamily="18" charset="0"/>
              </a:rPr>
              <a:t>для обучения навыкам общего ухода, за пожилыми гражданами и инвалидами, это: </a:t>
            </a:r>
          </a:p>
          <a:p>
            <a:pPr algn="just"/>
            <a:endParaRPr lang="ru-RU" sz="1600" dirty="0" smtClean="0">
              <a:solidFill>
                <a:schemeClr val="tx1"/>
              </a:solidFill>
              <a:latin typeface="Times New Roman" panose="02020603050405020304" pitchFamily="18" charset="0"/>
              <a:cs typeface="Times New Roman" panose="02020603050405020304" pitchFamily="18" charset="0"/>
            </a:endParaRPr>
          </a:p>
          <a:p>
            <a:pPr algn="just"/>
            <a:r>
              <a:rPr lang="ru-RU" sz="1600" dirty="0" smtClean="0">
                <a:solidFill>
                  <a:schemeClr val="tx1"/>
                </a:solidFill>
                <a:latin typeface="Times New Roman" panose="02020603050405020304" pitchFamily="18" charset="0"/>
                <a:cs typeface="Times New Roman" panose="02020603050405020304" pitchFamily="18" charset="0"/>
              </a:rPr>
              <a:t>1.  </a:t>
            </a:r>
            <a:r>
              <a:rPr lang="ru-RU" sz="1600" dirty="0">
                <a:solidFill>
                  <a:schemeClr val="tx1"/>
                </a:solidFill>
                <a:latin typeface="Times New Roman" panose="02020603050405020304" pitchFamily="18" charset="0"/>
                <a:cs typeface="Times New Roman" panose="02020603050405020304" pitchFamily="18" charset="0"/>
              </a:rPr>
              <a:t>Школа ухода, созданная на базе Координационного центра системы долговременного ухода.  Обучение граждан, осуществляющих неформальный (родственный) уход за гражданами пожилого возраста и инвалидами проводится как на базе Координационного центра с отработкой практических навыков ухода, так и с выездом специалистов (тренеров) на дом или в учреждения социального обслуживания/центры социальной защиты населения, а также дистанционно. </a:t>
            </a:r>
          </a:p>
          <a:p>
            <a:pPr algn="just"/>
            <a:r>
              <a:rPr lang="ru-RU" sz="1600" dirty="0">
                <a:solidFill>
                  <a:schemeClr val="tx1"/>
                </a:solidFill>
                <a:latin typeface="Times New Roman" panose="02020603050405020304" pitchFamily="18" charset="0"/>
                <a:cs typeface="Times New Roman" panose="02020603050405020304" pitchFamily="18" charset="0"/>
              </a:rPr>
              <a:t>За отчетный период в соответствии с планом обучения проведено 44 обучающих занятия, общее количество обученных граждан, осуществляющих неформальный уход  составляет 63 человека.</a:t>
            </a:r>
          </a:p>
          <a:p>
            <a:pPr algn="just"/>
            <a:endParaRPr lang="ru-RU" sz="1600" dirty="0" smtClean="0">
              <a:solidFill>
                <a:schemeClr val="tx1"/>
              </a:solidFill>
              <a:latin typeface="Times New Roman" panose="02020603050405020304" pitchFamily="18" charset="0"/>
              <a:cs typeface="Times New Roman" panose="02020603050405020304" pitchFamily="18" charset="0"/>
            </a:endParaRPr>
          </a:p>
          <a:p>
            <a:pPr algn="just"/>
            <a:r>
              <a:rPr lang="ru-RU" sz="1600" dirty="0" smtClean="0">
                <a:solidFill>
                  <a:schemeClr val="tx1"/>
                </a:solidFill>
                <a:latin typeface="Times New Roman" panose="02020603050405020304" pitchFamily="18" charset="0"/>
                <a:cs typeface="Times New Roman" panose="02020603050405020304" pitchFamily="18" charset="0"/>
              </a:rPr>
              <a:t>2. Школа </a:t>
            </a:r>
            <a:r>
              <a:rPr lang="ru-RU" sz="1600" dirty="0">
                <a:solidFill>
                  <a:schemeClr val="tx1"/>
                </a:solidFill>
                <a:latin typeface="Times New Roman" panose="02020603050405020304" pitchFamily="18" charset="0"/>
                <a:cs typeface="Times New Roman" panose="02020603050405020304" pitchFamily="18" charset="0"/>
              </a:rPr>
              <a:t>ухода, созданная на базе  ресурсно-кадрового центра ГБССУ СО ГПВИ «Волгоградский областной геронтологический центр». Специалистами Школы ухода за отчетный период обучено 30 родственников.</a:t>
            </a:r>
          </a:p>
          <a:p>
            <a:pPr algn="just"/>
            <a:r>
              <a:rPr lang="ru-RU" sz="1600" dirty="0">
                <a:solidFill>
                  <a:schemeClr val="tx1"/>
                </a:solidFill>
                <a:latin typeface="Times New Roman" panose="02020603050405020304" pitchFamily="18" charset="0"/>
                <a:cs typeface="Times New Roman" panose="02020603050405020304" pitchFamily="18" charset="0"/>
              </a:rPr>
              <a:t>Кроме этого в 15 районах области с ноября 2019 года начали работу еще 15 школ ухода при центрах социального обслуживания населения (Жирновский, Калачевский, Котовский, Ленинский, Николаевский, Новоаннинский, Палласовский, Суровикинский, Фроловский, Чернышковский районы, г.Волжский, Советский, Красноармейский, Тракторозаводский, Центральный районы города Волгограда).</a:t>
            </a:r>
          </a:p>
          <a:p>
            <a:pPr algn="just"/>
            <a:r>
              <a:rPr lang="ru-RU" sz="1600" dirty="0">
                <a:solidFill>
                  <a:schemeClr val="tx1"/>
                </a:solidFill>
                <a:latin typeface="Times New Roman" panose="02020603050405020304" pitchFamily="18" charset="0"/>
                <a:cs typeface="Times New Roman" panose="02020603050405020304" pitchFamily="18" charset="0"/>
              </a:rPr>
              <a:t>Общее количество обученных  родственников составляет 171 человек.</a:t>
            </a:r>
          </a:p>
          <a:p>
            <a:endParaRPr lang="ru-RU" sz="16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0225302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175" y="0"/>
            <a:ext cx="9144000" cy="6889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Объект 6"/>
          <p:cNvSpPr>
            <a:spLocks noGrp="1"/>
          </p:cNvSpPr>
          <p:nvPr>
            <p:ph sz="half" idx="2"/>
          </p:nvPr>
        </p:nvSpPr>
        <p:spPr>
          <a:xfrm>
            <a:off x="971600" y="980729"/>
            <a:ext cx="7783016" cy="4580446"/>
          </a:xfrm>
        </p:spPr>
        <p:txBody>
          <a:bodyPr>
            <a:normAutofit/>
          </a:bodyPr>
          <a:lstStyle/>
          <a:p>
            <a:pPr marL="0" indent="0" algn="just">
              <a:buNone/>
            </a:pPr>
            <a:r>
              <a:rPr lang="ru-RU" sz="2400" dirty="0" smtClean="0">
                <a:latin typeface="Times New Roman" panose="02020603050405020304" pitchFamily="18" charset="0"/>
                <a:cs typeface="Times New Roman" panose="02020603050405020304" pitchFamily="18" charset="0"/>
              </a:rPr>
              <a:t>     Создан в 2018 году с целью организации учебного процесса по обучению навыкам и принципам общего ухода специалистов организаций социального обслуживания Волгоградской области, а также иных лиц, осуществляющих уход за гражданами, нуждающимися в проведении мероприятий долговременного ухода.</a:t>
            </a:r>
          </a:p>
          <a:p>
            <a:pPr marL="0" indent="0">
              <a:buNone/>
            </a:pPr>
            <a:endParaRPr lang="ru-RU" sz="2400" dirty="0">
              <a:latin typeface="Times New Roman" panose="02020603050405020304" pitchFamily="18" charset="0"/>
              <a:cs typeface="Times New Roman" panose="02020603050405020304" pitchFamily="18" charset="0"/>
            </a:endParaRPr>
          </a:p>
        </p:txBody>
      </p:sp>
      <p:sp>
        <p:nvSpPr>
          <p:cNvPr id="8" name="Заголовок 7"/>
          <p:cNvSpPr>
            <a:spLocks noGrp="1"/>
          </p:cNvSpPr>
          <p:nvPr>
            <p:ph type="title"/>
          </p:nvPr>
        </p:nvSpPr>
        <p:spPr>
          <a:xfrm>
            <a:off x="887245" y="116632"/>
            <a:ext cx="7355160" cy="796950"/>
          </a:xfrm>
        </p:spPr>
        <p:txBody>
          <a:bodyPr>
            <a:noAutofit/>
          </a:bodyPr>
          <a:lstStyle/>
          <a:p>
            <a:r>
              <a:rPr lang="ru-RU" sz="3200" b="1" dirty="0" smtClean="0">
                <a:solidFill>
                  <a:schemeClr val="tx2">
                    <a:lumMod val="75000"/>
                  </a:schemeClr>
                </a:solidFill>
                <a:latin typeface="Times New Roman" panose="02020603050405020304" pitchFamily="18" charset="0"/>
                <a:cs typeface="Times New Roman" panose="02020603050405020304" pitchFamily="18" charset="0"/>
              </a:rPr>
              <a:t>Ресурсно – кадровый центр</a:t>
            </a:r>
            <a:endParaRPr lang="ru-RU" sz="3200" b="1" dirty="0">
              <a:solidFill>
                <a:schemeClr val="tx2">
                  <a:lumMod val="75000"/>
                </a:schemeClr>
              </a:solidFill>
              <a:latin typeface="Times New Roman" panose="02020603050405020304" pitchFamily="18" charset="0"/>
              <a:cs typeface="Times New Roman" panose="02020603050405020304" pitchFamily="18" charset="0"/>
            </a:endParaRPr>
          </a:p>
        </p:txBody>
      </p:sp>
      <p:pic>
        <p:nvPicPr>
          <p:cNvPr id="6" name="Picture 3"/>
          <p:cNvPicPr>
            <a:picLocks noGrp="1" noChangeAspect="1" noChangeArrowheads="1"/>
          </p:cNvPicPr>
          <p:nvPr>
            <p:ph sz="half" idx="2"/>
          </p:nvPr>
        </p:nvPicPr>
        <p:blipFill>
          <a:blip r:embed="rId3">
            <a:extLst>
              <a:ext uri="{28A0092B-C50C-407E-A947-70E740481C1C}">
                <a14:useLocalDpi xmlns="" xmlns:a14="http://schemas.microsoft.com/office/drawing/2010/main" val="0"/>
              </a:ext>
            </a:extLst>
          </a:blip>
          <a:srcRect/>
          <a:stretch>
            <a:fillRect/>
          </a:stretch>
        </p:blipFill>
        <p:spPr bwMode="auto">
          <a:xfrm>
            <a:off x="2699792" y="3645024"/>
            <a:ext cx="3816424" cy="2858327"/>
          </a:xfrm>
          <a:prstGeom prst="rect">
            <a:avLst/>
          </a:prstGeom>
          <a:noFill/>
          <a:ln w="28575">
            <a:noFill/>
            <a:miter lim="800000"/>
            <a:headEnd/>
            <a:tailEnd/>
          </a:ln>
          <a:effectLst>
            <a:glow rad="127000">
              <a:srgbClr val="C3D1F9"/>
            </a:glow>
            <a:outerShdw dist="35921" dir="2700000" algn="ctr" rotWithShape="0">
              <a:schemeClr val="bg2"/>
            </a:outerShdw>
          </a:effectLst>
          <a:extLst>
            <a:ext uri="{909E8E84-426E-40DD-AFC4-6F175D3DCCD1}">
              <a14:hiddenFill xmlns="" xmlns:a14="http://schemas.microsoft.com/office/drawing/2010/main">
                <a:solidFill>
                  <a:schemeClr val="accent1"/>
                </a:solidFill>
              </a14:hiddenFill>
            </a:ext>
          </a:extLst>
        </p:spPr>
      </p:pic>
    </p:spTree>
    <p:extLst>
      <p:ext uri="{BB962C8B-B14F-4D97-AF65-F5344CB8AC3E}">
        <p14:creationId xmlns="" xmlns:p14="http://schemas.microsoft.com/office/powerpoint/2010/main" val="24828956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89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0" y="260648"/>
            <a:ext cx="9144000" cy="936104"/>
          </a:xfrm>
        </p:spPr>
        <p:txBody>
          <a:bodyPr anchor="t">
            <a:noAutofit/>
          </a:bodyPr>
          <a:lstStyle/>
          <a:p>
            <a:r>
              <a:rPr lang="ru-RU" sz="4000" b="1" dirty="0">
                <a:solidFill>
                  <a:schemeClr val="tx2"/>
                </a:solidFill>
                <a:latin typeface="Times New Roman" pitchFamily="18" charset="0"/>
                <a:cs typeface="Times New Roman" pitchFamily="18" charset="0"/>
              </a:rPr>
              <a:t>Обучение </a:t>
            </a:r>
            <a:r>
              <a:rPr lang="ru-RU" sz="4000" b="1" dirty="0" smtClean="0">
                <a:solidFill>
                  <a:schemeClr val="tx2"/>
                </a:solidFill>
                <a:latin typeface="Times New Roman" pitchFamily="18" charset="0"/>
                <a:cs typeface="Times New Roman" pitchFamily="18" charset="0"/>
              </a:rPr>
              <a:t>персонала</a:t>
            </a:r>
            <a:r>
              <a:rPr lang="ru-RU" sz="4000" b="1" dirty="0">
                <a:solidFill>
                  <a:schemeClr val="accent4">
                    <a:lumMod val="75000"/>
                  </a:schemeClr>
                </a:solidFill>
                <a:latin typeface="Times New Roman" pitchFamily="18" charset="0"/>
                <a:cs typeface="Times New Roman" pitchFamily="18" charset="0"/>
              </a:rPr>
              <a:t/>
            </a:r>
            <a:br>
              <a:rPr lang="ru-RU" sz="4000" b="1" dirty="0">
                <a:solidFill>
                  <a:schemeClr val="accent4">
                    <a:lumMod val="75000"/>
                  </a:schemeClr>
                </a:solidFill>
                <a:latin typeface="Times New Roman" pitchFamily="18" charset="0"/>
                <a:cs typeface="Times New Roman" pitchFamily="18" charset="0"/>
              </a:rPr>
            </a:br>
            <a:r>
              <a:rPr lang="ru-RU" sz="4000" b="1" dirty="0">
                <a:solidFill>
                  <a:schemeClr val="tx2"/>
                </a:solidFill>
              </a:rPr>
              <a:t/>
            </a:r>
            <a:br>
              <a:rPr lang="ru-RU" sz="4000" b="1" dirty="0">
                <a:solidFill>
                  <a:schemeClr val="tx2"/>
                </a:solidFill>
              </a:rPr>
            </a:br>
            <a:endParaRPr lang="ru-RU" sz="4000" b="1" dirty="0">
              <a:solidFill>
                <a:schemeClr val="tx2"/>
              </a:solidFill>
            </a:endParaRPr>
          </a:p>
        </p:txBody>
      </p:sp>
      <p:sp>
        <p:nvSpPr>
          <p:cNvPr id="11" name="TextBox 10"/>
          <p:cNvSpPr txBox="1"/>
          <p:nvPr/>
        </p:nvSpPr>
        <p:spPr>
          <a:xfrm>
            <a:off x="467544" y="1484785"/>
            <a:ext cx="7819232" cy="584775"/>
          </a:xfrm>
          <a:prstGeom prst="rect">
            <a:avLst/>
          </a:prstGeom>
          <a:noFill/>
        </p:spPr>
        <p:txBody>
          <a:bodyPr wrap="square" rtlCol="0">
            <a:spAutoFit/>
          </a:bodyPr>
          <a:lstStyle/>
          <a:p>
            <a:pPr algn="just"/>
            <a:r>
              <a:rPr lang="ru-RU" sz="3200" dirty="0" smtClean="0">
                <a:solidFill>
                  <a:schemeClr val="tx2">
                    <a:lumMod val="50000"/>
                  </a:schemeClr>
                </a:solidFill>
                <a:latin typeface="Times New Roman" pitchFamily="18" charset="0"/>
                <a:cs typeface="Times New Roman" pitchFamily="18" charset="0"/>
              </a:rPr>
              <a:t>	</a:t>
            </a:r>
          </a:p>
        </p:txBody>
      </p:sp>
      <p:sp>
        <p:nvSpPr>
          <p:cNvPr id="3" name="Прямоугольник 2"/>
          <p:cNvSpPr/>
          <p:nvPr/>
        </p:nvSpPr>
        <p:spPr>
          <a:xfrm>
            <a:off x="1943708" y="304917"/>
            <a:ext cx="5256584" cy="584775"/>
          </a:xfrm>
          <a:prstGeom prst="rect">
            <a:avLst/>
          </a:prstGeom>
        </p:spPr>
        <p:txBody>
          <a:bodyPr wrap="square">
            <a:spAutoFit/>
          </a:bodyPr>
          <a:lstStyle/>
          <a:p>
            <a:pPr algn="ctr"/>
            <a:endParaRPr lang="ru-RU" sz="3200" b="1" dirty="0">
              <a:solidFill>
                <a:schemeClr val="accent4">
                  <a:lumMod val="75000"/>
                </a:schemeClr>
              </a:solidFill>
              <a:latin typeface="Times New Roman" pitchFamily="18" charset="0"/>
              <a:cs typeface="Times New Roman" pitchFamily="18" charset="0"/>
            </a:endParaRPr>
          </a:p>
        </p:txBody>
      </p:sp>
      <p:sp>
        <p:nvSpPr>
          <p:cNvPr id="13" name="Скругленный прямоугольник 12"/>
          <p:cNvSpPr/>
          <p:nvPr/>
        </p:nvSpPr>
        <p:spPr>
          <a:xfrm>
            <a:off x="571472" y="1142984"/>
            <a:ext cx="4714908" cy="1214446"/>
          </a:xfrm>
          <a:prstGeom prst="roundRect">
            <a:avLst>
              <a:gd name="adj" fmla="val 10000"/>
            </a:avLst>
          </a:prstGeom>
          <a:solidFill>
            <a:srgbClr val="0070C0">
              <a:alpha val="30000"/>
            </a:srgb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r>
              <a:rPr lang="ru-RU" dirty="0" smtClean="0">
                <a:solidFill>
                  <a:schemeClr val="tx1"/>
                </a:solidFill>
                <a:latin typeface="Times New Roman" pitchFamily="18" charset="0"/>
                <a:cs typeface="Times New Roman" pitchFamily="18" charset="0"/>
              </a:rPr>
              <a:t>Специфике ухода за маломобильными гражданами и инвалидами в   учреждениях социального обслуживания, на дому при оказании социальной помощи</a:t>
            </a:r>
            <a:endParaRPr lang="ru-RU" dirty="0">
              <a:solidFill>
                <a:schemeClr val="tx1"/>
              </a:solidFill>
              <a:latin typeface="Times New Roman" pitchFamily="18" charset="0"/>
              <a:cs typeface="Times New Roman" pitchFamily="18" charset="0"/>
            </a:endParaRPr>
          </a:p>
        </p:txBody>
      </p:sp>
      <p:sp>
        <p:nvSpPr>
          <p:cNvPr id="14" name="Скругленный прямоугольник 13"/>
          <p:cNvSpPr/>
          <p:nvPr/>
        </p:nvSpPr>
        <p:spPr>
          <a:xfrm>
            <a:off x="571472" y="2564904"/>
            <a:ext cx="4714908" cy="936104"/>
          </a:xfrm>
          <a:prstGeom prst="roundRect">
            <a:avLst>
              <a:gd name="adj" fmla="val 10000"/>
            </a:avLst>
          </a:prstGeom>
          <a:solidFill>
            <a:srgbClr val="0070C0">
              <a:alpha val="30000"/>
            </a:srgb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r>
              <a:rPr lang="ru-RU" dirty="0" smtClean="0">
                <a:solidFill>
                  <a:schemeClr val="tx1"/>
                </a:solidFill>
                <a:latin typeface="Times New Roman" panose="02020603050405020304" pitchFamily="18" charset="0"/>
                <a:cs typeface="Times New Roman" panose="02020603050405020304" pitchFamily="18" charset="0"/>
              </a:rPr>
              <a:t>Профессиональным навыкам ухода с использованием технических средств и без них.</a:t>
            </a:r>
            <a:endParaRPr lang="ru-RU" dirty="0">
              <a:solidFill>
                <a:schemeClr val="tx1"/>
              </a:solidFill>
              <a:latin typeface="Times New Roman" panose="02020603050405020304" pitchFamily="18" charset="0"/>
              <a:cs typeface="Times New Roman" panose="02020603050405020304" pitchFamily="18" charset="0"/>
            </a:endParaRPr>
          </a:p>
        </p:txBody>
      </p:sp>
      <p:sp>
        <p:nvSpPr>
          <p:cNvPr id="16" name="Скругленный прямоугольник 15"/>
          <p:cNvSpPr/>
          <p:nvPr/>
        </p:nvSpPr>
        <p:spPr>
          <a:xfrm>
            <a:off x="571472" y="3672110"/>
            <a:ext cx="4714908" cy="685584"/>
          </a:xfrm>
          <a:prstGeom prst="roundRect">
            <a:avLst>
              <a:gd name="adj" fmla="val 10000"/>
            </a:avLst>
          </a:prstGeom>
          <a:solidFill>
            <a:srgbClr val="0070C0">
              <a:alpha val="30000"/>
            </a:srgb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r>
              <a:rPr lang="ru-RU" dirty="0" smtClean="0">
                <a:solidFill>
                  <a:schemeClr val="tx1"/>
                </a:solidFill>
                <a:latin typeface="Times New Roman" pitchFamily="18" charset="0"/>
                <a:cs typeface="Times New Roman" pitchFamily="18" charset="0"/>
              </a:rPr>
              <a:t>Правилам общения с людьми старшего поколения. </a:t>
            </a:r>
          </a:p>
        </p:txBody>
      </p:sp>
      <p:sp>
        <p:nvSpPr>
          <p:cNvPr id="17" name="Скругленный прямоугольник 16"/>
          <p:cNvSpPr/>
          <p:nvPr/>
        </p:nvSpPr>
        <p:spPr>
          <a:xfrm>
            <a:off x="571472" y="4509120"/>
            <a:ext cx="4714908" cy="720080"/>
          </a:xfrm>
          <a:prstGeom prst="roundRect">
            <a:avLst>
              <a:gd name="adj" fmla="val 10000"/>
            </a:avLst>
          </a:prstGeom>
          <a:solidFill>
            <a:srgbClr val="0070C0">
              <a:alpha val="30000"/>
            </a:srgb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r>
              <a:rPr lang="ru-RU" dirty="0" smtClean="0">
                <a:solidFill>
                  <a:schemeClr val="tx1"/>
                </a:solidFill>
                <a:latin typeface="Times New Roman" pitchFamily="18" charset="0"/>
                <a:cs typeface="Times New Roman" pitchFamily="18" charset="0"/>
              </a:rPr>
              <a:t>Сохранению возможностей граждан    участию в собственном уходе.</a:t>
            </a:r>
          </a:p>
          <a:p>
            <a:endParaRPr lang="ru-RU" dirty="0">
              <a:solidFill>
                <a:schemeClr val="tx1"/>
              </a:solidFill>
              <a:latin typeface="Times New Roman" panose="02020603050405020304" pitchFamily="18" charset="0"/>
              <a:cs typeface="Times New Roman" panose="02020603050405020304" pitchFamily="18" charset="0"/>
            </a:endParaRPr>
          </a:p>
        </p:txBody>
      </p:sp>
      <p:pic>
        <p:nvPicPr>
          <p:cNvPr id="19" name="Рисунок 18" descr="IMG_20180904_144410.jpg"/>
          <p:cNvPicPr>
            <a:picLocks noChangeAspect="1"/>
          </p:cNvPicPr>
          <p:nvPr/>
        </p:nvPicPr>
        <p:blipFill>
          <a:blip r:embed="rId3" cstate="print"/>
          <a:srcRect t="9375"/>
          <a:stretch>
            <a:fillRect/>
          </a:stretch>
        </p:blipFill>
        <p:spPr>
          <a:xfrm>
            <a:off x="5715008" y="2636912"/>
            <a:ext cx="2961448" cy="1992688"/>
          </a:xfrm>
          <a:prstGeom prst="rect">
            <a:avLst/>
          </a:prstGeom>
          <a:ln>
            <a:noFill/>
          </a:ln>
          <a:effectLst>
            <a:softEdge rad="112500"/>
          </a:effectLst>
        </p:spPr>
      </p:pic>
      <p:pic>
        <p:nvPicPr>
          <p:cNvPr id="4098" name="Picture 2" descr="D:\Профиль\Desktop\Занятия 9-11.10.19\IMG_20191009_093421.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724128" y="1052736"/>
            <a:ext cx="2952328" cy="1512168"/>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23" name="Рисунок 22" descr="IMG_20180910_152222.jpg"/>
          <p:cNvPicPr>
            <a:picLocks noChangeAspect="1"/>
          </p:cNvPicPr>
          <p:nvPr/>
        </p:nvPicPr>
        <p:blipFill>
          <a:blip r:embed="rId5" cstate="print"/>
          <a:srcRect r="17969"/>
          <a:stretch>
            <a:fillRect/>
          </a:stretch>
        </p:blipFill>
        <p:spPr>
          <a:xfrm>
            <a:off x="5724128" y="4797152"/>
            <a:ext cx="2952328" cy="1944215"/>
          </a:xfrm>
          <a:prstGeom prst="rect">
            <a:avLst/>
          </a:prstGeom>
          <a:ln>
            <a:noFill/>
          </a:ln>
          <a:effectLst>
            <a:softEdge rad="112500"/>
          </a:effectLst>
        </p:spPr>
      </p:pic>
    </p:spTree>
    <p:extLst>
      <p:ext uri="{BB962C8B-B14F-4D97-AF65-F5344CB8AC3E}">
        <p14:creationId xmlns="" xmlns:p14="http://schemas.microsoft.com/office/powerpoint/2010/main" val="18077204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08520" y="-46299"/>
            <a:ext cx="9361040" cy="6889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3" descr="D:\Профиль\Desktop\Фото класс\IMG_20191107_100859.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7504" y="3648400"/>
            <a:ext cx="4356483" cy="3065584"/>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4098" name="Picture 2" descr="D:\Профиль\Desktop\ФОТОГРАФИИ\фото центра 2\IMG_0659.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72000" y="3648400"/>
            <a:ext cx="4392488" cy="3065584"/>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4099" name="Picture 3" descr="D:\Профиль\Desktop\ФОТОГРАФИИ\109_0706\IMG_0507.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07504" y="249824"/>
            <a:ext cx="4356483" cy="3398576"/>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4100" name="Picture 4" descr="D:\Профиль\Desktop\ФОТОГРАФИИ\фото центра 2\IMG_0639.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4582228" y="315621"/>
            <a:ext cx="4355975" cy="3266982"/>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4530148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7175" y="0"/>
            <a:ext cx="9144000" cy="6889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Объект 6"/>
          <p:cNvSpPr>
            <a:spLocks noGrp="1"/>
          </p:cNvSpPr>
          <p:nvPr>
            <p:ph sz="half" idx="2"/>
          </p:nvPr>
        </p:nvSpPr>
        <p:spPr>
          <a:xfrm>
            <a:off x="323528" y="1484784"/>
            <a:ext cx="8568952" cy="2808312"/>
          </a:xfrm>
        </p:spPr>
        <p:txBody>
          <a:bodyPr>
            <a:normAutofit/>
          </a:bodyPr>
          <a:lstStyle/>
          <a:p>
            <a:pPr algn="just">
              <a:buFont typeface="Wingdings" pitchFamily="2" charset="2"/>
              <a:buChar char="v"/>
            </a:pPr>
            <a:r>
              <a:rPr lang="ru-RU" sz="1800" dirty="0" smtClean="0">
                <a:latin typeface="Times New Roman" panose="02020603050405020304" pitchFamily="18" charset="0"/>
                <a:cs typeface="Times New Roman" panose="02020603050405020304" pitchFamily="18" charset="0"/>
              </a:rPr>
              <a:t>расширение должностных обязанностей;</a:t>
            </a:r>
          </a:p>
          <a:p>
            <a:pPr algn="just">
              <a:buFont typeface="Wingdings" pitchFamily="2" charset="2"/>
              <a:buChar char="v"/>
            </a:pPr>
            <a:r>
              <a:rPr lang="ru-RU" sz="1800" dirty="0" smtClean="0">
                <a:latin typeface="Times New Roman" panose="02020603050405020304" pitchFamily="18" charset="0"/>
                <a:cs typeface="Times New Roman" panose="02020603050405020304" pitchFamily="18" charset="0"/>
              </a:rPr>
              <a:t>приобретение профессиональных навыков ухода с использованием технических средств и без них;</a:t>
            </a:r>
          </a:p>
          <a:p>
            <a:pPr algn="just">
              <a:buFont typeface="Wingdings" pitchFamily="2" charset="2"/>
              <a:buChar char="v"/>
            </a:pPr>
            <a:r>
              <a:rPr lang="ru-RU" sz="1800" dirty="0" smtClean="0">
                <a:latin typeface="Times New Roman" panose="02020603050405020304" pitchFamily="18" charset="0"/>
                <a:cs typeface="Times New Roman" panose="02020603050405020304" pitchFamily="18" charset="0"/>
              </a:rPr>
              <a:t>индивидуальный подход в оказании качественного ухода за нуждающимися гражданами;</a:t>
            </a:r>
          </a:p>
          <a:p>
            <a:pPr algn="just">
              <a:buFont typeface="Wingdings" pitchFamily="2" charset="2"/>
              <a:buChar char="v"/>
            </a:pPr>
            <a:r>
              <a:rPr lang="ru-RU" sz="1800" dirty="0" smtClean="0">
                <a:latin typeface="Times New Roman" panose="02020603050405020304" pitchFamily="18" charset="0"/>
                <a:cs typeface="Times New Roman" panose="02020603050405020304" pitchFamily="18" charset="0"/>
              </a:rPr>
              <a:t>сохранение возможности граждан для участия в собственном уходе;</a:t>
            </a:r>
          </a:p>
          <a:p>
            <a:pPr algn="just">
              <a:buFont typeface="Wingdings" pitchFamily="2" charset="2"/>
              <a:buChar char="v"/>
            </a:pPr>
            <a:r>
              <a:rPr lang="ru-RU" sz="1800" dirty="0" smtClean="0">
                <a:latin typeface="Times New Roman" panose="02020603050405020304" pitchFamily="18" charset="0"/>
                <a:cs typeface="Times New Roman" panose="02020603050405020304" pitchFamily="18" charset="0"/>
              </a:rPr>
              <a:t>включение младшего медицинского персонала стационарных учреждений в мультидисциплинарную команду по осуществлению качественного ухода.</a:t>
            </a:r>
            <a:endParaRPr lang="ru-RU" sz="1800" dirty="0">
              <a:latin typeface="Times New Roman" panose="02020603050405020304" pitchFamily="18" charset="0"/>
              <a:cs typeface="Times New Roman" panose="02020603050405020304" pitchFamily="18" charset="0"/>
            </a:endParaRPr>
          </a:p>
        </p:txBody>
      </p:sp>
      <p:sp>
        <p:nvSpPr>
          <p:cNvPr id="8" name="Заголовок 7"/>
          <p:cNvSpPr>
            <a:spLocks noGrp="1"/>
          </p:cNvSpPr>
          <p:nvPr>
            <p:ph type="title"/>
          </p:nvPr>
        </p:nvSpPr>
        <p:spPr>
          <a:xfrm>
            <a:off x="887245" y="116632"/>
            <a:ext cx="7355160" cy="1368152"/>
          </a:xfrm>
        </p:spPr>
        <p:txBody>
          <a:bodyPr anchor="t">
            <a:noAutofit/>
          </a:bodyPr>
          <a:lstStyle/>
          <a:p>
            <a:r>
              <a:rPr lang="ru-RU" sz="2800" b="1" dirty="0">
                <a:solidFill>
                  <a:schemeClr val="tx2">
                    <a:lumMod val="75000"/>
                  </a:schemeClr>
                </a:solidFill>
                <a:latin typeface="Times New Roman" panose="02020603050405020304" pitchFamily="18" charset="0"/>
                <a:cs typeface="Times New Roman" panose="02020603050405020304" pitchFamily="18" charset="0"/>
              </a:rPr>
              <a:t>Задачи </a:t>
            </a:r>
            <a:r>
              <a:rPr lang="ru-RU" sz="2800" b="1" dirty="0" smtClean="0">
                <a:solidFill>
                  <a:schemeClr val="tx2">
                    <a:lumMod val="75000"/>
                  </a:schemeClr>
                </a:solidFill>
                <a:latin typeface="Times New Roman" panose="02020603050405020304" pitchFamily="18" charset="0"/>
                <a:cs typeface="Times New Roman" panose="02020603050405020304" pitchFamily="18" charset="0"/>
              </a:rPr>
              <a:t>в обучении </a:t>
            </a:r>
            <a:r>
              <a:rPr lang="ru-RU" sz="2800" b="1" dirty="0">
                <a:solidFill>
                  <a:schemeClr val="tx2">
                    <a:lumMod val="75000"/>
                  </a:schemeClr>
                </a:solidFill>
                <a:latin typeface="Times New Roman" panose="02020603050405020304" pitchFamily="18" charset="0"/>
                <a:cs typeface="Times New Roman" panose="02020603050405020304" pitchFamily="18" charset="0"/>
              </a:rPr>
              <a:t>персонала </a:t>
            </a:r>
            <a:r>
              <a:rPr lang="ru-RU" sz="2800" b="1" dirty="0" smtClean="0">
                <a:solidFill>
                  <a:schemeClr val="tx2">
                    <a:lumMod val="75000"/>
                  </a:schemeClr>
                </a:solidFill>
                <a:latin typeface="Times New Roman" panose="02020603050405020304" pitchFamily="18" charset="0"/>
                <a:cs typeface="Times New Roman" panose="02020603050405020304" pitchFamily="18" charset="0"/>
              </a:rPr>
              <a:t>  учреждений социального обслуживания </a:t>
            </a:r>
            <a:r>
              <a:rPr lang="ru-RU" sz="2800" b="1" dirty="0">
                <a:solidFill>
                  <a:schemeClr val="tx2">
                    <a:lumMod val="75000"/>
                  </a:schemeClr>
                </a:solidFill>
                <a:latin typeface="Times New Roman" panose="02020603050405020304" pitchFamily="18" charset="0"/>
                <a:cs typeface="Times New Roman" panose="02020603050405020304" pitchFamily="18" charset="0"/>
              </a:rPr>
              <a:t>специалистами ресурсно- кадрового </a:t>
            </a:r>
            <a:r>
              <a:rPr lang="ru-RU" sz="2800" b="1" dirty="0" smtClean="0">
                <a:solidFill>
                  <a:schemeClr val="tx2">
                    <a:lumMod val="75000"/>
                  </a:schemeClr>
                </a:solidFill>
                <a:latin typeface="Times New Roman" panose="02020603050405020304" pitchFamily="18" charset="0"/>
                <a:cs typeface="Times New Roman" panose="02020603050405020304" pitchFamily="18" charset="0"/>
              </a:rPr>
              <a:t>центра:</a:t>
            </a:r>
            <a:r>
              <a:rPr lang="ru-RU" sz="2800" b="1" dirty="0">
                <a:solidFill>
                  <a:schemeClr val="tx2">
                    <a:lumMod val="75000"/>
                  </a:schemeClr>
                </a:solidFill>
                <a:latin typeface="Times New Roman" panose="02020603050405020304" pitchFamily="18" charset="0"/>
                <a:cs typeface="Times New Roman" panose="02020603050405020304" pitchFamily="18" charset="0"/>
              </a:rPr>
              <a:t/>
            </a:r>
            <a:br>
              <a:rPr lang="ru-RU" sz="2800" b="1" dirty="0">
                <a:solidFill>
                  <a:schemeClr val="tx2">
                    <a:lumMod val="75000"/>
                  </a:schemeClr>
                </a:solidFill>
                <a:latin typeface="Times New Roman" panose="02020603050405020304" pitchFamily="18" charset="0"/>
                <a:cs typeface="Times New Roman" panose="02020603050405020304" pitchFamily="18" charset="0"/>
              </a:rPr>
            </a:br>
            <a:endParaRPr lang="ru-RU" sz="2800" b="1" dirty="0">
              <a:solidFill>
                <a:schemeClr val="tx2">
                  <a:lumMod val="75000"/>
                </a:schemeClr>
              </a:solidFill>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936450" y="4188633"/>
            <a:ext cx="3019797" cy="2529929"/>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00" name="Picture 4" descr="D:\Профиль\Desktop\школа ухода\IMG_20191011_145033.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956248" y="4248106"/>
            <a:ext cx="3024336" cy="2529928"/>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2" name="Picture 2" descr="G:\школа 2\IMG_20191111_131119.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95536" y="4263648"/>
            <a:ext cx="2448272" cy="2454914"/>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74883680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10527</TotalTime>
  <Words>973</Words>
  <Application>Microsoft Office PowerPoint</Application>
  <PresentationFormat>Экран (4:3)</PresentationFormat>
  <Paragraphs>149</Paragraphs>
  <Slides>21</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21</vt:i4>
      </vt:variant>
    </vt:vector>
  </HeadingPairs>
  <TitlesOfParts>
    <vt:vector size="22" baseType="lpstr">
      <vt:lpstr>Тема Office</vt:lpstr>
      <vt:lpstr>Государственное бюджетное специализированное стационарное учреждение социального обслуживания граждан пожилого возраста  и инвалидов  «Волгоградский областной геронтологический центр» </vt:lpstr>
      <vt:lpstr>Основные цели создания школ ухода</vt:lpstr>
      <vt:lpstr>Задачи школ ухода </vt:lpstr>
      <vt:lpstr>Ожидаемые результаты </vt:lpstr>
      <vt:lpstr>Слайд 5</vt:lpstr>
      <vt:lpstr>Ресурсно – кадровый центр</vt:lpstr>
      <vt:lpstr>Обучение персонала  </vt:lpstr>
      <vt:lpstr>Слайд 8</vt:lpstr>
      <vt:lpstr>Задачи в обучении персонала   учреждений социального обслуживания специалистами ресурсно- кадрового центра: </vt:lpstr>
      <vt:lpstr>Количество обученных сотрудников  </vt:lpstr>
      <vt:lpstr>Школа родственного ухода </vt:lpstr>
      <vt:lpstr>Школа родственного ухода </vt:lpstr>
      <vt:lpstr>Школа родственного ухода </vt:lpstr>
      <vt:lpstr>Школа родственного ухода </vt:lpstr>
      <vt:lpstr>Школа родственного ухода </vt:lpstr>
      <vt:lpstr> </vt:lpstr>
      <vt:lpstr>  Участие в первом региональном социальном форуме  «Социальная работа сегодня. Вектор на активное долголетие»  </vt:lpstr>
      <vt:lpstr>Взаимодействие с организациями  здравоохранения, образования, перспективы развития  </vt:lpstr>
      <vt:lpstr>Слайд 19</vt:lpstr>
      <vt:lpstr>Слайд 20</vt:lpstr>
      <vt:lpstr>СПАСИБО  ЗА  ВНИМАНИЕ!</vt:lpstr>
    </vt:vector>
  </TitlesOfParts>
  <Company>gerontologicheskii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Слайды</dc:title>
  <dc:creator>Computer</dc:creator>
  <cp:lastModifiedBy>admin</cp:lastModifiedBy>
  <cp:revision>835</cp:revision>
  <cp:lastPrinted>2018-06-21T09:02:54Z</cp:lastPrinted>
  <dcterms:created xsi:type="dcterms:W3CDTF">2017-08-09T05:57:25Z</dcterms:created>
  <dcterms:modified xsi:type="dcterms:W3CDTF">2019-11-22T01:20:32Z</dcterms:modified>
</cp:coreProperties>
</file>