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4" r:id="rId2"/>
    <p:sldId id="329" r:id="rId3"/>
    <p:sldId id="822" r:id="rId4"/>
    <p:sldId id="841" r:id="rId5"/>
    <p:sldId id="266" r:id="rId6"/>
    <p:sldId id="429" r:id="rId7"/>
    <p:sldId id="823" r:id="rId8"/>
    <p:sldId id="824" r:id="rId9"/>
    <p:sldId id="468" r:id="rId10"/>
    <p:sldId id="825" r:id="rId11"/>
    <p:sldId id="348" r:id="rId12"/>
    <p:sldId id="350" r:id="rId13"/>
    <p:sldId id="349" r:id="rId14"/>
    <p:sldId id="437" r:id="rId15"/>
    <p:sldId id="410" r:id="rId16"/>
    <p:sldId id="436" r:id="rId17"/>
  </p:sldIdLst>
  <p:sldSz cx="12190413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115" autoAdjust="0"/>
    <p:restoredTop sz="82505" autoAdjust="0"/>
  </p:normalViewPr>
  <p:slideViewPr>
    <p:cSldViewPr>
      <p:cViewPr varScale="1">
        <p:scale>
          <a:sx n="60" d="100"/>
          <a:sy n="60" d="100"/>
        </p:scale>
        <p:origin x="-894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9EA478-BE03-4D8E-8AC4-39458E80A903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C73D95-C1DC-4AB1-A480-F04B21349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0768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9273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234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053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744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456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623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0180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A0407-EFAF-4C23-BF3C-6CFC6B57723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50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763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55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48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73D95-C1DC-4AB1-A480-F04B2134925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872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C7F7D-CAF9-4530-BE81-CC3BBF88CDAF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4F68-3AB5-440A-AC8F-D88621EEF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87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E6BDC-97C8-428F-A666-ABC17D3C484B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498EA-13A0-48D7-8160-3AECEC360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432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57BE-317F-4000-ABAD-E48F793006B9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8F8B-AE34-4C08-9B27-76CB985A8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5080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304" y="3933057"/>
            <a:ext cx="10361851" cy="85801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412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894162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200"/>
            <a:ext cx="10765585" cy="49971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051579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305" y="5229201"/>
            <a:ext cx="10361851" cy="10081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2453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56A2-1E15-499D-84F7-71E839C628B6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AA37-062D-4BDD-8C48-C258FF88E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564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72BC-6C36-4364-84AF-D8FF7FD83B1E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94EB-B0C7-4E76-9EA8-67AECC4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591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C59A8-4621-4D57-B2E0-4D8C8A9AAA6E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EB7A-21E8-4A7D-AD78-3667F1795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405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5A712-7D44-4A17-87C2-B743914BC58B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9DD0F-DEF4-4758-868E-9EE73AFB8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16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6219-9E9D-48EF-99A3-E6B575754C2F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A19C7-044F-4174-8CB0-3CFCDCF3F7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174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088E-B053-4600-BDD3-1C18CD582A2B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C73C-DD10-4BC0-80C4-9FF8A5A62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2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D919-7F2B-4AC5-B2D3-E6CC7DD5110C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FEDC-F63C-4B63-9DE7-D086FDE08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55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B51EE-ECBB-404F-B64B-EFB31BCC64A8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F380C-3E03-4198-ADDF-91E08640A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87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8BDA45-63E5-42A2-A860-26930A22AB64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66BF7B-8C31-4562-A7AB-6671207C9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  <p:sldLayoutId id="2147483698" r:id="rId13"/>
    <p:sldLayoutId id="2147483699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olesya.malikova@tzmo-global.com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siya.semenova@tzmo-global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hyperlink" Target="mailto:olesya.malikova@tzmo-globa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cap="small" dirty="0"/>
              <a:t/>
            </a:r>
            <a:br>
              <a:rPr lang="ru-RU" sz="2000" cap="small" dirty="0"/>
            </a:br>
            <a:r>
              <a:rPr lang="ru-RU" sz="1500" cap="small" dirty="0"/>
              <a:t>Докладчик: </a:t>
            </a:r>
            <a:r>
              <a:rPr lang="ru-RU" sz="1500" cap="small" dirty="0" smtClean="0"/>
              <a:t>Маликова  </a:t>
            </a:r>
            <a:r>
              <a:rPr lang="ru-RU" sz="1500" cap="small" dirty="0"/>
              <a:t>Олеся, медицинский представитель</a:t>
            </a:r>
            <a:r>
              <a:rPr lang="en-US" sz="2000" cap="small" dirty="0"/>
              <a:t/>
            </a:r>
            <a:br>
              <a:rPr lang="en-US" sz="2000" cap="small" dirty="0"/>
            </a:br>
            <a:r>
              <a:rPr lang="ru-RU" sz="2000" cap="small" dirty="0"/>
              <a:t/>
            </a:r>
            <a:br>
              <a:rPr lang="ru-RU" sz="2000" cap="small" dirty="0"/>
            </a:br>
            <a:r>
              <a:rPr lang="ru-RU" sz="1500" cap="small" dirty="0"/>
              <a:t>21 ноября 2019</a:t>
            </a:r>
          </a:p>
        </p:txBody>
      </p:sp>
      <p:pic>
        <p:nvPicPr>
          <p:cNvPr id="14" name="Picture 4" descr="C:\Users\wojtekz\Desktop\tzmo_tytulowa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5" y="620688"/>
            <a:ext cx="37116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9588" y="2757941"/>
            <a:ext cx="110582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Использование обучения в качестве мотивации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для сотрудников социальных учреждений.</a:t>
            </a:r>
          </a:p>
          <a:p>
            <a:pPr algn="ctr"/>
            <a:endParaRPr lang="ru-RU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10" y="204482"/>
            <a:ext cx="1958704" cy="1364848"/>
          </a:xfrm>
          <a:prstGeom prst="rect">
            <a:avLst/>
          </a:prstGeom>
        </p:spPr>
      </p:pic>
      <p:pic>
        <p:nvPicPr>
          <p:cNvPr id="6" name="Picture 3" descr="C:\Documents and Settings\pchromin\Ustawienia lokalne\Temporary Internet Files\Content.IE5\XA9PVEL4\MC900295991[1].wmf">
            <a:extLst>
              <a:ext uri="{FF2B5EF4-FFF2-40B4-BE49-F238E27FC236}">
                <a16:creationId xmlns="" xmlns:a16="http://schemas.microsoft.com/office/drawing/2014/main" id="{EC60691D-92E4-42CC-BA9E-C427B524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0" y="3653123"/>
            <a:ext cx="2952328" cy="320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531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58E4C2-0383-4760-A3B3-6F1FBF80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05" y="692697"/>
            <a:ext cx="8616293" cy="936103"/>
          </a:xfrm>
        </p:spPr>
        <p:txBody>
          <a:bodyPr/>
          <a:lstStyle/>
          <a:p>
            <a:r>
              <a:rPr lang="ru-RU" sz="25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</a:t>
            </a:r>
            <a:r>
              <a:rPr lang="ru-RU" sz="2000" b="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оптимизации расходов впитывающих изделий, в условиях </a:t>
            </a:r>
            <a:r>
              <a:rPr lang="ru-RU" sz="20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ограниченного</a:t>
            </a:r>
            <a:r>
              <a:rPr lang="ru-RU" sz="2000" b="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ADE176F-7E17-4855-9F3B-91C6C4CF689B}"/>
              </a:ext>
            </a:extLst>
          </p:cNvPr>
          <p:cNvSpPr/>
          <p:nvPr/>
        </p:nvSpPr>
        <p:spPr>
          <a:xfrm>
            <a:off x="910630" y="1484750"/>
            <a:ext cx="9001000" cy="2712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dirty="0">
                <a:cs typeface="Times New Roman" panose="02020603050405020304" pitchFamily="18" charset="0"/>
              </a:rPr>
              <a:t>МБУЗ ГКБ №12, г. Новосибирск.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Кемеровский областной хоспис, Кемеровская область.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Обской психоневрологический интернат, Новосибирская область.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Болотнинский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психоневрологический интернат, Новосибирская область.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143125" algn="l"/>
              </a:tabLst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Бердский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пансионат ветеранов труда им. М.И. Калинина, Новосибирская область.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214312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Успенский психоневрологический интернат, Новосибирская область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( в 2020 году)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MCj04247840000[1]">
            <a:extLst>
              <a:ext uri="{FF2B5EF4-FFF2-40B4-BE49-F238E27FC236}">
                <a16:creationId xmlns="" xmlns:a16="http://schemas.microsoft.com/office/drawing/2014/main" id="{0E7568E3-1E53-4580-8198-371ABB79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" y="4435475"/>
            <a:ext cx="26368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piotr.chrominski\AppData\Local\Microsoft\Windows\Temporary Internet Files\Content.IE5\ZKFD8K6J\thilakarathna-Computer[1].png">
            <a:extLst>
              <a:ext uri="{FF2B5EF4-FFF2-40B4-BE49-F238E27FC236}">
                <a16:creationId xmlns="" xmlns:a16="http://schemas.microsoft.com/office/drawing/2014/main" id="{3CFB73B7-32E5-47C2-8E36-B328FF54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58" y="4435474"/>
            <a:ext cx="352839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 descr="seniomat_logo.png">
            <a:extLst>
              <a:ext uri="{FF2B5EF4-FFF2-40B4-BE49-F238E27FC236}">
                <a16:creationId xmlns="" xmlns:a16="http://schemas.microsoft.com/office/drawing/2014/main" id="{E25D4D9F-ADB4-4895-B7B4-C4201740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86" y="4590503"/>
            <a:ext cx="3024336" cy="157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295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ytuł 5">
            <a:extLst>
              <a:ext uri="{FF2B5EF4-FFF2-40B4-BE49-F238E27FC236}">
                <a16:creationId xmlns="" xmlns:a16="http://schemas.microsoft.com/office/drawing/2014/main" id="{DE892B48-8DBA-4205-9BC6-4BC981EF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65" y="344890"/>
            <a:ext cx="8228528" cy="899995"/>
          </a:xfrm>
        </p:spPr>
        <p:txBody>
          <a:bodyPr/>
          <a:lstStyle/>
          <a:p>
            <a:pPr eaLnBrk="1" hangingPunct="1"/>
            <a:r>
              <a:rPr lang="ru-RU" altLang="pl-PL" sz="2900" b="1"/>
              <a:t>Что дает введение телемедицины и оптимизации?</a:t>
            </a:r>
            <a:endParaRPr lang="pl-PL" altLang="pl-PL" sz="2900" b="1"/>
          </a:p>
        </p:txBody>
      </p:sp>
      <p:sp>
        <p:nvSpPr>
          <p:cNvPr id="31746" name="Symbol zastępczy zawartości 6">
            <a:extLst>
              <a:ext uri="{FF2B5EF4-FFF2-40B4-BE49-F238E27FC236}">
                <a16:creationId xmlns="" xmlns:a16="http://schemas.microsoft.com/office/drawing/2014/main" id="{81890DC4-1C9A-4FF8-BC9E-8BDB75BF99B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7139" y="938538"/>
            <a:ext cx="8228528" cy="4936482"/>
          </a:xfrm>
        </p:spPr>
        <p:txBody>
          <a:bodyPr/>
          <a:lstStyle/>
          <a:p>
            <a:pPr eaLnBrk="1" hangingPunct="1"/>
            <a:endParaRPr lang="ru-RU" altLang="pl-PL" dirty="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ru-RU" alt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Комфорт пациента:</a:t>
            </a:r>
          </a:p>
          <a:p>
            <a:pPr eaLnBrk="1" hangingPunct="1"/>
            <a:endParaRPr lang="ru-RU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без протеканий</a:t>
            </a: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без раздражений</a:t>
            </a: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сохранение и продолжение социальной активности</a:t>
            </a: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3" descr="C:\Documents and Settings\ahutek\Ustawienia lokalne\Temporary Internet Files\Content.IE5\7KYL1KLD\MP900423046[1].jpg">
            <a:extLst>
              <a:ext uri="{FF2B5EF4-FFF2-40B4-BE49-F238E27FC236}">
                <a16:creationId xmlns="" xmlns:a16="http://schemas.microsoft.com/office/drawing/2014/main" id="{EFEC8F1F-8066-445C-89C2-4E274D11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954" y="1232186"/>
            <a:ext cx="2679351" cy="5307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ytuł 1">
            <a:extLst>
              <a:ext uri="{FF2B5EF4-FFF2-40B4-BE49-F238E27FC236}">
                <a16:creationId xmlns="" xmlns:a16="http://schemas.microsoft.com/office/drawing/2014/main" id="{95E83E16-9863-4D13-8544-A3E325B4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94" y="251239"/>
            <a:ext cx="8228528" cy="899996"/>
          </a:xfrm>
        </p:spPr>
        <p:txBody>
          <a:bodyPr/>
          <a:lstStyle/>
          <a:p>
            <a:r>
              <a:rPr lang="ru-RU" altLang="pl-PL" sz="2900" b="1"/>
              <a:t>Что дает введение телемедицины и оптимизации?</a:t>
            </a:r>
            <a:endParaRPr lang="pl-PL" altLang="pl-PL" sz="2900" b="1"/>
          </a:p>
        </p:txBody>
      </p:sp>
      <p:sp>
        <p:nvSpPr>
          <p:cNvPr id="33794" name="Symbol zastępczy zawartości 2">
            <a:extLst>
              <a:ext uri="{FF2B5EF4-FFF2-40B4-BE49-F238E27FC236}">
                <a16:creationId xmlns="" xmlns:a16="http://schemas.microsoft.com/office/drawing/2014/main" id="{D1BAB11B-596F-41CE-ABC0-60F628297D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50590" y="1340768"/>
            <a:ext cx="8228528" cy="2253011"/>
          </a:xfrm>
        </p:spPr>
        <p:txBody>
          <a:bodyPr/>
          <a:lstStyle/>
          <a:p>
            <a:pPr eaLnBrk="1" hangingPunct="1"/>
            <a:endParaRPr lang="pl-PL" altLang="pl-PL" dirty="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ru-RU" altLang="pl-PL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Экономия денежных средств:</a:t>
            </a:r>
            <a:endParaRPr lang="pl-PL" altLang="pl-P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затрат на стирку белья: 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ru-RU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стиральный порошок, вода, электроэнергия.</a:t>
            </a:r>
            <a:endParaRPr lang="ru-RU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затрат на лечение повреждений кожи-пролежни.</a:t>
            </a:r>
          </a:p>
          <a:p>
            <a:pPr eaLnBrk="1" hangingPunct="1"/>
            <a:endParaRPr lang="ru-RU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затрат на впитывающие изделия </a:t>
            </a:r>
          </a:p>
        </p:txBody>
      </p:sp>
      <p:pic>
        <p:nvPicPr>
          <p:cNvPr id="33795" name="Picture 5" descr="MCj04247840000[1]">
            <a:extLst>
              <a:ext uri="{FF2B5EF4-FFF2-40B4-BE49-F238E27FC236}">
                <a16:creationId xmlns="" xmlns:a16="http://schemas.microsoft.com/office/drawing/2014/main" id="{07F1A45F-5B19-43EF-863C-037E08F9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574" y="1948056"/>
            <a:ext cx="2636495" cy="242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6">
            <a:extLst>
              <a:ext uri="{FF2B5EF4-FFF2-40B4-BE49-F238E27FC236}">
                <a16:creationId xmlns="" xmlns:a16="http://schemas.microsoft.com/office/drawing/2014/main" id="{74DD5787-3CFA-4665-9ECD-A918D886A074}"/>
              </a:ext>
            </a:extLst>
          </p:cNvPr>
          <p:cNvSpPr txBox="1">
            <a:spLocks/>
          </p:cNvSpPr>
          <p:nvPr/>
        </p:nvSpPr>
        <p:spPr bwMode="auto">
          <a:xfrm>
            <a:off x="912694" y="4776812"/>
            <a:ext cx="469807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altLang="pl-PL" dirty="0"/>
          </a:p>
          <a:p>
            <a:pPr>
              <a:buFont typeface="Wingdings 3" panose="05040102010807070707" pitchFamily="18" charset="2"/>
              <a:buNone/>
            </a:pPr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ytuł 1">
            <a:extLst>
              <a:ext uri="{FF2B5EF4-FFF2-40B4-BE49-F238E27FC236}">
                <a16:creationId xmlns="" xmlns:a16="http://schemas.microsoft.com/office/drawing/2014/main" id="{2E1F5263-CA69-4A5E-9A24-F2D67DDD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106" y="181398"/>
            <a:ext cx="8228528" cy="899996"/>
          </a:xfrm>
        </p:spPr>
        <p:txBody>
          <a:bodyPr/>
          <a:lstStyle/>
          <a:p>
            <a:r>
              <a:rPr lang="ru-RU" altLang="pl-PL" sz="2900" b="1"/>
              <a:t>Что дает введение телемедицины и оптимизации?</a:t>
            </a:r>
            <a:endParaRPr lang="pl-PL" altLang="pl-PL" sz="2900" b="1"/>
          </a:p>
        </p:txBody>
      </p:sp>
      <p:sp>
        <p:nvSpPr>
          <p:cNvPr id="32770" name="Symbol zastępczy zawartości 2">
            <a:extLst>
              <a:ext uri="{FF2B5EF4-FFF2-40B4-BE49-F238E27FC236}">
                <a16:creationId xmlns="" xmlns:a16="http://schemas.microsoft.com/office/drawing/2014/main" id="{C822A2BF-D0C4-44B0-95EE-E2D9597D67C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90472" y="933775"/>
            <a:ext cx="8517102" cy="4671405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endParaRPr lang="ru-RU" altLang="pl-PL" dirty="0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ru-RU" alt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Комфорт медицинского персонала:</a:t>
            </a:r>
            <a:endParaRPr lang="pl-PL" altLang="pl-P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3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экономия времени</a:t>
            </a: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уменьшение трудозатрат медицинских работников</a:t>
            </a:r>
          </a:p>
          <a:p>
            <a:pPr eaLnBrk="1" hangingPunct="1"/>
            <a:endParaRPr lang="pl-PL" alt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pl-PL" dirty="0">
                <a:latin typeface="Arial" panose="020B0604020202020204" pitchFamily="34" charset="0"/>
                <a:cs typeface="Arial" panose="020B0604020202020204" pitchFamily="34" charset="0"/>
              </a:rPr>
              <a:t>робота с довольным пациентом</a:t>
            </a: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5" descr="C:\Documents and Settings\ahutek\Ustawienia lokalne\Temporary Internet Files\Content.IE5\JC8FK6XF\MP900409080[1].jpg">
            <a:extLst>
              <a:ext uri="{FF2B5EF4-FFF2-40B4-BE49-F238E27FC236}">
                <a16:creationId xmlns="" xmlns:a16="http://schemas.microsoft.com/office/drawing/2014/main" id="{18F2DFA0-1E12-4410-BB9A-7F959AFB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58" y="1700808"/>
            <a:ext cx="2476178" cy="7212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2960" y="37066"/>
            <a:ext cx="1067284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 cap="all" dirty="0">
                <a:solidFill>
                  <a:srgbClr val="000066"/>
                </a:solidFill>
                <a:latin typeface="Century Gothic" pitchFamily="34" charset="0"/>
              </a:rPr>
              <a:t>Публикации (печатные издания в профессиональной литературе) </a:t>
            </a:r>
          </a:p>
          <a:p>
            <a:pPr algn="ctr" eaLnBrk="0" hangingPunct="0"/>
            <a:endParaRPr lang="ru-RU" sz="2400" b="1" cap="all" dirty="0">
              <a:solidFill>
                <a:srgbClr val="000066"/>
              </a:solidFill>
              <a:latin typeface="Century Gothic" pitchFamily="34" charset="0"/>
            </a:endParaRPr>
          </a:p>
          <a:p>
            <a:pPr eaLnBrk="0" hangingPunct="0"/>
            <a:endParaRPr lang="en-US" sz="1600" dirty="0">
              <a:solidFill>
                <a:srgbClr val="0000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50" name="Picture 2" descr="http://cdn.seni.ru/media/ru/thumbnail/gazetka_ru_86cfd854b9ef6de73e4f7aa2eae4a9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97" y="2458010"/>
            <a:ext cx="1762125" cy="2505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.seni.ru/media/thumbnail/FORUM_11_b4de7c12f3b12e337fb0bb36b4901c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" y="962025"/>
            <a:ext cx="1762125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seni.ru/media/thumbnail/FORUM_15_b4de7c12f3b12e337fb0bb36b4901c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00" y="951627"/>
            <a:ext cx="1762125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dn.seni.ru/media/thumbnail/FORUM_13_b4de7c12f3b12e337fb0bb36b4901c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0" y="4648678"/>
            <a:ext cx="1762125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dn.seni.ru/media/thumbnail/FORUM_12_b4de7c12f3b12e337fb0bb36b4901ca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70" y="4299572"/>
            <a:ext cx="1762125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4E65BB87-02FF-4286-BD2F-267E2E4A8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6759292"/>
              </p:ext>
            </p:extLst>
          </p:nvPr>
        </p:nvGraphicFramePr>
        <p:xfrm>
          <a:off x="5061355" y="1772816"/>
          <a:ext cx="7122293" cy="5041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6099">
                  <a:extLst>
                    <a:ext uri="{9D8B030D-6E8A-4147-A177-3AD203B41FA5}">
                      <a16:colId xmlns="" xmlns:a16="http://schemas.microsoft.com/office/drawing/2014/main" val="3108955246"/>
                    </a:ext>
                  </a:extLst>
                </a:gridCol>
                <a:gridCol w="3741665">
                  <a:extLst>
                    <a:ext uri="{9D8B030D-6E8A-4147-A177-3AD203B41FA5}">
                      <a16:colId xmlns="" xmlns:a16="http://schemas.microsoft.com/office/drawing/2014/main" val="1957260995"/>
                    </a:ext>
                  </a:extLst>
                </a:gridCol>
                <a:gridCol w="114529">
                  <a:extLst>
                    <a:ext uri="{9D8B030D-6E8A-4147-A177-3AD203B41FA5}">
                      <a16:colId xmlns="" xmlns:a16="http://schemas.microsoft.com/office/drawing/2014/main" val="2220742785"/>
                    </a:ext>
                  </a:extLst>
                </a:gridCol>
              </a:tblGrid>
              <a:tr h="448636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>
                          <a:effectLst/>
                        </a:rPr>
                        <a:t>Гериатрия и геронтология.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ctr"/>
                      <a:endParaRPr lang="ru-RU" sz="1500" b="1" i="1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Особенности ухода за пожилыми пациентами.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2224511"/>
                  </a:ext>
                </a:extLst>
              </a:tr>
              <a:tr h="448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Деменция: диагностика и лечение.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4785870"/>
                  </a:ext>
                </a:extLst>
              </a:tr>
              <a:tr h="668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Психологические аспекты заботы о пожилых пациентах.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6465364"/>
                  </a:ext>
                </a:extLst>
              </a:tr>
              <a:tr h="448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Сестринское дело в гериатрии.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8565770"/>
                  </a:ext>
                </a:extLst>
              </a:tr>
              <a:tr h="577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Мультидисциплинарная команда в гериатрии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270248"/>
                  </a:ext>
                </a:extLst>
              </a:tr>
              <a:tr h="65227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ru-RU" sz="1500" b="1" u="none" strike="noStrike" dirty="0">
                          <a:effectLst/>
                        </a:rPr>
                        <a:t>Медицинская реабилитация.</a:t>
                      </a:r>
                    </a:p>
                    <a:p>
                      <a:pPr algn="l" rtl="0" fontAlgn="ctr"/>
                      <a:endParaRPr lang="ru-RU" sz="1500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Статьи принимаются до 15 декабря 2019. выход журнала 1 марта </a:t>
                      </a:r>
                      <a:r>
                        <a:rPr lang="ru-RU" sz="15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2020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e-mail: 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olesya.malikova@tzmo-global.com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Маликова Олеся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 8-961-710-5687</a:t>
                      </a:r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ctr"/>
                      <a:endParaRPr lang="ru-RU" sz="1500" u="none" strike="noStrike" dirty="0">
                        <a:effectLst/>
                      </a:endParaRPr>
                    </a:p>
                    <a:p>
                      <a:pPr algn="l" rtl="0" fontAlgn="ctr"/>
                      <a:endParaRPr lang="ru-RU" sz="15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Новейшие медицинские методики реабилитации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766898"/>
                  </a:ext>
                </a:extLst>
              </a:tr>
              <a:tr h="37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Реабилитация после инсульта и инфаркта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7490187"/>
                  </a:ext>
                </a:extLst>
              </a:tr>
              <a:tr h="668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Социально-психологическая реабилитация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1085461"/>
                  </a:ext>
                </a:extLst>
              </a:tr>
              <a:tr h="489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Виды и особенности программ реабилитации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8847026"/>
                  </a:ext>
                </a:extLst>
              </a:tr>
              <a:tr h="3261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Реабилитации инвалидов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 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80216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0399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8947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FF0000"/>
                </a:solidFill>
              </a:rPr>
              <a:t>Здесь может появиться Ваш опыт</a:t>
            </a:r>
            <a:r>
              <a:rPr lang="ru-RU" sz="3600" dirty="0" smtClean="0">
                <a:solidFill>
                  <a:srgbClr val="FF0000"/>
                </a:solidFill>
              </a:rPr>
              <a:t>!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Сайт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FF0000"/>
                </a:solidFill>
              </a:rPr>
              <a:t>журнала в электронном варианте 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WWW SENI.RU</a:t>
            </a:r>
            <a:r>
              <a:rPr lang="ru-RU" sz="3600" dirty="0" smtClean="0">
                <a:solidFill>
                  <a:srgbClr val="FF0000"/>
                </a:solidFill>
              </a:rPr>
              <a:t> далее в раздел для специалистов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708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54646" y="2492896"/>
            <a:ext cx="10361851" cy="3312368"/>
          </a:xfrm>
        </p:spPr>
        <p:txBody>
          <a:bodyPr/>
          <a:lstStyle/>
          <a:p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Благодарим за доверие и выражаем надежду на сотрудничество!</a:t>
            </a:r>
            <a:b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32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                                                 </a:t>
            </a:r>
            <a:r>
              <a:rPr lang="ru-RU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ru-RU" sz="2800" i="1" dirty="0">
                <a:solidFill>
                  <a:srgbClr val="2F2E6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28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ru-RU" sz="2800" i="1" dirty="0">
                <a:solidFill>
                  <a:srgbClr val="2F2E6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endParaRPr lang="ru-RU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1DCC9C-FAE0-4ABA-832F-F1F915D3E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0520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630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b="1" dirty="0">
                <a:solidFill>
                  <a:srgbClr val="8DA5F3"/>
                </a:solidFill>
              </a:rPr>
              <a:t>ЦЕЛЬ МОЕЙ </a:t>
            </a:r>
            <a:r>
              <a:rPr lang="ru-RU" sz="2300" b="1" dirty="0" smtClean="0">
                <a:solidFill>
                  <a:srgbClr val="8DA5F3"/>
                </a:solidFill>
              </a:rPr>
              <a:t>ПРЕЗЕНТАЦИИ</a:t>
            </a:r>
            <a:r>
              <a:rPr lang="ru-RU" b="1" dirty="0">
                <a:solidFill>
                  <a:srgbClr val="6C9AE6"/>
                </a:solidFill>
              </a:rPr>
              <a:t/>
            </a:r>
            <a:br>
              <a:rPr lang="ru-RU" b="1" dirty="0">
                <a:solidFill>
                  <a:srgbClr val="6C9AE6"/>
                </a:solidFill>
              </a:rPr>
            </a:br>
            <a:endParaRPr lang="ru-RU" sz="2800" i="1" dirty="0">
              <a:solidFill>
                <a:srgbClr val="6C9AE6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622" y="1628800"/>
            <a:ext cx="9649072" cy="5112568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Цель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- подготовка грамотных специалистов по уходу за пожилыми и тяжелобольными людьми на европейском уровне с использованием прогрессивных образовательных методик.</a:t>
            </a:r>
          </a:p>
          <a:p>
            <a:pPr marL="0" indent="0">
              <a:buNone/>
            </a:pPr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Формат обучения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– теоретические лекции, тренинги, мастер-классы, круглые столы и клинические демонстрации.</a:t>
            </a:r>
          </a:p>
          <a:p>
            <a:pPr marL="0" indent="0">
              <a:buNone/>
            </a:pPr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На семинарах рассматриваются вопросы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технологии,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связанные  с гигиеническим уходом при недержании мочи, правильным уходом за тяжелобольным человеком, профилактикой пролежней, лечение хронических, длительно незаживающих ран, первая помощь в неотложных ситуациях, безопасное перемещение пациента с элементами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кинестетики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, психологические аспекты в работе с тяжелобольными родственниками.</a:t>
            </a:r>
          </a:p>
          <a:p>
            <a:pPr marL="0" indent="0">
              <a:buNone/>
            </a:pPr>
            <a:r>
              <a:rPr lang="ru-RU" sz="2000" u="sng" dirty="0">
                <a:solidFill>
                  <a:schemeClr val="tx2">
                    <a:lumMod val="75000"/>
                  </a:schemeClr>
                </a:solidFill>
              </a:rPr>
              <a:t>Аудитория: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специалисты социальных служб, средний, младший медицинский персонал ЛПУ, ПНИ, домов-интернатов, хосписов,  психологи. </a:t>
            </a:r>
            <a:endParaRPr lang="ru-RU" sz="2000" u="sng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465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03165" y="23813"/>
            <a:ext cx="81523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Образование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141686" y="980727"/>
            <a:ext cx="3208483" cy="2397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1200" dirty="0"/>
              <a:t>Образовательные учреждения:  Медицинский университет, Медицинский колледж</a:t>
            </a:r>
          </a:p>
          <a:p>
            <a:pPr algn="ctr"/>
            <a:r>
              <a:rPr lang="ru-RU" sz="1200" dirty="0"/>
              <a:t>Практическая медицина:</a:t>
            </a:r>
          </a:p>
          <a:p>
            <a:pPr algn="ctr"/>
            <a:r>
              <a:rPr lang="ru-RU" sz="1200" dirty="0"/>
              <a:t>Отделения паллиативного ухода</a:t>
            </a:r>
          </a:p>
          <a:p>
            <a:pPr algn="ctr"/>
            <a:r>
              <a:rPr lang="ru-RU" sz="1200" dirty="0"/>
              <a:t>Лечебно-профилактические учреждения</a:t>
            </a:r>
          </a:p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604696" y="4424123"/>
            <a:ext cx="2750730" cy="2066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  <a:p>
            <a:pPr algn="ctr"/>
            <a:r>
              <a:rPr lang="ru-RU" sz="1400" dirty="0"/>
              <a:t>Социальные учреждения: </a:t>
            </a:r>
            <a:r>
              <a:rPr lang="ru-RU" sz="1400" dirty="0" err="1"/>
              <a:t>психо</a:t>
            </a:r>
            <a:r>
              <a:rPr lang="ru-RU" sz="1400" dirty="0"/>
              <a:t>-неврологические интернаты, </a:t>
            </a:r>
          </a:p>
          <a:p>
            <a:pPr algn="ctr"/>
            <a:r>
              <a:rPr lang="ru-RU" sz="1400" dirty="0"/>
              <a:t>КЦСОН, общественные организации, Волонтерские службы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175326" y="4293096"/>
            <a:ext cx="2555442" cy="2197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Семья</a:t>
            </a:r>
          </a:p>
        </p:txBody>
      </p:sp>
      <p:sp>
        <p:nvSpPr>
          <p:cNvPr id="8" name="Овал 7"/>
          <p:cNvSpPr/>
          <p:nvPr/>
        </p:nvSpPr>
        <p:spPr>
          <a:xfrm>
            <a:off x="3737752" y="3000372"/>
            <a:ext cx="4429156" cy="3308311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20354098">
            <a:off x="4630919" y="3622376"/>
            <a:ext cx="2159959" cy="2057371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230931"/>
              </a:avLst>
            </a:prstTxWarp>
            <a:spAutoFit/>
          </a:bodyPr>
          <a:lstStyle/>
          <a:p>
            <a:r>
              <a:rPr lang="ru-RU" sz="2800" dirty="0"/>
              <a:t>Европейский центр долгосрочной опеки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4809323" y="4193861"/>
            <a:ext cx="171451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пациент</a:t>
            </a:r>
          </a:p>
        </p:txBody>
      </p:sp>
    </p:spTree>
    <p:extLst>
      <p:ext uri="{BB962C8B-B14F-4D97-AF65-F5344CB8AC3E}">
        <p14:creationId xmlns="" xmlns:p14="http://schemas.microsoft.com/office/powerpoint/2010/main" val="180689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D7730A-CE05-4F16-95E1-A32490BA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758" y="284494"/>
            <a:ext cx="6707088" cy="1143000"/>
          </a:xfrm>
        </p:spPr>
        <p:txBody>
          <a:bodyPr/>
          <a:lstStyle/>
          <a:p>
            <a:r>
              <a:rPr lang="ru-RU" sz="2300" b="1" dirty="0">
                <a:solidFill>
                  <a:srgbClr val="8DA5F3"/>
                </a:solidFill>
              </a:rPr>
              <a:t>Итоги 2019г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FCE31FC-CBD3-4255-A616-05E9E239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75" y="3429000"/>
            <a:ext cx="3115983" cy="21581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F42377-1636-4D60-9429-FB1DC8695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054" y="3457505"/>
            <a:ext cx="2213040" cy="1115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C56381-98A1-465C-A428-8657250F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504" y="3451409"/>
            <a:ext cx="2030143" cy="1121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9E58744-1CC9-46CF-9E80-AB97A46B8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055" y="4774188"/>
            <a:ext cx="2213039" cy="1280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FCA8AFE-EEB3-4819-8936-33D087524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505" y="4800896"/>
            <a:ext cx="2030144" cy="12863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0F3D5E-695A-40BC-9F0B-97F13E11A3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369" y="1697578"/>
            <a:ext cx="1313563" cy="1709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D48C1EA-E8D3-435B-ABA6-B4D3BF66A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073" y="1551422"/>
            <a:ext cx="938865" cy="256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03E8145-E242-4ADF-A31D-7587A903A3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996" y="1800323"/>
            <a:ext cx="2030144" cy="1003498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E740810A-05B1-4182-BE36-979FBBBA4F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766924" y="1443676"/>
            <a:ext cx="4249280" cy="2103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73184E6-1D92-4D72-9E5A-148B4BF71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1106" y="3451409"/>
            <a:ext cx="2502976" cy="21581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198C84E-A0D0-46B4-8902-3249A4AAB97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927" y="1697578"/>
            <a:ext cx="1313563" cy="1709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8343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1560" y="2603418"/>
            <a:ext cx="138582" cy="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9" tIns="34294" rIns="68589" bIns="3429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31560" y="2603418"/>
            <a:ext cx="138582" cy="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9" tIns="34294" rIns="68589" bIns="3429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51A764B-4E23-40B6-BB45-C287D82620F8}"/>
              </a:ext>
            </a:extLst>
          </p:cNvPr>
          <p:cNvSpPr txBox="1">
            <a:spLocks/>
          </p:cNvSpPr>
          <p:nvPr/>
        </p:nvSpPr>
        <p:spPr bwMode="auto">
          <a:xfrm>
            <a:off x="1530859" y="404664"/>
            <a:ext cx="6707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>
                <a:solidFill>
                  <a:srgbClr val="6C9AE6"/>
                </a:solidFill>
              </a:rPr>
              <a:t>Педагогический состав ЕЦДО</a:t>
            </a:r>
            <a:endParaRPr lang="ru-RU" sz="23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E6778933-0040-484E-B981-58BDE17B3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7367153"/>
              </p:ext>
            </p:extLst>
          </p:nvPr>
        </p:nvGraphicFramePr>
        <p:xfrm>
          <a:off x="1530861" y="1547664"/>
          <a:ext cx="9128694" cy="5253833"/>
        </p:xfrm>
        <a:graphic>
          <a:graphicData uri="http://schemas.openxmlformats.org/drawingml/2006/table">
            <a:tbl>
              <a:tblPr firstRow="1" firstCol="1" bandRow="1"/>
              <a:tblGrid>
                <a:gridCol w="1692177">
                  <a:extLst>
                    <a:ext uri="{9D8B030D-6E8A-4147-A177-3AD203B41FA5}">
                      <a16:colId xmlns="" xmlns:a16="http://schemas.microsoft.com/office/drawing/2014/main" val="666176219"/>
                    </a:ext>
                  </a:extLst>
                </a:gridCol>
                <a:gridCol w="1831179">
                  <a:extLst>
                    <a:ext uri="{9D8B030D-6E8A-4147-A177-3AD203B41FA5}">
                      <a16:colId xmlns="" xmlns:a16="http://schemas.microsoft.com/office/drawing/2014/main" val="208565955"/>
                    </a:ext>
                  </a:extLst>
                </a:gridCol>
                <a:gridCol w="2653092">
                  <a:extLst>
                    <a:ext uri="{9D8B030D-6E8A-4147-A177-3AD203B41FA5}">
                      <a16:colId xmlns="" xmlns:a16="http://schemas.microsoft.com/office/drawing/2014/main" val="575723151"/>
                    </a:ext>
                  </a:extLst>
                </a:gridCol>
                <a:gridCol w="2952246">
                  <a:extLst>
                    <a:ext uri="{9D8B030D-6E8A-4147-A177-3AD203B41FA5}">
                      <a16:colId xmlns="" xmlns:a16="http://schemas.microsoft.com/office/drawing/2014/main" val="2748718353"/>
                    </a:ext>
                  </a:extLst>
                </a:gridCol>
              </a:tblGrid>
              <a:tr h="5126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Фото преподавателей </a:t>
                      </a: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преподавателя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преподаваемой дисциплины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Должность преподавателя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7066359"/>
                  </a:ext>
                </a:extLst>
              </a:tr>
              <a:tr h="6591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Татьяна Кошкина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Первая доврачебная помощь в неотложных ситуациях.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отдела обучения и внутреннего аудита.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6034444"/>
                  </a:ext>
                </a:extLst>
              </a:tr>
              <a:tr h="6591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 Кан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Психологические аспекты в работе с тяжелобольным человеком и его родственниками. Профессиональное выгорание.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fontAlgn="base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Клинический психолог, преподаватель психологии</a:t>
                      </a: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8843426"/>
                  </a:ext>
                </a:extLst>
              </a:tr>
              <a:tr h="787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Александровна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Березикова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 ухода за тяжелобольным пациентом. Психологическая помощь тяжелобольным пациентам.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рактикующий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врач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0281762"/>
                  </a:ext>
                </a:extLst>
              </a:tr>
              <a:tr h="5994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Николаевна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Выговская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Гигиенический уход. Лечение и профилактика хронических ран.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Врач-методист Центра паллиативной помощи (Москва), специалист по уходу за тяжелыми больными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5559062"/>
                  </a:ext>
                </a:extLst>
              </a:tr>
              <a:tr h="651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Малгожата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Емиоло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Профилактика и лечение хронических ран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Главный врач Центра лечебного и паллиативного ухода г. Кольбушова Польша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3758100"/>
                  </a:ext>
                </a:extLst>
              </a:tr>
              <a:tr h="6560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</a:t>
                      </a:r>
                      <a:r>
                        <a:rPr lang="ru-RU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Кривенькая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Безопасное перемещение тяжелобольного.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Медицинская сестра Патронажной службы «</a:t>
                      </a:r>
                      <a:r>
                        <a:rPr lang="ru-RU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Каритас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15634111"/>
                  </a:ext>
                </a:extLst>
              </a:tr>
              <a:tr h="727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 Хромински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 ухода за тяжелобольным пациентом. Внедрение проекта оптимизации абсорбирующих изделий в медицинские учреждения.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Эксперт Европейского Центра долгосрочной опеки при поддержке TZMO 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Польша, магистр физиотерапии, дипломированный групповой тренер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4" marR="473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5405585"/>
                  </a:ext>
                </a:extLst>
              </a:tr>
            </a:tbl>
          </a:graphicData>
        </a:graphic>
      </p:graphicFrame>
      <p:pic>
        <p:nvPicPr>
          <p:cNvPr id="10" name="Рисунок 9" descr="https://kuzdrav.ru/upload/iblock/98c/98cc87da94cabcdd7d0f9a8366231ef1.jpg">
            <a:extLst>
              <a:ext uri="{FF2B5EF4-FFF2-40B4-BE49-F238E27FC236}">
                <a16:creationId xmlns="" xmlns:a16="http://schemas.microsoft.com/office/drawing/2014/main" id="{392357C8-4173-4AE3-AABC-8D5DDC7160F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11683" b="24503"/>
          <a:stretch/>
        </p:blipFill>
        <p:spPr bwMode="auto">
          <a:xfrm>
            <a:off x="2487928" y="3444643"/>
            <a:ext cx="693826" cy="592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5FA77F5-A7CB-4B1B-A077-87E19EDF99D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67212" y="2112284"/>
            <a:ext cx="693826" cy="5449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0172A59-C5B4-49F3-A772-9E5F965897BB}"/>
              </a:ext>
            </a:extLst>
          </p:cNvPr>
          <p:cNvPicPr/>
          <p:nvPr/>
        </p:nvPicPr>
        <p:blipFill rotWithShape="1">
          <a:blip r:embed="rId5" cstate="print"/>
          <a:srcRect t="3684" r="3202" b="11339"/>
          <a:stretch/>
        </p:blipFill>
        <p:spPr bwMode="auto">
          <a:xfrm>
            <a:off x="2507284" y="4793100"/>
            <a:ext cx="693826" cy="561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0F27394-474A-4E7E-8091-8DCF7B328876}"/>
              </a:ext>
            </a:extLst>
          </p:cNvPr>
          <p:cNvPicPr/>
          <p:nvPr/>
        </p:nvPicPr>
        <p:blipFill rotWithShape="1">
          <a:blip r:embed="rId6" cstate="print"/>
          <a:srcRect t="6243" r="15094" b="22291"/>
          <a:stretch/>
        </p:blipFill>
        <p:spPr bwMode="auto">
          <a:xfrm>
            <a:off x="1607723" y="5512325"/>
            <a:ext cx="693826" cy="544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C1A5C5C-6BBF-4A7D-AEBC-3236C43E8FD2}"/>
              </a:ext>
            </a:extLst>
          </p:cNvPr>
          <p:cNvPicPr/>
          <p:nvPr/>
        </p:nvPicPr>
        <p:blipFill rotWithShape="1">
          <a:blip r:embed="rId7" cstate="print"/>
          <a:srcRect l="10746" r="6758"/>
          <a:stretch/>
        </p:blipFill>
        <p:spPr bwMode="auto">
          <a:xfrm>
            <a:off x="2507933" y="6094456"/>
            <a:ext cx="693826" cy="631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B6ECDB5-2D26-4258-A724-2F472EEFDA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46734" y="4174580"/>
            <a:ext cx="565810" cy="592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89EE9A-C922-4508-97EE-3A177DF5EAA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6690" y="2741921"/>
            <a:ext cx="693826" cy="544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879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03165" y="23813"/>
            <a:ext cx="81523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Образование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96" y="1316720"/>
            <a:ext cx="63983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Программа состоится из 5 основных модулей: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- Психологические аспекты в работе 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с тяжелобольным/родственниками.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- Первая доврачебная помощь в неотложных ситуациях.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- Безопасное перемещение пациента.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	- Гигиенический уход.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- Лечение и профилактика хронических ран. 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416896" y="1934906"/>
            <a:ext cx="731425" cy="1216152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30068" y="3589427"/>
            <a:ext cx="731425" cy="1216152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313659" y="4838342"/>
            <a:ext cx="731425" cy="1216152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5206" y="1316720"/>
            <a:ext cx="5544617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Формы обучения: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-очная форма (8,16, 24, 72 часа)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-организация выездных школ (на местах учреждений)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предоставление обучающих залов для совместного обучения.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                                                                                                                                                 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организация обучения в группах (до 15 человек),          а также возможность индивидуального обучения.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25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4" y="3954786"/>
            <a:ext cx="4824536" cy="289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737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03EC95-57C2-4996-AFCB-3F190B05C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04" y="476672"/>
            <a:ext cx="10361851" cy="5832647"/>
          </a:xfrm>
        </p:spPr>
        <p:txBody>
          <a:bodyPr/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КРАТКОЕ СОДЕРЖАНИЕ МОДУЛЕЙ: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Модуль №1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Психологические аспекты в работе С тяжелобольным/родственниками: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</a:t>
            </a:r>
            <a:r>
              <a:rPr lang="ru-RU" sz="1200" b="0" dirty="0"/>
              <a:t>Профилактика синдрома эмоционального выгорания.</a:t>
            </a:r>
            <a:br>
              <a:rPr lang="ru-RU" sz="1200" b="0" dirty="0"/>
            </a:br>
            <a:r>
              <a:rPr lang="ru-RU" sz="1200" b="0" dirty="0"/>
              <a:t>-Психологические аспекты ухода за тяжелобольным пациентом. </a:t>
            </a:r>
            <a:br>
              <a:rPr lang="ru-RU" sz="1200" b="0" dirty="0"/>
            </a:br>
            <a:r>
              <a:rPr lang="ru-RU" sz="1200" b="0" dirty="0"/>
              <a:t>-Практические упражнения</a:t>
            </a:r>
            <a:br>
              <a:rPr lang="ru-RU" sz="1200" b="0" dirty="0"/>
            </a:b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Модуль №2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</a:b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Первая доврачебная помощь в неотложных ситуациях</a:t>
            </a: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1200" b="0" dirty="0"/>
              <a:t>Нормативная документация. Готовность к чрезвычайной ситуации. Собственная безопасность на месте происшествия. Вызов экстренных служб. Приёмы экстренной эвакуации пострадавших из зоны опасности. Алгоритм оценки состояния пострадавшего.</a:t>
            </a:r>
            <a:br>
              <a:rPr lang="ru-RU" sz="1200" b="0" dirty="0"/>
            </a:br>
            <a:r>
              <a:rPr lang="ru-RU" sz="1200" b="0" dirty="0"/>
              <a:t>Оказание неотложной помощи (практика) при: сердечном приступе и инсульте, отсутствии сознания, остановке дыхания и остановке сердца (реанимация), судорожных припадках, удушье инородным телом, утоплении.</a:t>
            </a:r>
            <a:br>
              <a:rPr lang="ru-RU" sz="1200" b="0" dirty="0"/>
            </a:b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Модуль №3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</a:b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Безопасное перемещение пациента</a:t>
            </a:r>
            <a:b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</a:br>
            <a:r>
              <a:rPr lang="ru-RU" sz="1200" b="0" dirty="0"/>
              <a:t>Актуальность обучения правильному перемещению. Риски, связанные с перемещением вручную. Практика пересаживания (выдвигание пациента к краю сидения). Правильное позиционирование в положении на спине горизонтально и на возвышенном изголовье.</a:t>
            </a:r>
            <a:br>
              <a:rPr lang="ru-RU" sz="1200" b="0" dirty="0"/>
            </a:br>
            <a:r>
              <a:rPr lang="ru-RU" sz="1200" b="0" dirty="0"/>
              <a:t>Практика перемещения пациентов к изголовью с применением скользящего рукава. Правила безопасного перемещения пациентов. Оборудование для перемещения.</a:t>
            </a:r>
            <a:br>
              <a:rPr lang="ru-RU" sz="1200" b="0" dirty="0"/>
            </a:br>
            <a:r>
              <a:rPr lang="ru-RU" sz="1200" b="0" dirty="0"/>
              <a:t>Правильное позиционирование на боку. Практика перемещения пациентов с боку на бок с использованием скользящего рукава. Практика позиционирования на боку. Техника перевода в положение сидя на кровати со спущенными ногами. Практика пересаживания пациента по кровати.</a:t>
            </a:r>
            <a:br>
              <a:rPr lang="ru-RU" sz="1200" b="0" dirty="0"/>
            </a:br>
            <a:r>
              <a:rPr lang="ru-RU" sz="1200" b="0" dirty="0"/>
              <a:t>Демонстрация техник пересаживания под прямым углом (например, с кровати на прикроватное кресло или прикроватный туалет и обратно.</a:t>
            </a:r>
            <a:br>
              <a:rPr lang="ru-RU" sz="1200" b="0" dirty="0"/>
            </a:br>
            <a:r>
              <a:rPr lang="ru-RU" sz="1200" b="0" dirty="0"/>
              <a:t/>
            </a:r>
            <a:br>
              <a:rPr lang="ru-RU" sz="1200" b="0" dirty="0"/>
            </a:br>
            <a:endParaRPr lang="ru-RU" sz="1200" b="0" dirty="0"/>
          </a:p>
        </p:txBody>
      </p:sp>
    </p:spTree>
    <p:extLst>
      <p:ext uri="{BB962C8B-B14F-4D97-AF65-F5344CB8AC3E}">
        <p14:creationId xmlns="" xmlns:p14="http://schemas.microsoft.com/office/powerpoint/2010/main" val="298471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0F4874-0ED9-4537-BECE-FBDC960F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04" y="908720"/>
            <a:ext cx="10361851" cy="5328591"/>
          </a:xfrm>
        </p:spPr>
        <p:txBody>
          <a:bodyPr/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КРАТКОЕ СОДЕРЖАНИЕ МОДУЛЕЙ: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Модуль №4</a:t>
            </a: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</a:b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Гигиенический уход</a:t>
            </a: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</a:br>
            <a:r>
              <a:rPr lang="ru-RU" sz="1200" b="0" dirty="0"/>
              <a:t>Принципы ухода за тяжелобольным или пожилым человеком. Особенности ухода за кожей в пожилом возрасте. Нормативная документация.</a:t>
            </a:r>
            <a:br>
              <a:rPr lang="ru-RU" sz="1200" b="0" dirty="0"/>
            </a:br>
            <a:r>
              <a:rPr lang="ru-RU" sz="1200" b="0" dirty="0"/>
              <a:t>Правила подготовки пациента к гигиеническим мероприятиям. Последовательность действий при проведении гигиенической обработке тела пациента (практика).</a:t>
            </a:r>
            <a:br>
              <a:rPr lang="ru-RU" sz="1200" b="0" dirty="0"/>
            </a:br>
            <a:r>
              <a:rPr lang="ru-RU" sz="1200" b="0" dirty="0"/>
              <a:t>Современные косметические средства в профилактике пролежней. Степень недержания. Последовательность действий при проведении гигиенической обработке тела пациента (практика).</a:t>
            </a:r>
            <a:br>
              <a:rPr lang="ru-RU" sz="1200" b="0" dirty="0"/>
            </a:br>
            <a:r>
              <a:rPr lang="ru-RU" sz="1200" b="0" dirty="0"/>
              <a:t>Организация питания. Кормление тяжелобольных пациентов</a:t>
            </a:r>
            <a:br>
              <a:rPr lang="ru-RU" sz="1200" b="0" dirty="0"/>
            </a:br>
            <a:r>
              <a:rPr lang="ru-RU" sz="1200" b="0" dirty="0"/>
              <a:t/>
            </a:r>
            <a:br>
              <a:rPr lang="ru-RU" sz="1200" b="0" dirty="0"/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Модуль №5</a:t>
            </a:r>
            <a:r>
              <a:rPr lang="ru-RU" b="0" dirty="0"/>
              <a:t/>
            </a:r>
            <a:br>
              <a:rPr lang="ru-RU" b="0" dirty="0"/>
            </a:b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Лечение и профилактика хронических ран.</a:t>
            </a:r>
            <a:r>
              <a:rPr lang="ru-RU" b="0" dirty="0"/>
              <a:t/>
            </a:r>
            <a:br>
              <a:rPr lang="ru-RU" b="0" dirty="0"/>
            </a:br>
            <a:r>
              <a:rPr lang="ru-RU" sz="1200" b="0" dirty="0"/>
              <a:t>Профилактика заболеваний связанных с длительным постельным режимом. Нормативная документация по профилактике пролежней. Тромбозы. Бинты. Отработка навыков наложения</a:t>
            </a:r>
            <a:br>
              <a:rPr lang="ru-RU" sz="1200" b="0" dirty="0"/>
            </a:br>
            <a:r>
              <a:rPr lang="ru-RU" sz="1200" b="0" dirty="0"/>
              <a:t>Профилактика контрактур. Современные технологии в работе с хроническими ранами с использованием современных перевязочных средств. Отработка навыков наложения современных повязок (практика).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493D9F-A851-4082-9A32-1DA1EFA4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4797152"/>
            <a:ext cx="11855847" cy="2060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003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1000108"/>
            <a:ext cx="8941620" cy="571504"/>
          </a:xfrm>
        </p:spPr>
        <p:txBody>
          <a:bodyPr/>
          <a:lstStyle/>
          <a:p>
            <a:r>
              <a:rPr lang="en-US" sz="3600" b="1" dirty="0">
                <a:solidFill>
                  <a:srgbClr val="2404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http://ecdo-russia.ru</a:t>
            </a:r>
            <a:r>
              <a:rPr lang="en-US" sz="3600" b="1" dirty="0" smtClean="0">
                <a:solidFill>
                  <a:srgbClr val="2404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3600" b="1" dirty="0" smtClean="0">
                <a:solidFill>
                  <a:srgbClr val="2404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2404E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dirty="0">
              <a:solidFill>
                <a:srgbClr val="2404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600" dirty="0" smtClean="0"/>
              <a:t>Руководитель отдела по работе с                                                                                        Медицинский представитель  по                  </a:t>
            </a:r>
            <a:br>
              <a:rPr lang="ru-RU" sz="1600" dirty="0" smtClean="0"/>
            </a:br>
            <a:r>
              <a:rPr lang="ru-RU" sz="1600" dirty="0" smtClean="0"/>
              <a:t>учреждениями Долгосрочной опеки                                                                                   Кемеровской области </a:t>
            </a:r>
          </a:p>
          <a:p>
            <a:r>
              <a:rPr lang="ru-RU" sz="1600" dirty="0" smtClean="0"/>
              <a:t> Семенова Анастасия                                                                                                                Маликова Олеся </a:t>
            </a:r>
          </a:p>
          <a:p>
            <a:r>
              <a:rPr lang="ru-RU" sz="1600" dirty="0" smtClean="0"/>
              <a:t> Тел.: +7 (383) 373 18 01 </a:t>
            </a:r>
            <a:r>
              <a:rPr lang="ru-RU" sz="1600" dirty="0" err="1" smtClean="0"/>
              <a:t>доб</a:t>
            </a:r>
            <a:r>
              <a:rPr lang="ru-RU" sz="1600" dirty="0" smtClean="0"/>
              <a:t>. 3020                                                                                         тел. 8-961-710-5687</a:t>
            </a:r>
            <a:br>
              <a:rPr lang="ru-RU" sz="1600" dirty="0" smtClean="0"/>
            </a:br>
            <a:r>
              <a:rPr lang="ru-RU" sz="1600" dirty="0" err="1" smtClean="0"/>
              <a:t>Моб</a:t>
            </a:r>
            <a:r>
              <a:rPr lang="ru-RU" sz="1600" dirty="0" smtClean="0"/>
              <a:t>. тел.: +7 (903) 076-04-44</a:t>
            </a:r>
            <a:br>
              <a:rPr lang="ru-RU" sz="1600" dirty="0" smtClean="0"/>
            </a:br>
            <a:r>
              <a:rPr lang="ru-RU" sz="1600" dirty="0" err="1" smtClean="0"/>
              <a:t>e-mail</a:t>
            </a:r>
            <a:r>
              <a:rPr lang="ru-RU" sz="1600" dirty="0" smtClean="0"/>
              <a:t>:</a:t>
            </a:r>
            <a:r>
              <a:rPr lang="en-US" sz="1600" dirty="0" smtClean="0">
                <a:hlinkClick r:id="rId3"/>
              </a:rPr>
              <a:t>anastasiya.semenova@tzmo-global.com</a:t>
            </a:r>
            <a:r>
              <a:rPr lang="ru-RU" sz="1600" dirty="0" smtClean="0"/>
              <a:t>                                                              </a:t>
            </a:r>
            <a:r>
              <a:rPr lang="en-US" sz="1600" dirty="0" smtClean="0"/>
              <a:t>e-mail: </a:t>
            </a:r>
            <a:r>
              <a:rPr lang="en-US" sz="1600" dirty="0" smtClean="0">
                <a:hlinkClick r:id="rId4"/>
              </a:rPr>
              <a:t>olesya.malikova@tzmo-global.com</a:t>
            </a:r>
            <a:r>
              <a:rPr lang="ru-RU" sz="1600" dirty="0" smtClean="0"/>
              <a:t>                                                              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15" b="6176"/>
          <a:stretch/>
        </p:blipFill>
        <p:spPr bwMode="auto">
          <a:xfrm>
            <a:off x="815307" y="3357562"/>
            <a:ext cx="10137683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36447398"/>
      </p:ext>
    </p:extLst>
  </p:cSld>
  <p:clrMapOvr>
    <a:masterClrMapping/>
  </p:clrMapOvr>
</p:sld>
</file>

<file path=ppt/theme/theme1.xml><?xml version="1.0" encoding="utf-8"?>
<a:theme xmlns:a="http://schemas.openxmlformats.org/drawingml/2006/main" name="TZMO_33,86x19,0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TZMO_33,86x19,05</Template>
  <TotalTime>12404</TotalTime>
  <Words>587</Words>
  <Application>Microsoft Office PowerPoint</Application>
  <PresentationFormat>Произвольный</PresentationFormat>
  <Paragraphs>174</Paragraphs>
  <Slides>16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TZMO_33,86x19,05</vt:lpstr>
      <vt:lpstr>     Докладчик: Маликова  Олеся, медицинский представитель  21 ноября 2019</vt:lpstr>
      <vt:lpstr>ЦЕЛЬ МОЕЙ ПРЕЗЕНТАЦИИ </vt:lpstr>
      <vt:lpstr>Слайд 3</vt:lpstr>
      <vt:lpstr>Итоги 2019г</vt:lpstr>
      <vt:lpstr>Слайд 5</vt:lpstr>
      <vt:lpstr>Слайд 6</vt:lpstr>
      <vt:lpstr>КРАТКОЕ СОДЕРЖАНИЕ МОДУЛЕЙ:  Модуль №1  Психологические аспекты в работе С тяжелобольным/родственниками: -Профилактика синдрома эмоционального выгорания. -Психологические аспекты ухода за тяжелобольным пациентом.  -Практические упражнения  Модуль №2 Первая доврачебная помощь в неотложных ситуациях Нормативная документация. Готовность к чрезвычайной ситуации. Собственная безопасность на месте происшествия. Вызов экстренных служб. Приёмы экстренной эвакуации пострадавших из зоны опасности. Алгоритм оценки состояния пострадавшего. Оказание неотложной помощи (практика) при: сердечном приступе и инсульте, отсутствии сознания, остановке дыхания и остановке сердца (реанимация), судорожных припадках, удушье инородным телом, утоплении.  Модуль №3 Безопасное перемещение пациента Актуальность обучения правильному перемещению. Риски, связанные с перемещением вручную. Практика пересаживания (выдвигание пациента к краю сидения). Правильное позиционирование в положении на спине горизонтально и на возвышенном изголовье. Практика перемещения пациентов к изголовью с применением скользящего рукава. Правила безопасного перемещения пациентов. Оборудование для перемещения. Правильное позиционирование на боку. Практика перемещения пациентов с боку на бок с использованием скользящего рукава. Практика позиционирования на боку. Техника перевода в положение сидя на кровати со спущенными ногами. Практика пересаживания пациента по кровати. Демонстрация техник пересаживания под прямым углом (например, с кровати на прикроватное кресло или прикроватный туалет и обратно.  </vt:lpstr>
      <vt:lpstr>КРАТКОЕ СОДЕРЖАНИЕ МОДУЛЕЙ: Модуль №4 Гигиенический уход Принципы ухода за тяжелобольным или пожилым человеком. Особенности ухода за кожей в пожилом возрасте. Нормативная документация. Правила подготовки пациента к гигиеническим мероприятиям. Последовательность действий при проведении гигиенической обработке тела пациента (практика). Современные косметические средства в профилактике пролежней. Степень недержания. Последовательность действий при проведении гигиенической обработке тела пациента (практика). Организация питания. Кормление тяжелобольных пациентов  Модуль №5 Лечение и профилактика хронических ран. Профилактика заболеваний связанных с длительным постельным режимом. Нормативная документация по профилактике пролежней. Тромбозы. Бинты. Отработка навыков наложения Профилактика контрактур. Современные технологии в работе с хроническими ранами с использованием современных перевязочных средств. Отработка навыков наложения современных повязок (практика). </vt:lpstr>
      <vt:lpstr>http://ecdo-russia.ru/   </vt:lpstr>
      <vt:lpstr>Проект: оптимизации расходов впитывающих изделий, в условиях ограниченного бюджета </vt:lpstr>
      <vt:lpstr>Что дает введение телемедицины и оптимизации?</vt:lpstr>
      <vt:lpstr>Что дает введение телемедицины и оптимизации?</vt:lpstr>
      <vt:lpstr>Что дает введение телемедицины и оптимизации?</vt:lpstr>
      <vt:lpstr>Слайд 14</vt:lpstr>
      <vt:lpstr>Здесь может появиться Ваш опыт! Сайт  журнала в электронном варианте   WWW SENI.RU далее в раздел для специалистов</vt:lpstr>
      <vt:lpstr> Благодарим за доверие и выражаем надежду на сотрудничество!                                   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Gabriela Kazmierczak</dc:creator>
  <cp:lastModifiedBy>malikova_o</cp:lastModifiedBy>
  <cp:revision>499</cp:revision>
  <cp:lastPrinted>2017-11-20T09:51:38Z</cp:lastPrinted>
  <dcterms:created xsi:type="dcterms:W3CDTF">2017-03-22T13:08:48Z</dcterms:created>
  <dcterms:modified xsi:type="dcterms:W3CDTF">2019-11-20T15:59:45Z</dcterms:modified>
</cp:coreProperties>
</file>