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65" r:id="rId3"/>
    <p:sldId id="286" r:id="rId4"/>
    <p:sldId id="279" r:id="rId5"/>
    <p:sldId id="284" r:id="rId6"/>
    <p:sldId id="275" r:id="rId7"/>
    <p:sldId id="288" r:id="rId8"/>
    <p:sldId id="289" r:id="rId9"/>
    <p:sldId id="290" r:id="rId10"/>
    <p:sldId id="291" r:id="rId11"/>
    <p:sldId id="292" r:id="rId12"/>
    <p:sldId id="293" r:id="rId13"/>
    <p:sldId id="295" r:id="rId14"/>
    <p:sldId id="294" r:id="rId15"/>
    <p:sldId id="269" r:id="rId16"/>
    <p:sldId id="271" r:id="rId17"/>
    <p:sldId id="274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9900"/>
    <a:srgbClr val="FF9966"/>
    <a:srgbClr val="6666FF"/>
    <a:srgbClr val="9966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A68CD-A257-4646-B8B4-9E606805C9A6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6141F-9404-4B32-A21E-F87490C75D1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Аккумулирование информации о гражданах, нуждающихся в долговременном уходе</a:t>
          </a:r>
          <a:endParaRPr lang="ru-RU" sz="1400" dirty="0"/>
        </a:p>
      </dgm:t>
    </dgm:pt>
    <dgm:pt modelId="{C54C13FA-156A-433A-BB6E-C3780755D8C7}" type="parTrans" cxnId="{927BAE6E-837E-467B-A627-8391FC78F091}">
      <dgm:prSet/>
      <dgm:spPr/>
      <dgm:t>
        <a:bodyPr/>
        <a:lstStyle/>
        <a:p>
          <a:endParaRPr lang="ru-RU"/>
        </a:p>
      </dgm:t>
    </dgm:pt>
    <dgm:pt modelId="{1C599F54-E271-4AD0-8AF5-F61A5AAA2508}" type="sibTrans" cxnId="{927BAE6E-837E-467B-A627-8391FC78F091}">
      <dgm:prSet/>
      <dgm:spPr/>
      <dgm:t>
        <a:bodyPr/>
        <a:lstStyle/>
        <a:p>
          <a:endParaRPr lang="ru-RU"/>
        </a:p>
      </dgm:t>
    </dgm:pt>
    <dgm:pt modelId="{00FB47A4-43DA-4B62-B5E4-B6D67B3B0B2A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Межведомственный обмен информацией о гражданах, нуждающихся в долговременном уходе</a:t>
          </a:r>
          <a:endParaRPr lang="ru-RU" sz="1400" dirty="0"/>
        </a:p>
      </dgm:t>
    </dgm:pt>
    <dgm:pt modelId="{76FD7FB8-2145-4FA3-A6E3-63019169B97E}" type="parTrans" cxnId="{B982BDD5-B3A9-4202-B33E-82C8C9F93C0E}">
      <dgm:prSet/>
      <dgm:spPr/>
      <dgm:t>
        <a:bodyPr/>
        <a:lstStyle/>
        <a:p>
          <a:endParaRPr lang="ru-RU"/>
        </a:p>
      </dgm:t>
    </dgm:pt>
    <dgm:pt modelId="{7D3E59B0-6C1D-4241-8149-93ED997EC4BF}" type="sibTrans" cxnId="{B982BDD5-B3A9-4202-B33E-82C8C9F93C0E}">
      <dgm:prSet/>
      <dgm:spPr/>
      <dgm:t>
        <a:bodyPr/>
        <a:lstStyle/>
        <a:p>
          <a:endParaRPr lang="ru-RU"/>
        </a:p>
      </dgm:t>
    </dgm:pt>
    <dgm:pt modelId="{E796587B-9646-49FC-A504-FEE920912DB1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Автоматизированное формирование отчетных форм</a:t>
          </a:r>
          <a:endParaRPr lang="ru-RU" sz="1400" dirty="0"/>
        </a:p>
      </dgm:t>
    </dgm:pt>
    <dgm:pt modelId="{01B8A936-8E58-4193-AD40-02DDFC1F1003}" type="parTrans" cxnId="{055CC78C-97B2-48D4-9F60-634716D4F5D1}">
      <dgm:prSet/>
      <dgm:spPr/>
      <dgm:t>
        <a:bodyPr/>
        <a:lstStyle/>
        <a:p>
          <a:endParaRPr lang="ru-RU"/>
        </a:p>
      </dgm:t>
    </dgm:pt>
    <dgm:pt modelId="{DB0C2A0E-1D77-4443-ACAF-1CC036AC3A34}" type="sibTrans" cxnId="{055CC78C-97B2-48D4-9F60-634716D4F5D1}">
      <dgm:prSet/>
      <dgm:spPr/>
      <dgm:t>
        <a:bodyPr/>
        <a:lstStyle/>
        <a:p>
          <a:endParaRPr lang="ru-RU"/>
        </a:p>
      </dgm:t>
    </dgm:pt>
    <dgm:pt modelId="{3D1B1249-C39A-45EA-BB80-E21014B30738}">
      <dgm:prSet phldrT="[Текст]" custT="1"/>
      <dgm:spPr/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оказания гражданам пожилого возраста и инвалидам услуг в рамках долговременного ухода</a:t>
          </a:r>
          <a:endParaRPr lang="ru-RU" sz="1400" dirty="0"/>
        </a:p>
      </dgm:t>
    </dgm:pt>
    <dgm:pt modelId="{58D7540B-4093-40C5-BE3A-4D8B5DB40249}" type="parTrans" cxnId="{0364E088-D6BF-4195-BE7B-8D67F574A73A}">
      <dgm:prSet/>
      <dgm:spPr/>
      <dgm:t>
        <a:bodyPr/>
        <a:lstStyle/>
        <a:p>
          <a:endParaRPr lang="ru-RU"/>
        </a:p>
      </dgm:t>
    </dgm:pt>
    <dgm:pt modelId="{6EBA47DC-46C7-4576-926C-59456945FD99}" type="sibTrans" cxnId="{0364E088-D6BF-4195-BE7B-8D67F574A73A}">
      <dgm:prSet/>
      <dgm:spPr/>
      <dgm:t>
        <a:bodyPr/>
        <a:lstStyle/>
        <a:p>
          <a:endParaRPr lang="ru-RU"/>
        </a:p>
      </dgm:t>
    </dgm:pt>
    <dgm:pt modelId="{AFC994E0-A463-4F46-80DE-6BAFD6474B03}" type="pres">
      <dgm:prSet presAssocID="{046A68CD-A257-4646-B8B4-9E606805C9A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314524-80B6-449E-B15C-254868CA4C68}" type="pres">
      <dgm:prSet presAssocID="{85C6141F-9404-4B32-A21E-F87490C75D18}" presName="parentLin" presStyleCnt="0"/>
      <dgm:spPr/>
    </dgm:pt>
    <dgm:pt modelId="{49384A0E-E922-420F-91B0-FF3BF86714FB}" type="pres">
      <dgm:prSet presAssocID="{85C6141F-9404-4B32-A21E-F87490C75D1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F9EA898-9DF4-48CC-82B4-DD8389A32A76}" type="pres">
      <dgm:prSet presAssocID="{85C6141F-9404-4B32-A21E-F87490C75D18}" presName="parentText" presStyleLbl="node1" presStyleIdx="0" presStyleCnt="4" custScaleX="106427" custScaleY="145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6FB6-73F0-4DD0-9154-84472B680E80}" type="pres">
      <dgm:prSet presAssocID="{85C6141F-9404-4B32-A21E-F87490C75D18}" presName="negativeSpace" presStyleCnt="0"/>
      <dgm:spPr/>
    </dgm:pt>
    <dgm:pt modelId="{0A699E23-EAF6-499D-90E3-073A241CD076}" type="pres">
      <dgm:prSet presAssocID="{85C6141F-9404-4B32-A21E-F87490C75D18}" presName="childText" presStyleLbl="conFgAcc1" presStyleIdx="0" presStyleCnt="4" custLinFactNeighborY="-11968">
        <dgm:presLayoutVars>
          <dgm:bulletEnabled val="1"/>
        </dgm:presLayoutVars>
      </dgm:prSet>
      <dgm:spPr/>
    </dgm:pt>
    <dgm:pt modelId="{F01EBE52-5DBC-46C2-A1C3-6D6FAF45286F}" type="pres">
      <dgm:prSet presAssocID="{1C599F54-E271-4AD0-8AF5-F61A5AAA2508}" presName="spaceBetweenRectangles" presStyleCnt="0"/>
      <dgm:spPr/>
    </dgm:pt>
    <dgm:pt modelId="{CF8D83A4-D3C1-41E3-A3A0-6BBD72CEA49E}" type="pres">
      <dgm:prSet presAssocID="{00FB47A4-43DA-4B62-B5E4-B6D67B3B0B2A}" presName="parentLin" presStyleCnt="0"/>
      <dgm:spPr/>
    </dgm:pt>
    <dgm:pt modelId="{221699E1-3EDA-482B-8538-525C4EEE901D}" type="pres">
      <dgm:prSet presAssocID="{00FB47A4-43DA-4B62-B5E4-B6D67B3B0B2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536D93F-6B61-4F3F-99BB-944F0242B7F5}" type="pres">
      <dgm:prSet presAssocID="{00FB47A4-43DA-4B62-B5E4-B6D67B3B0B2A}" presName="parentText" presStyleLbl="node1" presStyleIdx="1" presStyleCnt="4" custScaleX="106427" custScaleY="149198" custLinFactNeighborX="2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72807-EB0B-4C65-AACE-6EA6EA84C018}" type="pres">
      <dgm:prSet presAssocID="{00FB47A4-43DA-4B62-B5E4-B6D67B3B0B2A}" presName="negativeSpace" presStyleCnt="0"/>
      <dgm:spPr/>
    </dgm:pt>
    <dgm:pt modelId="{6E3327A4-42EB-4EDE-8996-2D100CEB84C5}" type="pres">
      <dgm:prSet presAssocID="{00FB47A4-43DA-4B62-B5E4-B6D67B3B0B2A}" presName="childText" presStyleLbl="conFgAcc1" presStyleIdx="1" presStyleCnt="4">
        <dgm:presLayoutVars>
          <dgm:bulletEnabled val="1"/>
        </dgm:presLayoutVars>
      </dgm:prSet>
      <dgm:spPr/>
    </dgm:pt>
    <dgm:pt modelId="{D5373F67-CEA1-4798-AFDE-7E16B17E49FE}" type="pres">
      <dgm:prSet presAssocID="{7D3E59B0-6C1D-4241-8149-93ED997EC4BF}" presName="spaceBetweenRectangles" presStyleCnt="0"/>
      <dgm:spPr/>
    </dgm:pt>
    <dgm:pt modelId="{4E635563-C703-4337-A429-F6C567A42D27}" type="pres">
      <dgm:prSet presAssocID="{E796587B-9646-49FC-A504-FEE920912DB1}" presName="parentLin" presStyleCnt="0"/>
      <dgm:spPr/>
    </dgm:pt>
    <dgm:pt modelId="{E07C120D-51EC-4E1A-91D3-9322BAF97CAC}" type="pres">
      <dgm:prSet presAssocID="{E796587B-9646-49FC-A504-FEE920912DB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F6E650B4-6C07-4D60-A1A1-C40F2E52643F}" type="pres">
      <dgm:prSet presAssocID="{E796587B-9646-49FC-A504-FEE920912DB1}" presName="parentText" presStyleLbl="node1" presStyleIdx="2" presStyleCnt="4" custScaleX="106884" custScaleY="109959" custLinFactNeighborX="18802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305D2-9318-4593-A3E9-A3A54BF69389}" type="pres">
      <dgm:prSet presAssocID="{E796587B-9646-49FC-A504-FEE920912DB1}" presName="negativeSpace" presStyleCnt="0"/>
      <dgm:spPr/>
    </dgm:pt>
    <dgm:pt modelId="{CA0342C7-1278-469D-91E9-6A9D29F3A691}" type="pres">
      <dgm:prSet presAssocID="{E796587B-9646-49FC-A504-FEE920912DB1}" presName="childText" presStyleLbl="conFgAcc1" presStyleIdx="2" presStyleCnt="4">
        <dgm:presLayoutVars>
          <dgm:bulletEnabled val="1"/>
        </dgm:presLayoutVars>
      </dgm:prSet>
      <dgm:spPr/>
    </dgm:pt>
    <dgm:pt modelId="{6B3F195D-88FC-4606-9E9F-978433887647}" type="pres">
      <dgm:prSet presAssocID="{DB0C2A0E-1D77-4443-ACAF-1CC036AC3A34}" presName="spaceBetweenRectangles" presStyleCnt="0"/>
      <dgm:spPr/>
    </dgm:pt>
    <dgm:pt modelId="{67D10B2E-70F2-4744-99C5-DE5FA94F878B}" type="pres">
      <dgm:prSet presAssocID="{3D1B1249-C39A-45EA-BB80-E21014B30738}" presName="parentLin" presStyleCnt="0"/>
      <dgm:spPr/>
    </dgm:pt>
    <dgm:pt modelId="{15788ACA-0143-4A71-9D49-E6A82C123BFE}" type="pres">
      <dgm:prSet presAssocID="{3D1B1249-C39A-45EA-BB80-E21014B30738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2FF7FF9-0402-4430-BBAB-46E5E7697B78}" type="pres">
      <dgm:prSet presAssocID="{3D1B1249-C39A-45EA-BB80-E21014B30738}" presName="parentText" presStyleLbl="node1" presStyleIdx="3" presStyleCnt="4" custScaleX="116320" custScaleY="1633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80996-34B5-4E54-8E7C-0ABA8296E96C}" type="pres">
      <dgm:prSet presAssocID="{3D1B1249-C39A-45EA-BB80-E21014B30738}" presName="negativeSpace" presStyleCnt="0"/>
      <dgm:spPr/>
    </dgm:pt>
    <dgm:pt modelId="{9EB91E0A-7D35-4ED3-8D47-F2F0ECE4AA6B}" type="pres">
      <dgm:prSet presAssocID="{3D1B1249-C39A-45EA-BB80-E21014B307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0787AF-7BBD-49A6-A97C-821B748AD477}" type="presOf" srcId="{00FB47A4-43DA-4B62-B5E4-B6D67B3B0B2A}" destId="{221699E1-3EDA-482B-8538-525C4EEE901D}" srcOrd="0" destOrd="0" presId="urn:microsoft.com/office/officeart/2005/8/layout/list1"/>
    <dgm:cxn modelId="{0364E088-D6BF-4195-BE7B-8D67F574A73A}" srcId="{046A68CD-A257-4646-B8B4-9E606805C9A6}" destId="{3D1B1249-C39A-45EA-BB80-E21014B30738}" srcOrd="3" destOrd="0" parTransId="{58D7540B-4093-40C5-BE3A-4D8B5DB40249}" sibTransId="{6EBA47DC-46C7-4576-926C-59456945FD99}"/>
    <dgm:cxn modelId="{927BAE6E-837E-467B-A627-8391FC78F091}" srcId="{046A68CD-A257-4646-B8B4-9E606805C9A6}" destId="{85C6141F-9404-4B32-A21E-F87490C75D18}" srcOrd="0" destOrd="0" parTransId="{C54C13FA-156A-433A-BB6E-C3780755D8C7}" sibTransId="{1C599F54-E271-4AD0-8AF5-F61A5AAA2508}"/>
    <dgm:cxn modelId="{D6EA4C09-C9FD-41BC-A033-FA2641B88A9A}" type="presOf" srcId="{85C6141F-9404-4B32-A21E-F87490C75D18}" destId="{49384A0E-E922-420F-91B0-FF3BF86714FB}" srcOrd="0" destOrd="0" presId="urn:microsoft.com/office/officeart/2005/8/layout/list1"/>
    <dgm:cxn modelId="{B95DBE3D-D958-4F31-AA0B-F0764AE3B983}" type="presOf" srcId="{E796587B-9646-49FC-A504-FEE920912DB1}" destId="{F6E650B4-6C07-4D60-A1A1-C40F2E52643F}" srcOrd="1" destOrd="0" presId="urn:microsoft.com/office/officeart/2005/8/layout/list1"/>
    <dgm:cxn modelId="{9D6F9C95-699A-435B-843B-86226BC96629}" type="presOf" srcId="{3D1B1249-C39A-45EA-BB80-E21014B30738}" destId="{D2FF7FF9-0402-4430-BBAB-46E5E7697B78}" srcOrd="1" destOrd="0" presId="urn:microsoft.com/office/officeart/2005/8/layout/list1"/>
    <dgm:cxn modelId="{18772499-C62A-4C0F-8992-1AB0B89E9B15}" type="presOf" srcId="{85C6141F-9404-4B32-A21E-F87490C75D18}" destId="{3F9EA898-9DF4-48CC-82B4-DD8389A32A76}" srcOrd="1" destOrd="0" presId="urn:microsoft.com/office/officeart/2005/8/layout/list1"/>
    <dgm:cxn modelId="{860274EA-946C-4074-A3FB-3B6EA35CA55D}" type="presOf" srcId="{046A68CD-A257-4646-B8B4-9E606805C9A6}" destId="{AFC994E0-A463-4F46-80DE-6BAFD6474B03}" srcOrd="0" destOrd="0" presId="urn:microsoft.com/office/officeart/2005/8/layout/list1"/>
    <dgm:cxn modelId="{055CC78C-97B2-48D4-9F60-634716D4F5D1}" srcId="{046A68CD-A257-4646-B8B4-9E606805C9A6}" destId="{E796587B-9646-49FC-A504-FEE920912DB1}" srcOrd="2" destOrd="0" parTransId="{01B8A936-8E58-4193-AD40-02DDFC1F1003}" sibTransId="{DB0C2A0E-1D77-4443-ACAF-1CC036AC3A34}"/>
    <dgm:cxn modelId="{52D4B299-2886-4EE9-A6BF-B215D7F88793}" type="presOf" srcId="{3D1B1249-C39A-45EA-BB80-E21014B30738}" destId="{15788ACA-0143-4A71-9D49-E6A82C123BFE}" srcOrd="0" destOrd="0" presId="urn:microsoft.com/office/officeart/2005/8/layout/list1"/>
    <dgm:cxn modelId="{3C43125C-3272-42F8-A257-E809D24169F9}" type="presOf" srcId="{E796587B-9646-49FC-A504-FEE920912DB1}" destId="{E07C120D-51EC-4E1A-91D3-9322BAF97CAC}" srcOrd="0" destOrd="0" presId="urn:microsoft.com/office/officeart/2005/8/layout/list1"/>
    <dgm:cxn modelId="{4396C02B-CC75-4716-B12A-F7CB6444CB94}" type="presOf" srcId="{00FB47A4-43DA-4B62-B5E4-B6D67B3B0B2A}" destId="{0536D93F-6B61-4F3F-99BB-944F0242B7F5}" srcOrd="1" destOrd="0" presId="urn:microsoft.com/office/officeart/2005/8/layout/list1"/>
    <dgm:cxn modelId="{B982BDD5-B3A9-4202-B33E-82C8C9F93C0E}" srcId="{046A68CD-A257-4646-B8B4-9E606805C9A6}" destId="{00FB47A4-43DA-4B62-B5E4-B6D67B3B0B2A}" srcOrd="1" destOrd="0" parTransId="{76FD7FB8-2145-4FA3-A6E3-63019169B97E}" sibTransId="{7D3E59B0-6C1D-4241-8149-93ED997EC4BF}"/>
    <dgm:cxn modelId="{7777E746-A6E3-473D-9BB3-BF0976F33A25}" type="presParOf" srcId="{AFC994E0-A463-4F46-80DE-6BAFD6474B03}" destId="{7B314524-80B6-449E-B15C-254868CA4C68}" srcOrd="0" destOrd="0" presId="urn:microsoft.com/office/officeart/2005/8/layout/list1"/>
    <dgm:cxn modelId="{24F212F3-4828-4F16-BF99-A576A0E35DD2}" type="presParOf" srcId="{7B314524-80B6-449E-B15C-254868CA4C68}" destId="{49384A0E-E922-420F-91B0-FF3BF86714FB}" srcOrd="0" destOrd="0" presId="urn:microsoft.com/office/officeart/2005/8/layout/list1"/>
    <dgm:cxn modelId="{23F635F2-1785-456C-B637-629F8F2D05D5}" type="presParOf" srcId="{7B314524-80B6-449E-B15C-254868CA4C68}" destId="{3F9EA898-9DF4-48CC-82B4-DD8389A32A76}" srcOrd="1" destOrd="0" presId="urn:microsoft.com/office/officeart/2005/8/layout/list1"/>
    <dgm:cxn modelId="{67BA2C49-921B-47A7-83E4-F4327DF92793}" type="presParOf" srcId="{AFC994E0-A463-4F46-80DE-6BAFD6474B03}" destId="{A5DF6FB6-73F0-4DD0-9154-84472B680E80}" srcOrd="1" destOrd="0" presId="urn:microsoft.com/office/officeart/2005/8/layout/list1"/>
    <dgm:cxn modelId="{71E7E9A9-80C7-46A0-8C9F-CEDE44E48208}" type="presParOf" srcId="{AFC994E0-A463-4F46-80DE-6BAFD6474B03}" destId="{0A699E23-EAF6-499D-90E3-073A241CD076}" srcOrd="2" destOrd="0" presId="urn:microsoft.com/office/officeart/2005/8/layout/list1"/>
    <dgm:cxn modelId="{2EC515AC-EB8A-46D2-BE19-FAECB7A19BF0}" type="presParOf" srcId="{AFC994E0-A463-4F46-80DE-6BAFD6474B03}" destId="{F01EBE52-5DBC-46C2-A1C3-6D6FAF45286F}" srcOrd="3" destOrd="0" presId="urn:microsoft.com/office/officeart/2005/8/layout/list1"/>
    <dgm:cxn modelId="{068EAD10-0644-45E0-A8D8-DBD892448886}" type="presParOf" srcId="{AFC994E0-A463-4F46-80DE-6BAFD6474B03}" destId="{CF8D83A4-D3C1-41E3-A3A0-6BBD72CEA49E}" srcOrd="4" destOrd="0" presId="urn:microsoft.com/office/officeart/2005/8/layout/list1"/>
    <dgm:cxn modelId="{2917197A-179E-4791-A704-AA1501841447}" type="presParOf" srcId="{CF8D83A4-D3C1-41E3-A3A0-6BBD72CEA49E}" destId="{221699E1-3EDA-482B-8538-525C4EEE901D}" srcOrd="0" destOrd="0" presId="urn:microsoft.com/office/officeart/2005/8/layout/list1"/>
    <dgm:cxn modelId="{1FCD4496-3A47-42E1-93A6-8A854AEDA46F}" type="presParOf" srcId="{CF8D83A4-D3C1-41E3-A3A0-6BBD72CEA49E}" destId="{0536D93F-6B61-4F3F-99BB-944F0242B7F5}" srcOrd="1" destOrd="0" presId="urn:microsoft.com/office/officeart/2005/8/layout/list1"/>
    <dgm:cxn modelId="{B824D0B2-3762-4266-AA00-92DE86C4F4B1}" type="presParOf" srcId="{AFC994E0-A463-4F46-80DE-6BAFD6474B03}" destId="{5F372807-EB0B-4C65-AACE-6EA6EA84C018}" srcOrd="5" destOrd="0" presId="urn:microsoft.com/office/officeart/2005/8/layout/list1"/>
    <dgm:cxn modelId="{5960FB03-2C1E-4BDE-96C1-2DF7D6CFE569}" type="presParOf" srcId="{AFC994E0-A463-4F46-80DE-6BAFD6474B03}" destId="{6E3327A4-42EB-4EDE-8996-2D100CEB84C5}" srcOrd="6" destOrd="0" presId="urn:microsoft.com/office/officeart/2005/8/layout/list1"/>
    <dgm:cxn modelId="{FB96C76E-443B-4266-84BD-93830A6D3A81}" type="presParOf" srcId="{AFC994E0-A463-4F46-80DE-6BAFD6474B03}" destId="{D5373F67-CEA1-4798-AFDE-7E16B17E49FE}" srcOrd="7" destOrd="0" presId="urn:microsoft.com/office/officeart/2005/8/layout/list1"/>
    <dgm:cxn modelId="{591B1DFB-D697-42A8-96C3-DF0FA4891053}" type="presParOf" srcId="{AFC994E0-A463-4F46-80DE-6BAFD6474B03}" destId="{4E635563-C703-4337-A429-F6C567A42D27}" srcOrd="8" destOrd="0" presId="urn:microsoft.com/office/officeart/2005/8/layout/list1"/>
    <dgm:cxn modelId="{AC5EC86F-DBAD-46A4-8F0E-8CAB5DF6296C}" type="presParOf" srcId="{4E635563-C703-4337-A429-F6C567A42D27}" destId="{E07C120D-51EC-4E1A-91D3-9322BAF97CAC}" srcOrd="0" destOrd="0" presId="urn:microsoft.com/office/officeart/2005/8/layout/list1"/>
    <dgm:cxn modelId="{D663DC4F-2DDC-4DF9-A34D-12B29FC1805D}" type="presParOf" srcId="{4E635563-C703-4337-A429-F6C567A42D27}" destId="{F6E650B4-6C07-4D60-A1A1-C40F2E52643F}" srcOrd="1" destOrd="0" presId="urn:microsoft.com/office/officeart/2005/8/layout/list1"/>
    <dgm:cxn modelId="{B6DDADD1-7F63-48DB-9C59-D19B02C796B0}" type="presParOf" srcId="{AFC994E0-A463-4F46-80DE-6BAFD6474B03}" destId="{115305D2-9318-4593-A3E9-A3A54BF69389}" srcOrd="9" destOrd="0" presId="urn:microsoft.com/office/officeart/2005/8/layout/list1"/>
    <dgm:cxn modelId="{4CB7F065-9A07-4BCB-A5B6-9C3C036CAEFA}" type="presParOf" srcId="{AFC994E0-A463-4F46-80DE-6BAFD6474B03}" destId="{CA0342C7-1278-469D-91E9-6A9D29F3A691}" srcOrd="10" destOrd="0" presId="urn:microsoft.com/office/officeart/2005/8/layout/list1"/>
    <dgm:cxn modelId="{160874D2-45A2-41C1-A49D-68BE38666FF3}" type="presParOf" srcId="{AFC994E0-A463-4F46-80DE-6BAFD6474B03}" destId="{6B3F195D-88FC-4606-9E9F-978433887647}" srcOrd="11" destOrd="0" presId="urn:microsoft.com/office/officeart/2005/8/layout/list1"/>
    <dgm:cxn modelId="{64A802D2-8987-44BA-885A-5584585CB39F}" type="presParOf" srcId="{AFC994E0-A463-4F46-80DE-6BAFD6474B03}" destId="{67D10B2E-70F2-4744-99C5-DE5FA94F878B}" srcOrd="12" destOrd="0" presId="urn:microsoft.com/office/officeart/2005/8/layout/list1"/>
    <dgm:cxn modelId="{E02F70D4-3207-4C1D-82BE-008075021FBD}" type="presParOf" srcId="{67D10B2E-70F2-4744-99C5-DE5FA94F878B}" destId="{15788ACA-0143-4A71-9D49-E6A82C123BFE}" srcOrd="0" destOrd="0" presId="urn:microsoft.com/office/officeart/2005/8/layout/list1"/>
    <dgm:cxn modelId="{7B1A2785-524A-49AA-93C9-4D1F62AB1B27}" type="presParOf" srcId="{67D10B2E-70F2-4744-99C5-DE5FA94F878B}" destId="{D2FF7FF9-0402-4430-BBAB-46E5E7697B78}" srcOrd="1" destOrd="0" presId="urn:microsoft.com/office/officeart/2005/8/layout/list1"/>
    <dgm:cxn modelId="{3E376A6C-0E23-4457-8834-1C1994FEC6F1}" type="presParOf" srcId="{AFC994E0-A463-4F46-80DE-6BAFD6474B03}" destId="{0F080996-34B5-4E54-8E7C-0ABA8296E96C}" srcOrd="13" destOrd="0" presId="urn:microsoft.com/office/officeart/2005/8/layout/list1"/>
    <dgm:cxn modelId="{70F4A36D-E2E1-4B36-A113-28FE71E50CB0}" type="presParOf" srcId="{AFC994E0-A463-4F46-80DE-6BAFD6474B03}" destId="{9EB91E0A-7D35-4ED3-8D47-F2F0ECE4AA6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99E23-EAF6-499D-90E3-073A241CD076}">
      <dsp:nvSpPr>
        <dsp:cNvPr id="0" name=""/>
        <dsp:cNvSpPr/>
      </dsp:nvSpPr>
      <dsp:spPr>
        <a:xfrm>
          <a:off x="0" y="433159"/>
          <a:ext cx="4032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9EA898-9DF4-48CC-82B4-DD8389A32A76}">
      <dsp:nvSpPr>
        <dsp:cNvPr id="0" name=""/>
        <dsp:cNvSpPr/>
      </dsp:nvSpPr>
      <dsp:spPr>
        <a:xfrm>
          <a:off x="201622" y="48863"/>
          <a:ext cx="3004129" cy="599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Аккумулирование информации о гражданах, нуждающихся в долговременном уходе</a:t>
          </a:r>
          <a:endParaRPr lang="ru-RU" sz="1400" kern="1200" dirty="0"/>
        </a:p>
      </dsp:txBody>
      <dsp:txXfrm>
        <a:off x="230911" y="78152"/>
        <a:ext cx="2945551" cy="541405"/>
      </dsp:txXfrm>
    </dsp:sp>
    <dsp:sp modelId="{6E3327A4-42EB-4EDE-8996-2D100CEB84C5}">
      <dsp:nvSpPr>
        <dsp:cNvPr id="0" name=""/>
        <dsp:cNvSpPr/>
      </dsp:nvSpPr>
      <dsp:spPr>
        <a:xfrm>
          <a:off x="0" y="1280572"/>
          <a:ext cx="4032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6D93F-6B61-4F3F-99BB-944F0242B7F5}">
      <dsp:nvSpPr>
        <dsp:cNvPr id="0" name=""/>
        <dsp:cNvSpPr/>
      </dsp:nvSpPr>
      <dsp:spPr>
        <a:xfrm>
          <a:off x="206185" y="870606"/>
          <a:ext cx="3004129" cy="616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Межведомственный обмен информацией о гражданах, нуждающихся в долговременном уходе</a:t>
          </a:r>
          <a:endParaRPr lang="ru-RU" sz="1400" kern="1200" dirty="0"/>
        </a:p>
      </dsp:txBody>
      <dsp:txXfrm>
        <a:off x="236285" y="900706"/>
        <a:ext cx="2943929" cy="556405"/>
      </dsp:txXfrm>
    </dsp:sp>
    <dsp:sp modelId="{CA0342C7-1278-469D-91E9-6A9D29F3A691}">
      <dsp:nvSpPr>
        <dsp:cNvPr id="0" name=""/>
        <dsp:cNvSpPr/>
      </dsp:nvSpPr>
      <dsp:spPr>
        <a:xfrm>
          <a:off x="0" y="1956771"/>
          <a:ext cx="4032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650B4-6C07-4D60-A1A1-C40F2E52643F}">
      <dsp:nvSpPr>
        <dsp:cNvPr id="0" name=""/>
        <dsp:cNvSpPr/>
      </dsp:nvSpPr>
      <dsp:spPr>
        <a:xfrm>
          <a:off x="239531" y="1708972"/>
          <a:ext cx="3017029" cy="454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Автоматизированное формирование отчетных форм</a:t>
          </a:r>
          <a:endParaRPr lang="ru-RU" sz="1400" kern="1200" dirty="0"/>
        </a:p>
      </dsp:txBody>
      <dsp:txXfrm>
        <a:off x="261715" y="1731156"/>
        <a:ext cx="2972661" cy="410070"/>
      </dsp:txXfrm>
    </dsp:sp>
    <dsp:sp modelId="{9EB91E0A-7D35-4ED3-8D47-F2F0ECE4AA6B}">
      <dsp:nvSpPr>
        <dsp:cNvPr id="0" name=""/>
        <dsp:cNvSpPr/>
      </dsp:nvSpPr>
      <dsp:spPr>
        <a:xfrm>
          <a:off x="0" y="2853545"/>
          <a:ext cx="4032448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FF7FF9-0402-4430-BBAB-46E5E7697B78}">
      <dsp:nvSpPr>
        <dsp:cNvPr id="0" name=""/>
        <dsp:cNvSpPr/>
      </dsp:nvSpPr>
      <dsp:spPr>
        <a:xfrm>
          <a:off x="201622" y="2385171"/>
          <a:ext cx="3283380" cy="675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92" tIns="0" rIns="106692" bIns="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оказания гражданам пожилого возраста и инвалидам услуг в рамках долговременного ухода</a:t>
          </a:r>
          <a:endParaRPr lang="ru-RU" sz="1400" kern="1200" dirty="0"/>
        </a:p>
      </dsp:txBody>
      <dsp:txXfrm>
        <a:off x="234573" y="2418122"/>
        <a:ext cx="3217478" cy="609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FB7AD-427B-495A-8433-3C44B11713D4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DD563-CFEF-41D1-964D-F94180C820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1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D563-CFEF-41D1-964D-F94180C820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6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D563-CFEF-41D1-964D-F94180C8204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5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DD563-CFEF-41D1-964D-F94180C8204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4" name="Freeform 58"/>
          <p:cNvSpPr>
            <a:spLocks/>
          </p:cNvSpPr>
          <p:nvPr/>
        </p:nvSpPr>
        <p:spPr bwMode="auto">
          <a:xfrm>
            <a:off x="-33338" y="-33338"/>
            <a:ext cx="9577388" cy="6818313"/>
          </a:xfrm>
          <a:custGeom>
            <a:avLst/>
            <a:gdLst>
              <a:gd name="T0" fmla="*/ 5 w 6033"/>
              <a:gd name="T1" fmla="*/ 0 h 4295"/>
              <a:gd name="T2" fmla="*/ 5802 w 6033"/>
              <a:gd name="T3" fmla="*/ 14 h 4295"/>
              <a:gd name="T4" fmla="*/ 5802 w 6033"/>
              <a:gd name="T5" fmla="*/ 3905 h 4295"/>
              <a:gd name="T6" fmla="*/ 5066 w 6033"/>
              <a:gd name="T7" fmla="*/ 2352 h 4295"/>
              <a:gd name="T8" fmla="*/ 0 w 6033"/>
              <a:gd name="T9" fmla="*/ 3106 h 4295"/>
              <a:gd name="T10" fmla="*/ 5 w 6033"/>
              <a:gd name="T11" fmla="*/ 0 h 4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33" h="4295">
                <a:moveTo>
                  <a:pt x="5" y="0"/>
                </a:moveTo>
                <a:lnTo>
                  <a:pt x="5802" y="14"/>
                </a:lnTo>
                <a:lnTo>
                  <a:pt x="5802" y="3905"/>
                </a:lnTo>
                <a:cubicBezTo>
                  <a:pt x="5679" y="4295"/>
                  <a:pt x="6033" y="2484"/>
                  <a:pt x="5066" y="2352"/>
                </a:cubicBezTo>
                <a:cubicBezTo>
                  <a:pt x="4099" y="2221"/>
                  <a:pt x="843" y="3497"/>
                  <a:pt x="0" y="3106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92163" y="1881188"/>
            <a:ext cx="5580062" cy="1655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500563" y="4689475"/>
            <a:ext cx="4319587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189" name="Group 93"/>
          <p:cNvGrpSpPr>
            <a:grpSpLocks/>
          </p:cNvGrpSpPr>
          <p:nvPr/>
        </p:nvGrpSpPr>
        <p:grpSpPr bwMode="auto">
          <a:xfrm>
            <a:off x="6076950" y="152400"/>
            <a:ext cx="2846388" cy="3313113"/>
            <a:chOff x="3107" y="1003"/>
            <a:chExt cx="2495" cy="2903"/>
          </a:xfrm>
        </p:grpSpPr>
        <p:grpSp>
          <p:nvGrpSpPr>
            <p:cNvPr id="4180" name="Group 84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4181" name="AutoShape 85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182" name="AutoShape 86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4183" name="Group 87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4184" name="AutoShape 88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185" name="AutoShape 89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4186" name="Group 90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4187" name="AutoShape 91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4188" name="AutoShape 92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Plastic">
                <a:bevelT w="13500" h="13500" prst="angle"/>
                <a:bevelB w="13500" h="13500" prst="angle"/>
                <a:extrusionClr>
                  <a:schemeClr val="accent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25271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437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437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35429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16113"/>
            <a:ext cx="8291513" cy="370998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794500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19571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16113"/>
            <a:ext cx="8291513" cy="3709987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794500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1018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77813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94500" y="649763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3154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749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7058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3709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0660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3160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76400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987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2934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9431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hueMod val="92000"/>
                <a:satMod val="169000"/>
                <a:lumMod val="164000"/>
              </a:schemeClr>
            </a:gs>
            <a:gs pos="17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5771 w 5778"/>
              <a:gd name="T1" fmla="*/ 403 h 417"/>
              <a:gd name="T2" fmla="*/ 4 w 5778"/>
              <a:gd name="T3" fmla="*/ 417 h 417"/>
              <a:gd name="T4" fmla="*/ 0 w 5778"/>
              <a:gd name="T5" fmla="*/ 24 h 417"/>
              <a:gd name="T6" fmla="*/ 2218 w 5778"/>
              <a:gd name="T7" fmla="*/ 272 h 417"/>
              <a:gd name="T8" fmla="*/ 5778 w 5778"/>
              <a:gd name="T9" fmla="*/ 91 h 417"/>
              <a:gd name="T10" fmla="*/ 5771 w 5778"/>
              <a:gd name="T11" fmla="*/ 40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35" name="Freeform 111"/>
          <p:cNvSpPr>
            <a:spLocks/>
          </p:cNvSpPr>
          <p:nvPr/>
        </p:nvSpPr>
        <p:spPr bwMode="auto">
          <a:xfrm>
            <a:off x="-33338" y="-44450"/>
            <a:ext cx="9580563" cy="2173288"/>
          </a:xfrm>
          <a:custGeom>
            <a:avLst/>
            <a:gdLst>
              <a:gd name="T0" fmla="*/ 5 w 6035"/>
              <a:gd name="T1" fmla="*/ 7 h 1369"/>
              <a:gd name="T2" fmla="*/ 5816 w 6035"/>
              <a:gd name="T3" fmla="*/ 0 h 1369"/>
              <a:gd name="T4" fmla="*/ 5816 w 6035"/>
              <a:gd name="T5" fmla="*/ 1249 h 1369"/>
              <a:gd name="T6" fmla="*/ 5066 w 6035"/>
              <a:gd name="T7" fmla="*/ 722 h 1369"/>
              <a:gd name="T8" fmla="*/ 0 w 6035"/>
              <a:gd name="T9" fmla="*/ 951 h 1369"/>
              <a:gd name="T10" fmla="*/ 5 w 6035"/>
              <a:gd name="T11" fmla="*/ 7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035" h="1369">
                <a:moveTo>
                  <a:pt x="5" y="7"/>
                </a:moveTo>
                <a:lnTo>
                  <a:pt x="5816" y="0"/>
                </a:lnTo>
                <a:lnTo>
                  <a:pt x="5816" y="1249"/>
                </a:lnTo>
                <a:cubicBezTo>
                  <a:pt x="5691" y="1369"/>
                  <a:pt x="6035" y="772"/>
                  <a:pt x="5066" y="722"/>
                </a:cubicBezTo>
                <a:cubicBezTo>
                  <a:pt x="4097" y="672"/>
                  <a:pt x="843" y="1070"/>
                  <a:pt x="0" y="951"/>
                </a:cubicBezTo>
                <a:lnTo>
                  <a:pt x="5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88900" dir="5400000" algn="ctr" rotWithShape="0">
              <a:schemeClr val="bg2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чт 19.03.20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46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1137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1138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139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1140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1141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142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  <p:grpSp>
          <p:nvGrpSpPr>
            <p:cNvPr id="1143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1144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  <p:sp>
            <p:nvSpPr>
              <p:cNvPr id="1145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G0" fmla="+- 2918 0 0"/>
                  <a:gd name="G1" fmla="+- 21600 0 2918"/>
                  <a:gd name="G2" fmla="+- 21600 0 2918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91240B29-F687-4F45-9708-019B960494DF}">
                  <a14:hiddenLine xmlns:a14="http://schemas.microsoft.com/office/drawing/2010/main" w="9525">
                    <a:noFill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ru-RU"/>
              </a:p>
            </p:txBody>
          </p:sp>
        </p:grpSp>
      </p:grpSp>
      <p:sp>
        <p:nvSpPr>
          <p:cNvPr id="1027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3709987"/>
          </a:xfrm>
          <a:prstGeom prst="roundRect">
            <a:avLst>
              <a:gd name="adj" fmla="val 16667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64" y="-29294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99792" y="6463559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КАЗАНЬ - 2020</a:t>
            </a:r>
            <a:endParaRPr lang="ru-RU" sz="1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3902" r="6050" b="2885"/>
          <a:stretch>
            <a:fillRect/>
          </a:stretch>
        </p:blipFill>
        <p:spPr bwMode="auto">
          <a:xfrm>
            <a:off x="26748" y="1628800"/>
            <a:ext cx="4041196" cy="4660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69848" y="-53255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63888" y="2204864"/>
            <a:ext cx="5611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ДОЛГОВРЕМЕННОГО УХОДА: </a:t>
            </a:r>
          </a:p>
          <a:p>
            <a:pPr algn="ctr"/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принципы, задачи, этапы внедрения, составные компоненты. Планы, перспективы, первые результаты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6607" y="6025888"/>
            <a:ext cx="2667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Куликова О.А. </a:t>
            </a:r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заведующий </a:t>
            </a:r>
            <a:r>
              <a:rPr lang="ru-RU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</a:t>
            </a:r>
            <a:r>
              <a:rPr lang="ru-RU" sz="1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системы долговременного ухода</a:t>
            </a:r>
            <a:endParaRPr lang="ru-RU" sz="1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883566"/>
            <a:ext cx="634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99;p4"/>
          <p:cNvPicPr preferRelativeResize="0"/>
          <p:nvPr/>
        </p:nvPicPr>
        <p:blipFill rotWithShape="1">
          <a:blip r:embed="rId4">
            <a:alphaModFix/>
          </a:blip>
          <a:srcRect l="2750" t="12201" r="68112" b="52100"/>
          <a:stretch/>
        </p:blipFill>
        <p:spPr>
          <a:xfrm>
            <a:off x="179512" y="1108870"/>
            <a:ext cx="266429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oogle Shape;99;p4"/>
          <p:cNvPicPr preferRelativeResize="0"/>
          <p:nvPr/>
        </p:nvPicPr>
        <p:blipFill rotWithShape="1">
          <a:blip r:embed="rId4">
            <a:alphaModFix/>
          </a:blip>
          <a:srcRect l="70475" t="53150" r="5114" b="3801"/>
          <a:stretch/>
        </p:blipFill>
        <p:spPr>
          <a:xfrm>
            <a:off x="3311860" y="1293611"/>
            <a:ext cx="223224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oogle Shape;99;p4"/>
          <p:cNvPicPr preferRelativeResize="0"/>
          <p:nvPr/>
        </p:nvPicPr>
        <p:blipFill rotWithShape="1">
          <a:blip r:embed="rId4">
            <a:alphaModFix/>
          </a:blip>
          <a:srcRect l="64962" t="11151" r="10626" b="48949"/>
          <a:stretch/>
        </p:blipFill>
        <p:spPr>
          <a:xfrm>
            <a:off x="5940152" y="964854"/>
            <a:ext cx="223224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oogle Shape;99;p4"/>
          <p:cNvPicPr preferRelativeResize="0"/>
          <p:nvPr/>
        </p:nvPicPr>
        <p:blipFill rotWithShape="1">
          <a:blip r:embed="rId4">
            <a:alphaModFix/>
          </a:blip>
          <a:srcRect l="31100" t="54200" r="32675" b="10101"/>
          <a:stretch/>
        </p:blipFill>
        <p:spPr>
          <a:xfrm>
            <a:off x="5652120" y="4005064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oogle Shape;99;p4"/>
          <p:cNvPicPr preferRelativeResize="0"/>
          <p:nvPr/>
        </p:nvPicPr>
        <p:blipFill rotWithShape="1">
          <a:blip r:embed="rId4">
            <a:alphaModFix/>
          </a:blip>
          <a:srcRect l="36613" t="11151" r="38975" b="50000"/>
          <a:stretch/>
        </p:blipFill>
        <p:spPr>
          <a:xfrm>
            <a:off x="179512" y="3751016"/>
            <a:ext cx="22322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oogle Shape;99;p4"/>
          <p:cNvPicPr preferRelativeResize="0"/>
          <p:nvPr/>
        </p:nvPicPr>
        <p:blipFill rotWithShape="1">
          <a:blip r:embed="rId4">
            <a:alphaModFix/>
          </a:blip>
          <a:srcRect l="2751" t="52100" r="72050" b="15350"/>
          <a:stretch/>
        </p:blipFill>
        <p:spPr>
          <a:xfrm>
            <a:off x="2987824" y="4437112"/>
            <a:ext cx="230425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263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883566"/>
            <a:ext cx="634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Google Shape;109;p6"/>
          <p:cNvPicPr preferRelativeResize="0"/>
          <p:nvPr/>
        </p:nvPicPr>
        <p:blipFill rotWithShape="1">
          <a:blip r:embed="rId4">
            <a:alphaModFix/>
          </a:blip>
          <a:srcRect l="4326" t="18500" r="63387" b="21650"/>
          <a:stretch/>
        </p:blipFill>
        <p:spPr>
          <a:xfrm>
            <a:off x="250758" y="3546171"/>
            <a:ext cx="2664804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oogle Shape;109;p6"/>
          <p:cNvPicPr preferRelativeResize="0"/>
          <p:nvPr/>
        </p:nvPicPr>
        <p:blipFill rotWithShape="1">
          <a:blip r:embed="rId4">
            <a:alphaModFix/>
          </a:blip>
          <a:srcRect l="46063" t="20601" r="12988" b="22700"/>
          <a:stretch/>
        </p:blipFill>
        <p:spPr>
          <a:xfrm>
            <a:off x="3059324" y="3546171"/>
            <a:ext cx="3240360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Google Shape;104;p5"/>
          <p:cNvPicPr preferRelativeResize="0"/>
          <p:nvPr/>
        </p:nvPicPr>
        <p:blipFill rotWithShape="1">
          <a:blip r:embed="rId5">
            <a:alphaModFix/>
          </a:blip>
          <a:srcRect l="46849" t="12201" r="13776" b="46850"/>
          <a:stretch/>
        </p:blipFill>
        <p:spPr>
          <a:xfrm>
            <a:off x="106996" y="1067500"/>
            <a:ext cx="2952328" cy="239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oogle Shape;104;p5"/>
          <p:cNvPicPr preferRelativeResize="0"/>
          <p:nvPr/>
        </p:nvPicPr>
        <p:blipFill rotWithShape="1">
          <a:blip r:embed="rId5">
            <a:alphaModFix/>
          </a:blip>
          <a:srcRect l="15350" t="53150" r="54725" b="5900"/>
          <a:stretch/>
        </p:blipFill>
        <p:spPr>
          <a:xfrm>
            <a:off x="6443446" y="3546171"/>
            <a:ext cx="2521042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oogle Shape;104;p5"/>
          <p:cNvPicPr preferRelativeResize="0"/>
          <p:nvPr/>
        </p:nvPicPr>
        <p:blipFill rotWithShape="1">
          <a:blip r:embed="rId5">
            <a:alphaModFix/>
          </a:blip>
          <a:srcRect l="50787" t="53150" r="21651" b="5900"/>
          <a:stretch/>
        </p:blipFill>
        <p:spPr>
          <a:xfrm>
            <a:off x="6442848" y="720310"/>
            <a:ext cx="25202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Google Shape;104;p5"/>
          <p:cNvPicPr preferRelativeResize="0"/>
          <p:nvPr/>
        </p:nvPicPr>
        <p:blipFill rotWithShape="1">
          <a:blip r:embed="rId5">
            <a:alphaModFix/>
          </a:blip>
          <a:srcRect l="5901" t="14300" r="58662" b="47900"/>
          <a:stretch/>
        </p:blipFill>
        <p:spPr>
          <a:xfrm>
            <a:off x="3083422" y="1446932"/>
            <a:ext cx="324036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2442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883566"/>
            <a:ext cx="634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3611"/>
            <a:ext cx="3816424" cy="5339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3" y="1271991"/>
            <a:ext cx="4176465" cy="532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39889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883566"/>
            <a:ext cx="634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3" b="12489"/>
          <a:stretch/>
        </p:blipFill>
        <p:spPr>
          <a:xfrm>
            <a:off x="161764" y="1207247"/>
            <a:ext cx="3312369" cy="3293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764" y="4149080"/>
            <a:ext cx="3491880" cy="261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r="2811" b="6169"/>
          <a:stretch/>
        </p:blipFill>
        <p:spPr>
          <a:xfrm>
            <a:off x="4573677" y="1283676"/>
            <a:ext cx="4464496" cy="338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16921"/>
          <a:stretch/>
        </p:blipFill>
        <p:spPr>
          <a:xfrm>
            <a:off x="3740850" y="3068960"/>
            <a:ext cx="3065075" cy="3529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36420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883566"/>
            <a:ext cx="634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СДЕЛАНО</a:t>
            </a:r>
            <a:endParaRPr lang="ru-RU" sz="2000" b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2836"/>
            <a:ext cx="3315314" cy="442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24" y="991461"/>
            <a:ext cx="3286316" cy="438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56589"/>
            <a:ext cx="3456384" cy="477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8113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" y="1233944"/>
            <a:ext cx="9022713" cy="5568590"/>
          </a:xfrm>
          <a:prstGeom prst="rect">
            <a:avLst/>
          </a:prstGeom>
        </p:spPr>
      </p:pic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778373" y="2149134"/>
            <a:ext cx="3492896" cy="61254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информационного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36789" y="2831570"/>
            <a:ext cx="576064" cy="36004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57834124"/>
              </p:ext>
            </p:extLst>
          </p:nvPr>
        </p:nvGraphicFramePr>
        <p:xfrm>
          <a:off x="2591780" y="3168105"/>
          <a:ext cx="4032448" cy="325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88517" y="78675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модуля «СДУ» в подсистеме СОН ГИС «СРН РТ» 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613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20362" t="9041" r="16970" b="48510"/>
          <a:stretch/>
        </p:blipFill>
        <p:spPr>
          <a:xfrm>
            <a:off x="3419872" y="1594993"/>
            <a:ext cx="5544617" cy="2130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8646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08" y="1587230"/>
            <a:ext cx="3046863" cy="18724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557096" y="1470343"/>
            <a:ext cx="18001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en-US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http://social-profi.ru/</a:t>
            </a:r>
            <a:endParaRPr lang="ru-RU" sz="1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6676" t="14014" r="3100" b="5017"/>
          <a:stretch/>
        </p:blipFill>
        <p:spPr>
          <a:xfrm>
            <a:off x="4185777" y="4211144"/>
            <a:ext cx="2016225" cy="1954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/>
          <a:srcRect l="18084" t="10127" r="17276" b="8141"/>
          <a:stretch/>
        </p:blipFill>
        <p:spPr>
          <a:xfrm>
            <a:off x="214583" y="3901242"/>
            <a:ext cx="3760138" cy="2264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 rotWithShape="1">
          <a:blip r:embed="rId8"/>
          <a:srcRect l="41859" t="22154" r="30549" b="41933"/>
          <a:stretch/>
        </p:blipFill>
        <p:spPr bwMode="auto">
          <a:xfrm>
            <a:off x="6415845" y="4231178"/>
            <a:ext cx="2551430" cy="1867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6605" y="1209651"/>
            <a:ext cx="5506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2019г. подготовлено 69 информационных материалов, в </a:t>
            </a:r>
            <a:r>
              <a:rPr lang="ru-RU" sz="1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72" y="3526561"/>
            <a:ext cx="3118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Оформлены информационные стенды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58449" y="629050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информация на официальных сайтах учреждений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716016" y="634294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статьи в местных газетах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355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64" y="-29294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64446" y="6637729"/>
            <a:ext cx="1491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КАЗАНЬ - 2019</a:t>
            </a:r>
            <a:endParaRPr lang="ru-RU" sz="1200" dirty="0">
              <a:solidFill>
                <a:schemeClr val="tx2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75656" y="-53255"/>
            <a:ext cx="61572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9924" y="8130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ланы на 2020 год</a:t>
            </a: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323528" y="1295209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233944"/>
            <a:ext cx="803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пилотных территорий Республики, включенных в СДУ – 13 МР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323527" y="1715147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53331" y="1653882"/>
            <a:ext cx="8033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граждан пожилого возраста и инвалидов, охваченных СДУ – 16% от общего числа ПСУ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23527" y="2253105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4438" y="2195656"/>
            <a:ext cx="8033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мультидисциплинарных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бригад – 13 МР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319709" y="2710102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319709" y="5060108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09894" y="5517105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319709" y="5951515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309895" y="6381328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36703" y="5796553"/>
            <a:ext cx="8311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системной волонтерской работы по оказанию помощи ПСУ, из числа граждан пожилого возраста и инвалидов – 77 отрядов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304758" y="3747823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304758" y="4267494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304757" y="4696148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04758" y="3259090"/>
            <a:ext cx="210775" cy="216024"/>
          </a:xfrm>
          <a:prstGeom prst="flowChartConnector">
            <a:avLst/>
          </a:prstGeom>
          <a:gradFill>
            <a:gsLst>
              <a:gs pos="100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7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53331" y="2604372"/>
            <a:ext cx="8455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функционирования гериатрических кабинетов и коек – 40 кабинетов/170 коек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3212" y="3196300"/>
            <a:ext cx="846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гериатрической оценки состояния ПСУ на дому и в условиях стационара – 13 МР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902" y="3625162"/>
            <a:ext cx="846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ИППСУ в соответствии с гериатрической оценкой ПСУ на дому/стационарных учреждениях – 2925чел. / 345чел.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642" y="4634883"/>
            <a:ext cx="846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отделений «Милосердий» на базе стационарных учреждений – 12 МР 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1560" y="6344578"/>
            <a:ext cx="846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родственников пожилых и инвалидов навыкам ухода в домашних условиях – 100 чел.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7172" y="5001861"/>
            <a:ext cx="846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граждан пожилого возраста и инвалидов социальным сопровождением – 260 чел.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72" y="4238361"/>
            <a:ext cx="846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сопровождаемым проживанием граждан пожилого возраста – 24 чел.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857" y="5534558"/>
            <a:ext cx="846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услугами сиделок граждан пожилого возраста и инвалидов – 68 чел.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977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78092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888" y="3645024"/>
            <a:ext cx="252028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rtlCol="0">
            <a:spAutoFit/>
          </a:bodyPr>
          <a:lstStyle/>
          <a:p>
            <a:pPr algn="ctr"/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abic Typesetting" panose="03020402040406030203" pitchFamily="66" charset="-78"/>
              </a:rPr>
              <a:t>И удачи нам!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241319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910210"/>
            <a:ext cx="8121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БУКВЫ: С Д У</a:t>
            </a:r>
          </a:p>
          <a:p>
            <a:pPr algn="ctr"/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ЭТО? КТО ЭТО? ПРО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КОГО ЭТО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ДОБИВАЕМСЯ</a:t>
            </a:r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ru-RU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</a:t>
            </a:r>
            <a:r>
              <a:rPr lang="ru-RU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ДОЛГОВРЕМЕННОГО УХОДА ДЛЯ КАЖДОГО </a:t>
            </a:r>
            <a:r>
              <a:rPr lang="ru-RU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НУЖДАЮЩЕГОСЯ</a:t>
            </a:r>
          </a:p>
          <a:p>
            <a:pPr algn="ctr"/>
            <a:endParaRPr lang="ru-RU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ЗАНИМАЕМСЯ?</a:t>
            </a:r>
          </a:p>
          <a:p>
            <a:pPr algn="ctr"/>
            <a:r>
              <a:rPr lang="ru-RU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УДОВЛЕТВОРЯЕМ ПОТРЕБНОСТИ </a:t>
            </a:r>
            <a:r>
              <a:rPr lang="ru-RU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НУЖДАЮЩЕГОСЯ</a:t>
            </a:r>
            <a:endParaRPr lang="ru-RU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05F44C2-8FC7-47FC-B01F-051887B9AA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3785" r="24013" b="3057"/>
          <a:stretch/>
        </p:blipFill>
        <p:spPr>
          <a:xfrm>
            <a:off x="1694519" y="3986340"/>
            <a:ext cx="5826969" cy="284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24"/>
          <p:cNvSpPr txBox="1"/>
          <p:nvPr/>
        </p:nvSpPr>
        <p:spPr>
          <a:xfrm>
            <a:off x="1187624" y="6457940"/>
            <a:ext cx="6485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ЭТО МЫ. ЭТО ПРО НАС. И ЭТО СИСТЕМА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955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1196752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услуга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действие или действия в сфере социального обслуживания по оказанию постоянной, периодической, разовой помощи, в том числе срочной помощи, гражданину в целях улучшения условий его жизнедеятельности и (или) расширения его возможностей самостоятельного обеспечивать свои основные потребности.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Долговременный уход (ДУ) 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комплекс мероприятий, включающий уход, сопровождение, реабилитацию и </a:t>
            </a:r>
            <a:r>
              <a:rPr lang="ru-RU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абилитацию</a:t>
            </a:r>
            <a:r>
              <a:rPr lang="ru-RU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социализацию, психологическую поддержку и другие виды помощи, позволяющие компенсировать стойкие ограничения жизнедеятельности, обеспечивая сохранение качества жизни человека.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904" t="23753" r="58662" b="29002"/>
          <a:stretch/>
        </p:blipFill>
        <p:spPr>
          <a:xfrm>
            <a:off x="189258" y="4105196"/>
            <a:ext cx="2664296" cy="2664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637" y="3703710"/>
            <a:ext cx="52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 ЧЕМ НУЖДА ТВОЯ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5517BA-E4EE-4F64-BEB6-E02D920256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4" t="39500" r="11414" b="19550"/>
          <a:stretch/>
        </p:blipFill>
        <p:spPr>
          <a:xfrm>
            <a:off x="4589501" y="3782075"/>
            <a:ext cx="2952328" cy="26744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34748" y="6488668"/>
            <a:ext cx="52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 ТОМ ТВОЯ ЗАБОТА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9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88751" y="95331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СИСТЕМЫ ДОЛГОВРЕМЕННОГО УХОДА 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13" y="2560457"/>
            <a:ext cx="2204094" cy="294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532" y="2583272"/>
            <a:ext cx="2638238" cy="3522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2336"/>
          <a:stretch/>
        </p:blipFill>
        <p:spPr>
          <a:xfrm>
            <a:off x="6536012" y="2541457"/>
            <a:ext cx="2607988" cy="3433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12316" y="1188294"/>
            <a:ext cx="8320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СДУ </a:t>
            </a:r>
            <a:r>
              <a:rPr lang="ru-RU" sz="1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люди всех возрастов с ограничениями жизнедеятельности и лица, осуществляющие уход (ЛОУ)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68" y="1253913"/>
            <a:ext cx="681275" cy="484064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5400000">
            <a:off x="791774" y="2066747"/>
            <a:ext cx="608119" cy="405562"/>
          </a:xfrm>
          <a:prstGeom prst="rightArrow">
            <a:avLst>
              <a:gd name="adj1" fmla="val 50000"/>
              <a:gd name="adj2" fmla="val 4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39064" y="2952283"/>
            <a:ext cx="844037" cy="405562"/>
          </a:xfrm>
          <a:prstGeom prst="rightArrow">
            <a:avLst>
              <a:gd name="adj1" fmla="val 50000"/>
              <a:gd name="adj2" fmla="val 4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19577" y="1952335"/>
            <a:ext cx="1479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процесс – «Информирование» </a:t>
            </a:r>
            <a:endParaRPr lang="ru-RU" sz="11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8069" y="3446727"/>
            <a:ext cx="130953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процесс – «Координация», «Маршрутизация» </a:t>
            </a:r>
            <a:endParaRPr lang="ru-RU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21339" y="2952283"/>
            <a:ext cx="855246" cy="405562"/>
          </a:xfrm>
          <a:prstGeom prst="rightArrow">
            <a:avLst>
              <a:gd name="adj1" fmla="val 50000"/>
              <a:gd name="adj2" fmla="val 420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555431" y="3357845"/>
            <a:ext cx="130953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Сквозной процесс – «Контроль качества», «Разработка ИППСУ/ИПРА» </a:t>
            </a:r>
            <a:endParaRPr lang="ru-RU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44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TextBox 91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93" name="Рисунок 9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4561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967074"/>
            <a:ext cx="80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компетенции основаны на функциях из профессионального стандарта «Специалист по социальной работе»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Приказом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22.10.2013 N 571н)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9512" y="2043471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 трудной жизненной ситуации гражданина, установление ее причин и характера.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Выявление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оценка индивидуальной потребности гражданина в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видах и формах социального обслуживания и социальной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оддержки.</a:t>
            </a: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Выбор технологий, видов и форм социального обслуживания, мер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поддержки, необходимых для достижения конкретной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цели.</a:t>
            </a: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Согласование с гражданином цели оказания социальных услуг и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мер социальной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поддержки.</a:t>
            </a: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Планирование действий по достижению целей оказания социальных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и 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гражданину.</a:t>
            </a: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31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984567"/>
            <a:ext cx="7956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компетенции основаны на функциях из профессионального стандарта «Специалист по социальной работе»</a:t>
            </a:r>
          </a:p>
          <a:p>
            <a:pPr algn="ctr"/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(утв. Приказом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от 22.10.2013 N 571н)</a:t>
            </a:r>
          </a:p>
          <a:p>
            <a:pPr algn="ctr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512" y="2060848"/>
            <a:ext cx="88569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посредничества между гражданином, нуждающимся в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предоставлении социальных услуг или мер социальной поддержки, и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специалистами (учреждениями) с целью представления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гражданина и решения его социальных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проблем.</a:t>
            </a: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Организация межведомственного взаимодействия с целью реализации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граждан в различных видах социальных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Консультирование по различным вопросам, связанным с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предоставлением социальных услуг и оказанием мер социальной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оддержки.</a:t>
            </a: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Выявление и оценка личностных ресурсов граждан - получателей</a:t>
            </a:r>
          </a:p>
          <a:p>
            <a:pPr algn="just"/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услуг и ресурсов их социального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окружения.</a:t>
            </a:r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336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7544" y="98328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«Специалист по социальной работе»  в рамках СДУ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352" y="1556792"/>
            <a:ext cx="888614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проведение типизации (контролировать процесс учета данных типизации, анализировать данные).</a:t>
            </a:r>
          </a:p>
          <a:p>
            <a:pPr marL="457200" indent="-457200">
              <a:buAutoNum type="arabicPeriod"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Типизировать, проверять качество типизации, принимать участие в консилиуме по спорным вопросам).</a:t>
            </a:r>
          </a:p>
          <a:p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Соотносить ИППСУ группе ухода.</a:t>
            </a:r>
          </a:p>
          <a:p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Составлять индивидуальные планы ухода.</a:t>
            </a:r>
          </a:p>
          <a:p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Контролировать качество оказанных услуг.</a:t>
            </a:r>
          </a:p>
          <a:p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Анализировать эффективность СДУ:</a:t>
            </a:r>
          </a:p>
          <a:p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граждан у которых вернулись утраченные функции;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граждан у которых повысился функциональный статус;</a:t>
            </a:r>
          </a:p>
          <a:p>
            <a:pPr marL="342900" indent="-342900">
              <a:buFontTx/>
              <a:buChar char="-"/>
            </a:pP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граждан у которых улучшилось </a:t>
            </a:r>
            <a:r>
              <a:rPr lang="ru-RU" sz="1600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1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эмоциональное состояние.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253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талья\Рабочий стол\рабочий стол\БАННЕР\минт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99392"/>
            <a:ext cx="1691680" cy="1082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704" y="11857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«Республиканский ресурсный центр Министерства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занятости и социальной защиты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Татарстан»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585" y="19522"/>
            <a:ext cx="1542415" cy="64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75048" y="88356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учреждения на предмет готовности вхождения в СДУ</a:t>
            </a:r>
            <a:endParaRPr lang="ru-RU" sz="2000" b="1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7991" y="1337226"/>
            <a:ext cx="88861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мощности учреждения и количества немобильных и маломобильных граждан, рассчитать поэтажное размещение маломобильных и немобильных граждан в жилых комнатах и их оснащение. 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питьевого режима и питания для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немобильных, маломобильных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мобильных граждан; </a:t>
            </a:r>
            <a:endParaRPr lang="ru-RU" sz="20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и дневной занятости, их доступность для маломобильных и немобильных граждан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ванных комнат немобильным, маломобильным и мобильным гражданам (количество душевых комнат, специализированных кресел – колясок, каталок и др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доступность балконов, в том числе для прогулок;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регулярных прогулок для немобильных, маломобильных и мобильных граждан;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вещей, проживающих и их доступность;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маркировки мягкого инвентаря;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процедур и ухода за маломобильными и немобильными </a:t>
            </a:r>
            <a:r>
              <a:rPr lang="ru-RU" sz="20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гражданами.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585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d5d24c82d145ba080c259fadda8e98ed58798"/>
</p:tagLst>
</file>

<file path=ppt/theme/theme1.xml><?xml version="1.0" encoding="utf-8"?>
<a:theme xmlns:a="http://schemas.openxmlformats.org/drawingml/2006/main" name="circles">
  <a:themeElements>
    <a:clrScheme name="circles 5">
      <a:dk1>
        <a:srgbClr val="B3CCE6"/>
      </a:dk1>
      <a:lt1>
        <a:srgbClr val="FFFFFF"/>
      </a:lt1>
      <a:dk2>
        <a:srgbClr val="6698CC"/>
      </a:dk2>
      <a:lt2>
        <a:srgbClr val="FFFFFF"/>
      </a:lt2>
      <a:accent1>
        <a:srgbClr val="336599"/>
      </a:accent1>
      <a:accent2>
        <a:srgbClr val="2E4C6B"/>
      </a:accent2>
      <a:accent3>
        <a:srgbClr val="B8CAE2"/>
      </a:accent3>
      <a:accent4>
        <a:srgbClr val="DADADA"/>
      </a:accent4>
      <a:accent5>
        <a:srgbClr val="ADB8CA"/>
      </a:accent5>
      <a:accent6>
        <a:srgbClr val="294460"/>
      </a:accent6>
      <a:hlink>
        <a:srgbClr val="0B54A3"/>
      </a:hlink>
      <a:folHlink>
        <a:srgbClr val="0B73E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3603</TotalTime>
  <Words>1186</Words>
  <Application>Microsoft Office PowerPoint</Application>
  <PresentationFormat>Экран (4:3)</PresentationFormat>
  <Paragraphs>159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Aharoni</vt:lpstr>
      <vt:lpstr>Arabic Typesetting</vt:lpstr>
      <vt:lpstr>Arial</vt:lpstr>
      <vt:lpstr>Arial Black</vt:lpstr>
      <vt:lpstr>Calibri</vt:lpstr>
      <vt:lpstr>Times New Roman</vt:lpstr>
      <vt:lpstr>circles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</cp:lastModifiedBy>
  <cp:revision>170</cp:revision>
  <cp:lastPrinted>2019-12-16T06:32:02Z</cp:lastPrinted>
  <dcterms:created xsi:type="dcterms:W3CDTF">2011-09-11T16:02:46Z</dcterms:created>
  <dcterms:modified xsi:type="dcterms:W3CDTF">2020-03-19T11:40:05Z</dcterms:modified>
</cp:coreProperties>
</file>