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72" r:id="rId20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 snapToObjects="1">
      <p:cViewPr>
        <p:scale>
          <a:sx n="90" d="100"/>
          <a:sy n="90" d="100"/>
        </p:scale>
        <p:origin x="-768" y="-1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206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99" y="482138"/>
            <a:ext cx="9214273" cy="26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432000" y="3024000"/>
            <a:ext cx="9432000" cy="122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ru-RU" sz="28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отальное физическое и эмоциональное истощение по причине</a:t>
            </a:r>
            <a:endParaRPr sz="24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профессиональных или семейных перегрузок</a:t>
            </a:r>
            <a:endParaRPr sz="24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60000" y="4455621"/>
            <a:ext cx="9648000" cy="1612669"/>
          </a:xfrm>
          <a:prstGeom prst="rect">
            <a:avLst/>
          </a:prstGeom>
          <a:solidFill>
            <a:srgbClr val="CFE7F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Впервые определение  дал в  1970 г психоаналитик Герберт Фрейденберг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412000" y="6413891"/>
            <a:ext cx="5904000" cy="64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ИНФАРКТ ДУШИ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40" y="360000"/>
            <a:ext cx="983333" cy="692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012" y="216131"/>
            <a:ext cx="94765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5725"/>
            <a:r>
              <a:rPr lang="ru-RU" sz="2800" b="1" dirty="0">
                <a:latin typeface="Cambria" charset="0"/>
                <a:ea typeface="ＭＳ 明朝" charset="-128"/>
                <a:cs typeface="Times New Roman" charset="0"/>
              </a:rPr>
              <a:t>Тест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Насколько вы подвержены  «</a:t>
            </a:r>
            <a:r>
              <a:rPr lang="en-US" sz="2400" dirty="0">
                <a:latin typeface="Cambria" charset="0"/>
                <a:ea typeface="ＭＳ 明朝" charset="-128"/>
                <a:cs typeface="Times New Roman" charset="0"/>
              </a:rPr>
              <a:t>Burnout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»  синдрому?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Какие выражения вы можете подтвердить?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400" u="sng" dirty="0">
                <a:latin typeface="Cambria" charset="0"/>
                <a:ea typeface="ＭＳ 明朝" charset="-128"/>
                <a:cs typeface="Times New Roman" charset="0"/>
              </a:rPr>
              <a:t>Психика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Моя работа доставляет мне всё меньше радости.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Моих дневных обязанностей для меня много.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Такое чувство, что я ни на что не влияю, а являюсь только колёсиком в большой машине.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У меня много переживаний, некоторые из них – страхи.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Я могу делать меньше, чем раньше.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Мне трудно концентрироваться.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У меня совсем мало идей, чувствую себя не </a:t>
            </a:r>
            <a:r>
              <a:rPr lang="ru-RU" sz="2400" dirty="0" err="1">
                <a:latin typeface="Cambria" charset="0"/>
                <a:ea typeface="ＭＳ 明朝" charset="-128"/>
                <a:cs typeface="Times New Roman" charset="0"/>
              </a:rPr>
              <a:t>креативн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(ой/</a:t>
            </a:r>
            <a:r>
              <a:rPr lang="ru-RU" sz="2400" dirty="0" err="1">
                <a:latin typeface="Cambria" charset="0"/>
                <a:ea typeface="ＭＳ 明朝" charset="-128"/>
                <a:cs typeface="Times New Roman" charset="0"/>
              </a:rPr>
              <a:t>ым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).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Мне трудно подбирать и решаться на что-нибудь новое.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Мне трудно расслабляться.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Я чувствую себя «пуст(ой/</a:t>
            </a:r>
            <a:r>
              <a:rPr lang="ru-RU" sz="2400" dirty="0" err="1">
                <a:latin typeface="Cambria" charset="0"/>
                <a:ea typeface="ＭＳ 明朝" charset="-128"/>
                <a:cs typeface="Times New Roman" charset="0"/>
              </a:rPr>
              <a:t>ым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)» и </a:t>
            </a:r>
            <a:r>
              <a:rPr lang="ru-RU" sz="2400" dirty="0" err="1">
                <a:latin typeface="Cambria" charset="0"/>
                <a:ea typeface="ＭＳ 明朝" charset="-128"/>
                <a:cs typeface="Times New Roman" charset="0"/>
              </a:rPr>
              <a:t>уставш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(ей/им).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Мне грустно за свою жизнь.</a:t>
            </a:r>
            <a:endParaRPr lang="ru-RU" sz="2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05" y="166255"/>
            <a:ext cx="941000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Cambria" charset="0"/>
                <a:ea typeface="ＭＳ 明朝" charset="-128"/>
                <a:cs typeface="Times New Roman" charset="0"/>
              </a:rPr>
              <a:t>Физические симптомы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Мне трудно по утрам покидать свою кровать.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страдаю недосыпанием, нарушением ночного сна.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просыпаюсь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уставшим </a:t>
            </a: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и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разбитым.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быстро устаю днём.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выпиваю вечерами, чтобы хоть чуть-чуть расслабиться.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У меня недавно появились проблемы с желудочно-кишечным трактом.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У меня появились боли в спине.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У меня появились проблемы с сердечно-сосудистой системой.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У меня часто болит голова.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стал принимать </a:t>
            </a: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обезболивающие медикаменты.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принимаю неврологические медикаменты, чтобы справиться со стрессом.</a:t>
            </a:r>
            <a:endParaRPr lang="ru-RU" sz="24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9701"/>
            <a:ext cx="10080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800" u="sng" dirty="0">
                <a:latin typeface="Cambria" charset="0"/>
                <a:ea typeface="ＭＳ 明朝" charset="-128"/>
                <a:cs typeface="Times New Roman" charset="0"/>
              </a:rPr>
              <a:t>Социальный симптомы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чувствую себя часто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напряжённым </a:t>
            </a: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и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раздражительным.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чувствую себя на работе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изолированным одиноким.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становлюсь часто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агрессивным.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Моя семья говорит, что я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изменился.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Меня всё меньше интересует секс.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редко встречаюсь с друзьями.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342900" lvl="0" indent="-342900">
              <a:buFont typeface="Wingdings" charset="2"/>
              <a:buChar char=""/>
            </a:pP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Я </a:t>
            </a:r>
            <a:r>
              <a:rPr lang="ru-RU" sz="2800" dirty="0" smtClean="0">
                <a:latin typeface="Cambria" charset="0"/>
                <a:ea typeface="ＭＳ 明朝" charset="-128"/>
                <a:cs typeface="Times New Roman" charset="0"/>
              </a:rPr>
              <a:t>забросил </a:t>
            </a:r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своё хобби.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089"/>
            <a:ext cx="985889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>
                <a:latin typeface="Cambria" charset="0"/>
                <a:ea typeface="ＭＳ 明朝" charset="-128"/>
                <a:cs typeface="Times New Roman" charset="0"/>
              </a:rPr>
              <a:t>Итоги теста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Посчитайте сколько раз вы были согласны с высказыванием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От 0 до 5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Нет причин для тревоги, всё ещё под контролем. Возможно вы как раз сейчас находитесь в стрессовой ситуации. Но всё пройдёт гладко, если вы будете постоянно соблюдать паузы отдыха. Держите баланс между расслаблением и напряжением!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От 6 до 12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Стресс достиг  критического момента. Ваш организм сигнализирует вам, что вы на грани ваших возможностей. Компенсируйте рабочее напряжение частыми паузами, беседуйте с друзьями, с членами семьи. Спорт так же помогает уменьшить количество гормона стресса. 30 минут вечерней прогулки для начала вполне достаточно.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Более 13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ТРЕВОГА! Слишком много факторов, которые вы уже не в состоянии самостоятельно осилить. Ваши психические и физические возможности не сбалансированы, нет компенсации напряжения. Если это состояние у вас давно, то смело можно утверждать у вас «</a:t>
            </a:r>
            <a:r>
              <a:rPr lang="en-US" sz="2000" dirty="0">
                <a:latin typeface="Cambria" charset="0"/>
                <a:ea typeface="ＭＳ 明朝" charset="-128"/>
                <a:cs typeface="Times New Roman" charset="0"/>
              </a:rPr>
              <a:t>Burnout</a:t>
            </a:r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» синдром (проф. выгорание). Будет лучше для вас обратиться к психологу. Стиль вашей жизни опасен для здоровья.</a:t>
            </a:r>
            <a:endParaRPr lang="ru-RU" sz="18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4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2879" y="162047"/>
            <a:ext cx="991436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b="1" dirty="0">
                <a:latin typeface="Cambria" charset="0"/>
                <a:ea typeface="ＭＳ 明朝" charset="-128"/>
                <a:cs typeface="Times New Roman" charset="0"/>
              </a:rPr>
              <a:t>Что предпринять?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Хорошо, что есть варианты…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u="sng" dirty="0">
                <a:latin typeface="Cambria" charset="0"/>
                <a:ea typeface="ＭＳ 明朝" charset="-128"/>
                <a:cs typeface="Times New Roman" charset="0"/>
              </a:rPr>
              <a:t>ПЕРВЫЙ шаг</a:t>
            </a:r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 – поставить правильный диагноз. Психиатр или психолог должен проверить и убедиться, что это не депрессия, а «</a:t>
            </a:r>
            <a:r>
              <a:rPr lang="en-US" sz="2000" dirty="0">
                <a:latin typeface="Cambria" charset="0"/>
                <a:ea typeface="ＭＳ 明朝" charset="-128"/>
                <a:cs typeface="Times New Roman" charset="0"/>
              </a:rPr>
              <a:t>Burnout</a:t>
            </a:r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»  синдром.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u="sng" dirty="0">
                <a:latin typeface="Cambria" charset="0"/>
                <a:ea typeface="ＭＳ 明朝" charset="-128"/>
                <a:cs typeface="Times New Roman" charset="0"/>
              </a:rPr>
              <a:t>ВТОРОЙ шаг</a:t>
            </a:r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 – распознать причины длительного стресса (воспользуйтесь тестом). Необходима смелость сознательно проанализировать ситуацию. Важно не только обвинять всех и вся, но и в себе найти причины, которые постоянно приводят вас в состояние стресса. Речь идёт о том, чтобы научиться обдумывать каждый шаг систематически и последовательно изменять в сторону уменьшения стрессовых ситуаций.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u="sng" dirty="0">
                <a:latin typeface="Cambria" charset="0"/>
                <a:ea typeface="ＭＳ 明朝" charset="-128"/>
                <a:cs typeface="Times New Roman" charset="0"/>
              </a:rPr>
              <a:t>ТРЕТИЙ шаг</a:t>
            </a:r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 – начать терапевтические мероприятия. Важные вопросы для решения: «Как мне преодолеть длительный стресс? Возможно мои проблемы лежат не только в коллективе, но и во мне самом? Как мне вернуть безмятежность? Как распознать свои ресурсы? Как решить свои проблемы? Могу ли я это сделать самостоятельно или мне нужна профессиональная помощь?»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Даже самому возможно многое изменить: обдумать другой подход к работе, профессии, изменить нагрузки. Это звучит трудно, но это всё эффективно.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0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18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9763"/>
            <a:ext cx="9792392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1. Боритесь с причинами, а не с симптомами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Планируйте себе время для отдыха. Лучше целый день сразу. Вам необходимо расслабляться, чтобы хватало энергии на целую неделю. Встречайтесь с друзьями и не говорите с ними о своей работе.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2. Расставьте приоритеты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Каждый человек имеет в сутках 24 часа. Время необходимо правильно распределять. Что вам необходимо сделать? Что забирает у вас много времени? Как вы можете лучше и рациональнее распределить время? Некоторые дела можно передвинуть.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3. Перепроверьте ваши ожидания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Вы не в состоянии нравиться всем и всех изменить. Освободитесь от создания себе статуса и принятия </a:t>
            </a:r>
            <a:r>
              <a:rPr lang="ru-RU" sz="2400" dirty="0" smtClean="0">
                <a:latin typeface="Cambria" charset="0"/>
                <a:ea typeface="ＭＳ 明朝" charset="-128"/>
                <a:cs typeface="Times New Roman" charset="0"/>
              </a:rPr>
              <a:t>какой-либо 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роли.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5825"/>
            <a:ext cx="960951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4. Решайте конфликты открыто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Незаконченные, «проглоченные» конфликты – стоят много сил и энергии. Либо вы остаётесь </a:t>
            </a:r>
            <a:r>
              <a:rPr lang="ru-RU" sz="2400" dirty="0" smtClean="0">
                <a:latin typeface="Cambria" charset="0"/>
                <a:ea typeface="ＭＳ 明朝" charset="-128"/>
                <a:cs typeface="Times New Roman" charset="0"/>
              </a:rPr>
              <a:t>частью 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проблемы, либо </a:t>
            </a:r>
            <a:r>
              <a:rPr lang="ru-RU" sz="2400" dirty="0" smtClean="0">
                <a:latin typeface="Cambria" charset="0"/>
                <a:ea typeface="ＭＳ 明朝" charset="-128"/>
                <a:cs typeface="Times New Roman" charset="0"/>
              </a:rPr>
              <a:t>- частью </a:t>
            </a:r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её решения.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5. Уточняйте свои обязанности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Нагрузка увеличивается, если профессиональная компетентность и критерии успеха не точно обозначены. Обеспечьте себе эмоциональную силу через определённость.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6. Научитесь говорить «нет»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Добрые, отзывчивые коллеги нравятся всем, так как они облегчают жизнь коллективу, всегда придут на помощь. Но они сами платят высокую цену за это. Учитесь отказывать.</a:t>
            </a:r>
            <a:endParaRPr lang="ru-RU" sz="20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4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0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168"/>
            <a:ext cx="10080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7. Уменьшайте факторы раздражения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Телефоны имеют кнопку «выкл.». Обозначьте себе время, после которого вы больше для звонков не доступны.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8. Возьмите себе время для досуга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pPr marL="457200"/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Искусство заняться «ничего неделаньем»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latin typeface="Cambria" charset="0"/>
              <a:ea typeface="ＭＳ 明朝" charset="-128"/>
              <a:cs typeface="Times New Roman" charset="0"/>
            </a:endParaRPr>
          </a:p>
          <a:p>
            <a:r>
              <a:rPr lang="ru-RU" sz="2800" dirty="0">
                <a:latin typeface="Cambria" charset="0"/>
                <a:ea typeface="ＭＳ 明朝" charset="-128"/>
                <a:cs typeface="Times New Roman" charset="0"/>
              </a:rPr>
              <a:t> </a:t>
            </a:r>
            <a:endParaRPr lang="ru-RU" sz="2400" dirty="0"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3847540"/>
            <a:ext cx="5985164" cy="3605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" y="282633"/>
            <a:ext cx="9110749" cy="6018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9367" y="6467302"/>
            <a:ext cx="3935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mtClean="0"/>
              <a:t>Удачной охоты </a:t>
            </a:r>
            <a:endParaRPr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340247" y="497978"/>
            <a:ext cx="7632000" cy="165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Burnout</a:t>
            </a:r>
            <a:r>
              <a:rPr lang="ru-RU" sz="28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ru-RU" sz="2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 что? 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Жизнь после кризиса идет дальше</a:t>
            </a:r>
            <a:r>
              <a:rPr lang="ru-RU" sz="2800" b="1" strike="noStrik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!!!!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" y="3431125"/>
            <a:ext cx="4607869" cy="343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262" y="3383999"/>
            <a:ext cx="4738254" cy="353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40" y="262080"/>
            <a:ext cx="9340200" cy="700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4104000" y="681643"/>
            <a:ext cx="3888000" cy="1454729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ОЧЕНЬ ПРОСТО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798022" y="3312000"/>
            <a:ext cx="2441978" cy="792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Дефецит</a:t>
            </a: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798022" y="4247999"/>
            <a:ext cx="3089978" cy="1155535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Уровень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6912000" y="2136373"/>
            <a:ext cx="1872000" cy="1062981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Пополнение 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6912000" y="4032000"/>
            <a:ext cx="2016000" cy="1138516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энергии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413164" y="5835535"/>
            <a:ext cx="7154836" cy="110238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ЭНЕРГИИ БОЛЬШЕ, ЧЕМ ЕЕ ПОПОЛНЕНИЕ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291" y="539456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20074" r="13261"/>
          <a:stretch/>
        </p:blipFill>
        <p:spPr>
          <a:xfrm>
            <a:off x="1612669" y="72000"/>
            <a:ext cx="8246225" cy="74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36" y="71999"/>
            <a:ext cx="3121528" cy="288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208" y="71999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99" y="120797"/>
            <a:ext cx="9936625" cy="72021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864000" y="288000"/>
            <a:ext cx="8352000" cy="6480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ОПАСНАЯ        СПИРАЛЬ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600000" y="1079999"/>
            <a:ext cx="2520000" cy="948305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СТРЕСС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5903999" y="1872000"/>
            <a:ext cx="3688887" cy="115200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Недосыпание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6264000" y="3312000"/>
            <a:ext cx="2952000" cy="136800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Снижение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концентрации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760000" y="5256000"/>
            <a:ext cx="3312000" cy="100800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работоспособности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744000" y="5400000"/>
            <a:ext cx="2376000" cy="1582691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«Добровольное»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увеличение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объема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2000" y="5184000"/>
            <a:ext cx="3096000" cy="108000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Уменьшение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свободного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3474720"/>
            <a:ext cx="3816000" cy="106128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Сокращение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времени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отдыха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44000" y="1800000"/>
            <a:ext cx="4392000" cy="1224000"/>
          </a:xfrm>
          <a:prstGeom prst="ellipse">
            <a:avLst/>
          </a:prstGeom>
          <a:solidFill>
            <a:srgbClr val="E6E6FF"/>
          </a:solidFill>
          <a:ln w="360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Нарушение физического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психического состояния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177" y="144001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000" y="504000"/>
            <a:ext cx="7632000" cy="70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512000" y="144000"/>
            <a:ext cx="7128000" cy="432000"/>
          </a:xfrm>
          <a:prstGeom prst="rect">
            <a:avLst/>
          </a:prstGeom>
          <a:solidFill>
            <a:srgbClr val="FFFFFF"/>
          </a:solidFill>
          <a:ln w="360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63000" rIns="108000" bIns="63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СТАДИИ   ВЫГОРАНИЯ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2728800" y="720000"/>
            <a:ext cx="2383200" cy="1080000"/>
          </a:xfrm>
          <a:prstGeom prst="ellipse">
            <a:avLst/>
          </a:prstGeom>
          <a:solidFill>
            <a:srgbClr val="9966CC"/>
          </a:solidFill>
          <a:ln w="9525" cap="flat" cmpd="sng">
            <a:solidFill>
              <a:srgbClr val="99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Полное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выгорание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512000" y="1584000"/>
            <a:ext cx="2304000" cy="720000"/>
          </a:xfrm>
          <a:prstGeom prst="ellipse">
            <a:avLst/>
          </a:prstGeom>
          <a:solidFill>
            <a:srgbClr val="9999FF"/>
          </a:solidFill>
          <a:ln w="9525" cap="flat" cmpd="sng">
            <a:solidFill>
              <a:srgbClr val="99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депрессия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031000" y="720000"/>
            <a:ext cx="2595600" cy="1008000"/>
          </a:xfrm>
          <a:prstGeom prst="ellipse">
            <a:avLst/>
          </a:prstGeom>
          <a:solidFill>
            <a:srgbClr val="EB613D"/>
          </a:solidFill>
          <a:ln w="9525" cap="flat" cmpd="sng">
            <a:solidFill>
              <a:srgbClr val="EB6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утвердиться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479999" y="1584000"/>
            <a:ext cx="2514109" cy="864000"/>
          </a:xfrm>
          <a:prstGeom prst="ellipse">
            <a:avLst/>
          </a:prstGeom>
          <a:solidFill>
            <a:srgbClr val="FF9966"/>
          </a:solidFill>
          <a:ln w="9525" cap="flat" cmpd="sng">
            <a:solidFill>
              <a:srgbClr val="FF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Увелечение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нагрузк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246909" y="2736000"/>
            <a:ext cx="2497091" cy="8640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Внутренняя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пустота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93891" y="3924000"/>
            <a:ext cx="3516611" cy="118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полное равнодушие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самому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себе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741731" y="5220000"/>
            <a:ext cx="3217353" cy="1296000"/>
          </a:xfrm>
          <a:prstGeom prst="ellipse">
            <a:avLst/>
          </a:prstGeom>
          <a:solidFill>
            <a:srgbClr val="00B8FF"/>
          </a:solidFill>
          <a:ln w="9525" cap="flat" cmpd="sng">
            <a:solidFill>
              <a:srgbClr val="00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заметные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изменения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4920872" y="5940000"/>
            <a:ext cx="2962473" cy="1224000"/>
          </a:xfrm>
          <a:prstGeom prst="ellipse">
            <a:avLst/>
          </a:prstGeom>
          <a:solidFill>
            <a:srgbClr val="3DEB3D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игнорирование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59085" y="6012000"/>
            <a:ext cx="2124916" cy="1044000"/>
          </a:xfrm>
          <a:prstGeom prst="ellipse">
            <a:avLst/>
          </a:prstGeom>
          <a:solidFill>
            <a:srgbClr val="E6E6FF"/>
          </a:solidFill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сдача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позиций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408000" y="5184000"/>
            <a:ext cx="2736000" cy="10080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Замена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ценностей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552000" y="3888000"/>
            <a:ext cx="3107388" cy="12240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игнорирование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конфликтов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желаний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479999" y="2736000"/>
            <a:ext cx="3179389" cy="1152000"/>
          </a:xfrm>
          <a:prstGeom prst="ellipse">
            <a:avLst/>
          </a:prstGeom>
          <a:solidFill>
            <a:srgbClr val="FFCC99"/>
          </a:solidFill>
          <a:ln w="9525" cap="flat" cmpd="sng">
            <a:solidFill>
              <a:srgbClr val="CC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игнорирование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своих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потребностей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232000" y="0"/>
            <a:ext cx="5616000" cy="64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ПРИЧИНЫ</a:t>
            </a:r>
            <a:r>
              <a:rPr lang="ru-R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88000" y="648000"/>
            <a:ext cx="9504000" cy="65288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С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тирание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границ между рабочими часами и часами отдыха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С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тресс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начинается с головы                                       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 smtClean="0"/>
              <a:t>З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авышенные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ожидания (как от самого себя так и от окружения) </a:t>
            </a:r>
            <a:endParaRPr lang="ru-RU" sz="2000" dirty="0"/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 smtClean="0"/>
              <a:t>Н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евозможность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взять все под контроль, от этого 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ощущение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полной потери контроля                          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О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тсутствие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восстановительного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отдыха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 работы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Н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евозможность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отключиться 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 smtClean="0"/>
              <a:t>Н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еточные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задания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страх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ошибиться                          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 smtClean="0"/>
              <a:t>П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остоянно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меняющееся время работы (смены)      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П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лохие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отношения в коллективе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800" b="1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моббинг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800" b="1" dirty="0"/>
              <a:t>С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трах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</a:t>
            </a:r>
            <a:r>
              <a:rPr lang="ru-RU" sz="2800" b="1" dirty="0" smtClean="0"/>
              <a:t>ду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щим            </a:t>
            </a:r>
            <a:r>
              <a:rPr lang="ru-RU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325675" y="172060"/>
            <a:ext cx="4896000" cy="504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СИМТОМЫ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0763" y="676060"/>
            <a:ext cx="4161963" cy="565265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Ослабление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слуха       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концентрации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Отсутствие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настроения                                                     </a:t>
            </a:r>
            <a:endParaRPr lang="ru-RU" sz="2000" dirty="0"/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Состояние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безнадежности                                               </a:t>
            </a:r>
            <a:endParaRPr lang="ru-RU" sz="2000" dirty="0"/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Проблемы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семье    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Слабый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иммунитет    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Депрессивные 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мысли                 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ru-RU" sz="2400" b="1" i="0" u="none" strike="noStrike" cap="none" dirty="0" smtClean="0">
                <a:solidFill>
                  <a:srgbClr val="000000"/>
                </a:solidFill>
                <a:sym typeface="Arial"/>
              </a:rPr>
              <a:t>Приступы </a:t>
            </a:r>
            <a:r>
              <a:rPr lang="ru-RU" sz="2400" b="1" i="0" u="none" strike="noStrike" cap="none" dirty="0">
                <a:solidFill>
                  <a:srgbClr val="000000"/>
                </a:solidFill>
                <a:sym typeface="Arial"/>
              </a:rPr>
              <a:t>головокружения </a:t>
            </a:r>
            <a:endParaRPr lang="ru-RU" sz="2400" b="1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indent="-342900">
              <a:buFont typeface="Wingdings" charset="2"/>
              <a:buChar char="Ø"/>
            </a:pPr>
            <a:r>
              <a:rPr lang="ru-RU" sz="2400" b="1" dirty="0" smtClean="0"/>
              <a:t>Проблемы </a:t>
            </a:r>
            <a:r>
              <a:rPr lang="ru-RU" sz="2400" b="1" dirty="0"/>
              <a:t>сердечно-сосудистой системы                  </a:t>
            </a:r>
            <a:r>
              <a:rPr lang="ru-RU" sz="2400" b="1" i="0" u="none" strike="noStrike" cap="none" dirty="0" smtClean="0">
                <a:solidFill>
                  <a:srgbClr val="000000"/>
                </a:solidFill>
                <a:sym typeface="Arial"/>
              </a:rPr>
              <a:t>                                      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62725" y="1180060"/>
            <a:ext cx="57178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Частые инфекционные заболевания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Отсутствие интереса                   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Чувство горести                             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Головные боли                             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Жалость к себе                             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Жалобы на желудочно-кишечный тракт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Состояние усталости, нарушение сна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Частая смена настроения          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Раздражительность и агрессии                                       </a:t>
            </a:r>
            <a:endParaRPr lang="ru-RU" sz="2000" dirty="0" smtClean="0"/>
          </a:p>
          <a:p>
            <a:pPr marL="342900" lvl="0" indent="-342900">
              <a:buFont typeface="Wingdings" charset="2"/>
              <a:buChar char="Ø"/>
            </a:pPr>
            <a:r>
              <a:rPr lang="ru-RU" sz="2400" b="1" dirty="0" smtClean="0"/>
              <a:t>Отсутствие сострадания                                                 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875373" y="114385"/>
            <a:ext cx="6624000" cy="72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Тревожные сигналы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-1" y="1008001"/>
            <a:ext cx="10080625" cy="2300464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все время говорите о работе. Ваши мысли крутятся только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вокруг работы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контроля над ситуацией на работе. Потеря веры в успех             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Вы ставите семью на второй план                                                                </a:t>
            </a:r>
            <a:r>
              <a:rPr lang="ru-RU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812175" y="4730793"/>
            <a:ext cx="7714211" cy="208564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Журналисты                                       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Работники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здравоохранения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Социальные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работники                     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Адвокаты                                               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ru-RU" sz="2800" b="1" dirty="0" smtClean="0"/>
              <a:t>О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sym typeface="Arial"/>
              </a:rPr>
              <a:t>бслуживающий </a:t>
            </a:r>
            <a:r>
              <a:rPr lang="ru-RU" sz="2800" b="1" i="0" u="none" strike="noStrike" cap="none" dirty="0">
                <a:solidFill>
                  <a:srgbClr val="000000"/>
                </a:solidFill>
                <a:sym typeface="Arial"/>
              </a:rPr>
              <a:t>персонал (сервис)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890" y="3696463"/>
            <a:ext cx="8741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>
                <a:solidFill>
                  <a:srgbClr val="FF0000"/>
                </a:solidFill>
              </a:rPr>
              <a:t>Наиболее подверженные профессии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906967" y="493249"/>
            <a:ext cx="5968538" cy="10030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Подавление своих чувств </a:t>
            </a:r>
            <a:r>
              <a:rPr lang="ru-RU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порождает потерю </a:t>
            </a:r>
            <a:r>
              <a:rPr lang="ru-R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самого себя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47" y="25560"/>
            <a:ext cx="2527920" cy="167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47" y="1702441"/>
            <a:ext cx="9396719" cy="555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636" y="167838"/>
            <a:ext cx="847417" cy="512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353</Words>
  <Application>Microsoft Office PowerPoint</Application>
  <PresentationFormat>Произвольный</PresentationFormat>
  <Paragraphs>217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Kirill</cp:lastModifiedBy>
  <cp:revision>12</cp:revision>
  <dcterms:modified xsi:type="dcterms:W3CDTF">2019-09-04T07:29:44Z</dcterms:modified>
</cp:coreProperties>
</file>